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9" r:id="rId4"/>
    <p:sldMasterId id="2147483667" r:id="rId5"/>
  </p:sldMasterIdLst>
  <p:notesMasterIdLst>
    <p:notesMasterId r:id="rId51"/>
  </p:notesMasterIdLst>
  <p:handoutMasterIdLst>
    <p:handoutMasterId r:id="rId52"/>
  </p:handoutMasterIdLst>
  <p:sldIdLst>
    <p:sldId id="348" r:id="rId6"/>
    <p:sldId id="1069" r:id="rId7"/>
    <p:sldId id="1033" r:id="rId8"/>
    <p:sldId id="1063" r:id="rId9"/>
    <p:sldId id="1040" r:id="rId10"/>
    <p:sldId id="1041" r:id="rId11"/>
    <p:sldId id="1042" r:id="rId12"/>
    <p:sldId id="1043" r:id="rId13"/>
    <p:sldId id="1044" r:id="rId14"/>
    <p:sldId id="1073" r:id="rId15"/>
    <p:sldId id="1045" r:id="rId16"/>
    <p:sldId id="1050" r:id="rId17"/>
    <p:sldId id="1064" r:id="rId18"/>
    <p:sldId id="1065" r:id="rId19"/>
    <p:sldId id="1066" r:id="rId20"/>
    <p:sldId id="1067" r:id="rId21"/>
    <p:sldId id="1072" r:id="rId22"/>
    <p:sldId id="1071" r:id="rId23"/>
    <p:sldId id="994" r:id="rId24"/>
    <p:sldId id="995" r:id="rId25"/>
    <p:sldId id="996" r:id="rId26"/>
    <p:sldId id="997" r:id="rId27"/>
    <p:sldId id="998" r:id="rId28"/>
    <p:sldId id="364" r:id="rId29"/>
    <p:sldId id="973" r:id="rId30"/>
    <p:sldId id="976" r:id="rId31"/>
    <p:sldId id="977" r:id="rId32"/>
    <p:sldId id="972" r:id="rId33"/>
    <p:sldId id="979" r:id="rId34"/>
    <p:sldId id="1025" r:id="rId35"/>
    <p:sldId id="1027" r:id="rId36"/>
    <p:sldId id="1028" r:id="rId37"/>
    <p:sldId id="1030" r:id="rId38"/>
    <p:sldId id="646" r:id="rId39"/>
    <p:sldId id="967" r:id="rId40"/>
    <p:sldId id="982" r:id="rId41"/>
    <p:sldId id="985" r:id="rId42"/>
    <p:sldId id="1074" r:id="rId43"/>
    <p:sldId id="970" r:id="rId44"/>
    <p:sldId id="986" r:id="rId45"/>
    <p:sldId id="1075" r:id="rId46"/>
    <p:sldId id="978" r:id="rId47"/>
    <p:sldId id="987" r:id="rId48"/>
    <p:sldId id="1076" r:id="rId49"/>
    <p:sldId id="258" r:id="rId50"/>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0 目录" id="{0654AB27-FBE9-433E-AE09-DC75A57F5EA8}">
          <p14:sldIdLst>
            <p14:sldId id="348"/>
            <p14:sldId id="1069"/>
          </p14:sldIdLst>
        </p14:section>
        <p14:section name="3.1.3 跌倒雷达安装" id="{82E7B851-3995-443F-B548-D94754E73233}">
          <p14:sldIdLst>
            <p14:sldId id="1033"/>
            <p14:sldId id="1063"/>
            <p14:sldId id="1040"/>
            <p14:sldId id="1041"/>
            <p14:sldId id="1042"/>
            <p14:sldId id="1043"/>
            <p14:sldId id="1044"/>
            <p14:sldId id="1073"/>
          </p14:sldIdLst>
        </p14:section>
        <p14:section name="3.1.5 辅助护理雷达安装" id="{BC31EAE4-F809-4D37-96D7-E144229378D5}">
          <p14:sldIdLst>
            <p14:sldId id="1045"/>
            <p14:sldId id="1050"/>
            <p14:sldId id="1064"/>
            <p14:sldId id="1065"/>
            <p14:sldId id="1066"/>
            <p14:sldId id="1067"/>
          </p14:sldIdLst>
        </p14:section>
        <p14:section name="3.1.6 热成像相机安装" id="{99274FB7-CA05-4B73-BE5A-02CA1892CBAA}">
          <p14:sldIdLst>
            <p14:sldId id="1072"/>
            <p14:sldId id="1071"/>
            <p14:sldId id="994"/>
            <p14:sldId id="995"/>
            <p14:sldId id="996"/>
            <p14:sldId id="997"/>
            <p14:sldId id="998"/>
          </p14:sldIdLst>
        </p14:section>
        <p14:section name="4 业务应用配置" id="{105FCF2B-46B2-4429-8D22-78416F437DFE}">
          <p14:sldIdLst>
            <p14:sldId id="364"/>
          </p14:sldIdLst>
        </p14:section>
        <p14:section name="4.1 设备添加" id="{DE0A8E85-3753-4367-9DDE-30006B64E627}">
          <p14:sldIdLst>
            <p14:sldId id="973"/>
            <p14:sldId id="976"/>
            <p14:sldId id="977"/>
          </p14:sldIdLst>
        </p14:section>
        <p14:section name="4.2 房间管理配置" id="{FE43D81F-D68D-43A9-B59B-69AB7B5358A0}">
          <p14:sldIdLst>
            <p14:sldId id="972"/>
          </p14:sldIdLst>
        </p14:section>
        <p14:section name="4.3 报警业务配置" id="{7DD57D40-EA3B-4ABA-9B44-F476D2089EDE}">
          <p14:sldIdLst>
            <p14:sldId id="979"/>
            <p14:sldId id="1025"/>
            <p14:sldId id="1027"/>
            <p14:sldId id="1028"/>
            <p14:sldId id="1030"/>
          </p14:sldIdLst>
        </p14:section>
        <p14:section name="5 业务成效验证" id="{2A741CFB-B69C-4CCF-92F6-152F109A2C81}">
          <p14:sldIdLst>
            <p14:sldId id="646"/>
          </p14:sldIdLst>
        </p14:section>
        <p14:section name="5.1 房间总览业务验证" id="{484E3CE7-70A9-46A5-AA45-4C662D5123FB}">
          <p14:sldIdLst>
            <p14:sldId id="967"/>
            <p14:sldId id="982"/>
            <p14:sldId id="985"/>
            <p14:sldId id="1074"/>
          </p14:sldIdLst>
        </p14:section>
        <p14:section name="5.2 房间详情业务验证" id="{975455DE-C2D6-4184-B08E-A28BEDFC8796}">
          <p14:sldIdLst>
            <p14:sldId id="970"/>
            <p14:sldId id="986"/>
            <p14:sldId id="1075"/>
          </p14:sldIdLst>
        </p14:section>
        <p14:section name="5.3 报警业务验证" id="{033CC433-E012-4653-ADE8-F78107500586}">
          <p14:sldIdLst>
            <p14:sldId id="978"/>
            <p14:sldId id="987"/>
            <p14:sldId id="1076"/>
          </p14:sldIdLst>
        </p14:section>
        <p14:section name="6 Q &amp; A" id="{BCA5C7A4-10D5-4A5B-B193-32A4606E0FA3}">
          <p14:sldIdLst>
            <p14:sldId id="258"/>
          </p14:sldIdLst>
        </p14:section>
      </p14:sectionLst>
    </p:ext>
    <p:ext uri="{EFAFB233-063F-42B5-8137-9DF3F51BA10A}">
      <p15:sldGuideLst xmlns:p15="http://schemas.microsoft.com/office/powerpoint/2012/main">
        <p15:guide id="1" orient="horz" pos="1616">
          <p15:clr>
            <a:srgbClr val="A4A3A4"/>
          </p15:clr>
        </p15:guide>
        <p15:guide id="2" pos="283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558ED5"/>
    <a:srgbClr val="1AE1E6"/>
    <a:srgbClr val="131040"/>
    <a:srgbClr val="000066"/>
    <a:srgbClr val="07CDD7"/>
    <a:srgbClr val="193B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8262" autoAdjust="0"/>
  </p:normalViewPr>
  <p:slideViewPr>
    <p:cSldViewPr>
      <p:cViewPr varScale="1">
        <p:scale>
          <a:sx n="99" d="100"/>
          <a:sy n="99" d="100"/>
        </p:scale>
        <p:origin x="77" y="58"/>
      </p:cViewPr>
      <p:guideLst>
        <p:guide orient="horz" pos="1616"/>
        <p:guide pos="2836"/>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91" d="100"/>
          <a:sy n="91" d="100"/>
        </p:scale>
        <p:origin x="375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4C9CD5-056E-4A91-98F8-BA6F1B807E47}" type="datetimeFigureOut">
              <a:rPr lang="zh-CN" altLang="en-US" smtClean="0"/>
              <a:t>2023/6/1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A3CE75-3497-437B-BF60-52B55B8C8592}" type="slidenum">
              <a:rPr lang="zh-CN" altLang="en-US" smtClean="0"/>
              <a:t>‹#›</a:t>
            </a:fld>
            <a:endParaRPr lang="zh-CN" altLang="en-US" dirty="0"/>
          </a:p>
        </p:txBody>
      </p:sp>
    </p:spTree>
    <p:extLst>
      <p:ext uri="{BB962C8B-B14F-4D97-AF65-F5344CB8AC3E}">
        <p14:creationId xmlns:p14="http://schemas.microsoft.com/office/powerpoint/2010/main" val="2288283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C56BA2-2974-4CEB-A209-ACF7B3473BF6}" type="datetimeFigureOut">
              <a:rPr lang="zh-CN" altLang="en-US" smtClean="0"/>
              <a:t>2023/6/1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733559-6EF1-4793-8485-9B581F0F097E}" type="slidenum">
              <a:rPr lang="zh-CN" altLang="en-US" smtClean="0"/>
              <a:t>‹#›</a:t>
            </a:fld>
            <a:endParaRPr lang="zh-CN" altLang="en-US"/>
          </a:p>
        </p:txBody>
      </p:sp>
    </p:spTree>
    <p:extLst>
      <p:ext uri="{BB962C8B-B14F-4D97-AF65-F5344CB8AC3E}">
        <p14:creationId xmlns:p14="http://schemas.microsoft.com/office/powerpoint/2010/main" val="2335606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669E8B-3BD7-468C-A89B-58F6CC31F6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12424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72E6289E-A09A-4278-B4BE-76FA9EBB44F3}" type="slidenum">
              <a:rPr lang="zh-CN" altLang="en-US" smtClean="0"/>
              <a:t>10</a:t>
            </a:fld>
            <a:endParaRPr lang="zh-CN" altLang="en-US"/>
          </a:p>
        </p:txBody>
      </p:sp>
    </p:spTree>
    <p:extLst>
      <p:ext uri="{BB962C8B-B14F-4D97-AF65-F5344CB8AC3E}">
        <p14:creationId xmlns:p14="http://schemas.microsoft.com/office/powerpoint/2010/main" val="2118115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72E6289E-A09A-4278-B4BE-76FA9EBB44F3}" type="slidenum">
              <a:rPr lang="zh-CN" altLang="en-US" smtClean="0"/>
              <a:t>11</a:t>
            </a:fld>
            <a:endParaRPr lang="zh-CN" altLang="en-US"/>
          </a:p>
        </p:txBody>
      </p:sp>
    </p:spTree>
    <p:extLst>
      <p:ext uri="{BB962C8B-B14F-4D97-AF65-F5344CB8AC3E}">
        <p14:creationId xmlns:p14="http://schemas.microsoft.com/office/powerpoint/2010/main" val="3873188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72E6289E-A09A-4278-B4BE-76FA9EBB44F3}" type="slidenum">
              <a:rPr lang="zh-CN" altLang="en-US" smtClean="0"/>
              <a:t>12</a:t>
            </a:fld>
            <a:endParaRPr lang="zh-CN" altLang="en-US"/>
          </a:p>
        </p:txBody>
      </p:sp>
    </p:spTree>
    <p:extLst>
      <p:ext uri="{BB962C8B-B14F-4D97-AF65-F5344CB8AC3E}">
        <p14:creationId xmlns:p14="http://schemas.microsoft.com/office/powerpoint/2010/main" val="1196444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72E6289E-A09A-4278-B4BE-76FA9EBB44F3}" type="slidenum">
              <a:rPr lang="zh-CN" altLang="en-US" smtClean="0"/>
              <a:t>13</a:t>
            </a:fld>
            <a:endParaRPr lang="zh-CN" altLang="en-US"/>
          </a:p>
        </p:txBody>
      </p:sp>
    </p:spTree>
    <p:extLst>
      <p:ext uri="{BB962C8B-B14F-4D97-AF65-F5344CB8AC3E}">
        <p14:creationId xmlns:p14="http://schemas.microsoft.com/office/powerpoint/2010/main" val="462303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72E6289E-A09A-4278-B4BE-76FA9EBB44F3}" type="slidenum">
              <a:rPr lang="zh-CN" altLang="en-US" smtClean="0"/>
              <a:t>14</a:t>
            </a:fld>
            <a:endParaRPr lang="zh-CN" altLang="en-US"/>
          </a:p>
        </p:txBody>
      </p:sp>
    </p:spTree>
    <p:extLst>
      <p:ext uri="{BB962C8B-B14F-4D97-AF65-F5344CB8AC3E}">
        <p14:creationId xmlns:p14="http://schemas.microsoft.com/office/powerpoint/2010/main" val="1227972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72E6289E-A09A-4278-B4BE-76FA9EBB44F3}" type="slidenum">
              <a:rPr lang="zh-CN" altLang="en-US" smtClean="0"/>
              <a:t>15</a:t>
            </a:fld>
            <a:endParaRPr lang="zh-CN" altLang="en-US"/>
          </a:p>
        </p:txBody>
      </p:sp>
    </p:spTree>
    <p:extLst>
      <p:ext uri="{BB962C8B-B14F-4D97-AF65-F5344CB8AC3E}">
        <p14:creationId xmlns:p14="http://schemas.microsoft.com/office/powerpoint/2010/main" val="1028287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72E6289E-A09A-4278-B4BE-76FA9EBB44F3}" type="slidenum">
              <a:rPr lang="zh-CN" altLang="en-US" smtClean="0"/>
              <a:t>16</a:t>
            </a:fld>
            <a:endParaRPr lang="zh-CN" altLang="en-US"/>
          </a:p>
        </p:txBody>
      </p:sp>
    </p:spTree>
    <p:extLst>
      <p:ext uri="{BB962C8B-B14F-4D97-AF65-F5344CB8AC3E}">
        <p14:creationId xmlns:p14="http://schemas.microsoft.com/office/powerpoint/2010/main" val="1478350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72E6289E-A09A-4278-B4BE-76FA9EBB44F3}" type="slidenum">
              <a:rPr lang="zh-CN" altLang="en-US" smtClean="0"/>
              <a:t>17</a:t>
            </a:fld>
            <a:endParaRPr lang="zh-CN" altLang="en-US"/>
          </a:p>
        </p:txBody>
      </p:sp>
    </p:spTree>
    <p:extLst>
      <p:ext uri="{BB962C8B-B14F-4D97-AF65-F5344CB8AC3E}">
        <p14:creationId xmlns:p14="http://schemas.microsoft.com/office/powerpoint/2010/main" val="152397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E6289E-A09A-4278-B4BE-76FA9EBB44F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2750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E6289E-A09A-4278-B4BE-76FA9EBB44F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11058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E6289E-A09A-4278-B4BE-76FA9EBB44F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02343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E6289E-A09A-4278-B4BE-76FA9EBB44F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10763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E6289E-A09A-4278-B4BE-76FA9EBB44F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53157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E6289E-A09A-4278-B4BE-76FA9EBB44F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440045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E6289E-A09A-4278-B4BE-76FA9EBB44F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4232749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2E6289E-A09A-4278-B4BE-76FA9EBB44F3}" type="slidenum">
              <a:rPr lang="zh-CN" altLang="en-US" smtClean="0"/>
              <a:t>24</a:t>
            </a:fld>
            <a:endParaRPr lang="zh-CN" altLang="en-US"/>
          </a:p>
        </p:txBody>
      </p:sp>
    </p:spTree>
    <p:extLst>
      <p:ext uri="{BB962C8B-B14F-4D97-AF65-F5344CB8AC3E}">
        <p14:creationId xmlns:p14="http://schemas.microsoft.com/office/powerpoint/2010/main" val="18585349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72E6289E-A09A-4278-B4BE-76FA9EBB44F3}" type="slidenum">
              <a:rPr lang="zh-CN" altLang="en-US" smtClean="0"/>
              <a:t>25</a:t>
            </a:fld>
            <a:endParaRPr lang="zh-CN" altLang="en-US"/>
          </a:p>
        </p:txBody>
      </p:sp>
    </p:spTree>
    <p:extLst>
      <p:ext uri="{BB962C8B-B14F-4D97-AF65-F5344CB8AC3E}">
        <p14:creationId xmlns:p14="http://schemas.microsoft.com/office/powerpoint/2010/main" val="3235306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72E6289E-A09A-4278-B4BE-76FA9EBB44F3}" type="slidenum">
              <a:rPr lang="zh-CN" altLang="en-US" smtClean="0"/>
              <a:t>26</a:t>
            </a:fld>
            <a:endParaRPr lang="zh-CN" altLang="en-US"/>
          </a:p>
        </p:txBody>
      </p:sp>
    </p:spTree>
    <p:extLst>
      <p:ext uri="{BB962C8B-B14F-4D97-AF65-F5344CB8AC3E}">
        <p14:creationId xmlns:p14="http://schemas.microsoft.com/office/powerpoint/2010/main" val="3372155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72E6289E-A09A-4278-B4BE-76FA9EBB44F3}" type="slidenum">
              <a:rPr lang="zh-CN" altLang="en-US" smtClean="0"/>
              <a:t>27</a:t>
            </a:fld>
            <a:endParaRPr lang="zh-CN" altLang="en-US"/>
          </a:p>
        </p:txBody>
      </p:sp>
    </p:spTree>
    <p:extLst>
      <p:ext uri="{BB962C8B-B14F-4D97-AF65-F5344CB8AC3E}">
        <p14:creationId xmlns:p14="http://schemas.microsoft.com/office/powerpoint/2010/main" val="7734507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72E6289E-A09A-4278-B4BE-76FA9EBB44F3}" type="slidenum">
              <a:rPr lang="zh-CN" altLang="en-US" smtClean="0"/>
              <a:t>28</a:t>
            </a:fld>
            <a:endParaRPr lang="zh-CN" altLang="en-US"/>
          </a:p>
        </p:txBody>
      </p:sp>
    </p:spTree>
    <p:extLst>
      <p:ext uri="{BB962C8B-B14F-4D97-AF65-F5344CB8AC3E}">
        <p14:creationId xmlns:p14="http://schemas.microsoft.com/office/powerpoint/2010/main" val="21791795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72E6289E-A09A-4278-B4BE-76FA9EBB44F3}" type="slidenum">
              <a:rPr lang="zh-CN" altLang="en-US" smtClean="0"/>
              <a:t>29</a:t>
            </a:fld>
            <a:endParaRPr lang="zh-CN" altLang="en-US"/>
          </a:p>
        </p:txBody>
      </p:sp>
    </p:spTree>
    <p:extLst>
      <p:ext uri="{BB962C8B-B14F-4D97-AF65-F5344CB8AC3E}">
        <p14:creationId xmlns:p14="http://schemas.microsoft.com/office/powerpoint/2010/main" val="2125694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72E6289E-A09A-4278-B4BE-76FA9EBB44F3}" type="slidenum">
              <a:rPr lang="zh-CN" altLang="en-US" smtClean="0"/>
              <a:t>3</a:t>
            </a:fld>
            <a:endParaRPr lang="zh-CN" altLang="en-US"/>
          </a:p>
        </p:txBody>
      </p:sp>
    </p:spTree>
    <p:extLst>
      <p:ext uri="{BB962C8B-B14F-4D97-AF65-F5344CB8AC3E}">
        <p14:creationId xmlns:p14="http://schemas.microsoft.com/office/powerpoint/2010/main" val="14396867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72E6289E-A09A-4278-B4BE-76FA9EBB44F3}" type="slidenum">
              <a:rPr lang="zh-CN" altLang="en-US" smtClean="0"/>
              <a:t>30</a:t>
            </a:fld>
            <a:endParaRPr lang="zh-CN" altLang="en-US"/>
          </a:p>
        </p:txBody>
      </p:sp>
    </p:spTree>
    <p:extLst>
      <p:ext uri="{BB962C8B-B14F-4D97-AF65-F5344CB8AC3E}">
        <p14:creationId xmlns:p14="http://schemas.microsoft.com/office/powerpoint/2010/main" val="19233567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72E6289E-A09A-4278-B4BE-76FA9EBB44F3}" type="slidenum">
              <a:rPr lang="zh-CN" altLang="en-US" smtClean="0"/>
              <a:t>31</a:t>
            </a:fld>
            <a:endParaRPr lang="zh-CN" altLang="en-US"/>
          </a:p>
        </p:txBody>
      </p:sp>
    </p:spTree>
    <p:extLst>
      <p:ext uri="{BB962C8B-B14F-4D97-AF65-F5344CB8AC3E}">
        <p14:creationId xmlns:p14="http://schemas.microsoft.com/office/powerpoint/2010/main" val="11653888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72E6289E-A09A-4278-B4BE-76FA9EBB44F3}" type="slidenum">
              <a:rPr lang="zh-CN" altLang="en-US" smtClean="0"/>
              <a:t>32</a:t>
            </a:fld>
            <a:endParaRPr lang="zh-CN" altLang="en-US"/>
          </a:p>
        </p:txBody>
      </p:sp>
    </p:spTree>
    <p:extLst>
      <p:ext uri="{BB962C8B-B14F-4D97-AF65-F5344CB8AC3E}">
        <p14:creationId xmlns:p14="http://schemas.microsoft.com/office/powerpoint/2010/main" val="19663470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72E6289E-A09A-4278-B4BE-76FA9EBB44F3}" type="slidenum">
              <a:rPr lang="zh-CN" altLang="en-US" smtClean="0"/>
              <a:t>33</a:t>
            </a:fld>
            <a:endParaRPr lang="zh-CN" altLang="en-US"/>
          </a:p>
        </p:txBody>
      </p:sp>
    </p:spTree>
    <p:extLst>
      <p:ext uri="{BB962C8B-B14F-4D97-AF65-F5344CB8AC3E}">
        <p14:creationId xmlns:p14="http://schemas.microsoft.com/office/powerpoint/2010/main" val="756810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2E6289E-A09A-4278-B4BE-76FA9EBB44F3}" type="slidenum">
              <a:rPr lang="zh-CN" altLang="en-US" smtClean="0"/>
              <a:t>34</a:t>
            </a:fld>
            <a:endParaRPr lang="zh-CN" altLang="en-US"/>
          </a:p>
        </p:txBody>
      </p:sp>
    </p:spTree>
    <p:extLst>
      <p:ext uri="{BB962C8B-B14F-4D97-AF65-F5344CB8AC3E}">
        <p14:creationId xmlns:p14="http://schemas.microsoft.com/office/powerpoint/2010/main" val="18132775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72E6289E-A09A-4278-B4BE-76FA9EBB44F3}" type="slidenum">
              <a:rPr lang="zh-CN" altLang="en-US" smtClean="0"/>
              <a:t>35</a:t>
            </a:fld>
            <a:endParaRPr lang="zh-CN" altLang="en-US"/>
          </a:p>
        </p:txBody>
      </p:sp>
    </p:spTree>
    <p:extLst>
      <p:ext uri="{BB962C8B-B14F-4D97-AF65-F5344CB8AC3E}">
        <p14:creationId xmlns:p14="http://schemas.microsoft.com/office/powerpoint/2010/main" val="24093919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72E6289E-A09A-4278-B4BE-76FA9EBB44F3}" type="slidenum">
              <a:rPr lang="zh-CN" altLang="en-US" smtClean="0"/>
              <a:t>36</a:t>
            </a:fld>
            <a:endParaRPr lang="zh-CN" altLang="en-US"/>
          </a:p>
        </p:txBody>
      </p:sp>
    </p:spTree>
    <p:extLst>
      <p:ext uri="{BB962C8B-B14F-4D97-AF65-F5344CB8AC3E}">
        <p14:creationId xmlns:p14="http://schemas.microsoft.com/office/powerpoint/2010/main" val="7001811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72E6289E-A09A-4278-B4BE-76FA9EBB44F3}" type="slidenum">
              <a:rPr lang="zh-CN" altLang="en-US" smtClean="0"/>
              <a:t>37</a:t>
            </a:fld>
            <a:endParaRPr lang="zh-CN" altLang="en-US"/>
          </a:p>
        </p:txBody>
      </p:sp>
    </p:spTree>
    <p:extLst>
      <p:ext uri="{BB962C8B-B14F-4D97-AF65-F5344CB8AC3E}">
        <p14:creationId xmlns:p14="http://schemas.microsoft.com/office/powerpoint/2010/main" val="13205453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72E6289E-A09A-4278-B4BE-76FA9EBB44F3}" type="slidenum">
              <a:rPr lang="zh-CN" altLang="en-US" smtClean="0"/>
              <a:t>38</a:t>
            </a:fld>
            <a:endParaRPr lang="zh-CN" altLang="en-US"/>
          </a:p>
        </p:txBody>
      </p:sp>
    </p:spTree>
    <p:extLst>
      <p:ext uri="{BB962C8B-B14F-4D97-AF65-F5344CB8AC3E}">
        <p14:creationId xmlns:p14="http://schemas.microsoft.com/office/powerpoint/2010/main" val="24377480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E6289E-A09A-4278-B4BE-76FA9EBB44F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00704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72E6289E-A09A-4278-B4BE-76FA9EBB44F3}" type="slidenum">
              <a:rPr lang="zh-CN" altLang="en-US" smtClean="0"/>
              <a:t>4</a:t>
            </a:fld>
            <a:endParaRPr lang="zh-CN" altLang="en-US"/>
          </a:p>
        </p:txBody>
      </p:sp>
    </p:spTree>
    <p:extLst>
      <p:ext uri="{BB962C8B-B14F-4D97-AF65-F5344CB8AC3E}">
        <p14:creationId xmlns:p14="http://schemas.microsoft.com/office/powerpoint/2010/main" val="10235124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E6289E-A09A-4278-B4BE-76FA9EBB44F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02541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72E6289E-A09A-4278-B4BE-76FA9EBB44F3}" type="slidenum">
              <a:rPr lang="zh-CN" altLang="en-US" smtClean="0"/>
              <a:t>41</a:t>
            </a:fld>
            <a:endParaRPr lang="zh-CN" altLang="en-US"/>
          </a:p>
        </p:txBody>
      </p:sp>
    </p:spTree>
    <p:extLst>
      <p:ext uri="{BB962C8B-B14F-4D97-AF65-F5344CB8AC3E}">
        <p14:creationId xmlns:p14="http://schemas.microsoft.com/office/powerpoint/2010/main" val="22232757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E6289E-A09A-4278-B4BE-76FA9EBB44F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051875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E6289E-A09A-4278-B4BE-76FA9EBB44F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821089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72E6289E-A09A-4278-B4BE-76FA9EBB44F3}" type="slidenum">
              <a:rPr lang="zh-CN" altLang="en-US" smtClean="0"/>
              <a:t>44</a:t>
            </a:fld>
            <a:endParaRPr lang="zh-CN" altLang="en-US"/>
          </a:p>
        </p:txBody>
      </p:sp>
    </p:spTree>
    <p:extLst>
      <p:ext uri="{BB962C8B-B14F-4D97-AF65-F5344CB8AC3E}">
        <p14:creationId xmlns:p14="http://schemas.microsoft.com/office/powerpoint/2010/main" val="1159049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72E6289E-A09A-4278-B4BE-76FA9EBB44F3}" type="slidenum">
              <a:rPr lang="zh-CN" altLang="en-US" smtClean="0"/>
              <a:t>5</a:t>
            </a:fld>
            <a:endParaRPr lang="zh-CN" altLang="en-US"/>
          </a:p>
        </p:txBody>
      </p:sp>
    </p:spTree>
    <p:extLst>
      <p:ext uri="{BB962C8B-B14F-4D97-AF65-F5344CB8AC3E}">
        <p14:creationId xmlns:p14="http://schemas.microsoft.com/office/powerpoint/2010/main" val="3037203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72E6289E-A09A-4278-B4BE-76FA9EBB44F3}" type="slidenum">
              <a:rPr lang="zh-CN" altLang="en-US" smtClean="0"/>
              <a:t>6</a:t>
            </a:fld>
            <a:endParaRPr lang="zh-CN" altLang="en-US"/>
          </a:p>
        </p:txBody>
      </p:sp>
    </p:spTree>
    <p:extLst>
      <p:ext uri="{BB962C8B-B14F-4D97-AF65-F5344CB8AC3E}">
        <p14:creationId xmlns:p14="http://schemas.microsoft.com/office/powerpoint/2010/main" val="1563783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72E6289E-A09A-4278-B4BE-76FA9EBB44F3}" type="slidenum">
              <a:rPr lang="zh-CN" altLang="en-US" smtClean="0"/>
              <a:t>7</a:t>
            </a:fld>
            <a:endParaRPr lang="zh-CN" altLang="en-US"/>
          </a:p>
        </p:txBody>
      </p:sp>
    </p:spTree>
    <p:extLst>
      <p:ext uri="{BB962C8B-B14F-4D97-AF65-F5344CB8AC3E}">
        <p14:creationId xmlns:p14="http://schemas.microsoft.com/office/powerpoint/2010/main" val="1680540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72E6289E-A09A-4278-B4BE-76FA9EBB44F3}" type="slidenum">
              <a:rPr lang="zh-CN" altLang="en-US" smtClean="0"/>
              <a:t>8</a:t>
            </a:fld>
            <a:endParaRPr lang="zh-CN" altLang="en-US"/>
          </a:p>
        </p:txBody>
      </p:sp>
    </p:spTree>
    <p:extLst>
      <p:ext uri="{BB962C8B-B14F-4D97-AF65-F5344CB8AC3E}">
        <p14:creationId xmlns:p14="http://schemas.microsoft.com/office/powerpoint/2010/main" val="3484389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72E6289E-A09A-4278-B4BE-76FA9EBB44F3}" type="slidenum">
              <a:rPr lang="zh-CN" altLang="en-US" smtClean="0"/>
              <a:t>9</a:t>
            </a:fld>
            <a:endParaRPr lang="zh-CN" altLang="en-US"/>
          </a:p>
        </p:txBody>
      </p:sp>
    </p:spTree>
    <p:extLst>
      <p:ext uri="{BB962C8B-B14F-4D97-AF65-F5344CB8AC3E}">
        <p14:creationId xmlns:p14="http://schemas.microsoft.com/office/powerpoint/2010/main" val="2892077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611560" y="1707654"/>
            <a:ext cx="6046566" cy="644887"/>
          </a:xfrm>
          <a:prstGeom prst="rect">
            <a:avLst/>
          </a:prstGeom>
        </p:spPr>
        <p:txBody>
          <a:bodyPr>
            <a:normAutofit/>
          </a:bodyPr>
          <a:lstStyle>
            <a:lvl1pPr algn="l">
              <a:defRPr sz="3200" b="1" baseline="0">
                <a:solidFill>
                  <a:srgbClr val="000066"/>
                </a:solidFill>
                <a:latin typeface="+mj-lt"/>
                <a:cs typeface="Arial" panose="020B0604020202020204" pitchFamily="34" charset="0"/>
              </a:defRPr>
            </a:lvl1pPr>
          </a:lstStyle>
          <a:p>
            <a:r>
              <a:rPr lang="en-US" altLang="zh-CN" dirty="0" smtClean="0"/>
              <a:t>Headline text Calibri </a:t>
            </a:r>
            <a:r>
              <a:rPr lang="en-US" altLang="zh-CN" dirty="0" err="1" smtClean="0"/>
              <a:t>Reghlar</a:t>
            </a:r>
            <a:r>
              <a:rPr lang="en-US" altLang="zh-CN" dirty="0" smtClean="0"/>
              <a:t> 32pt</a:t>
            </a:r>
            <a:endParaRPr lang="zh-CN" altLang="en-US" dirty="0"/>
          </a:p>
        </p:txBody>
      </p:sp>
      <p:sp>
        <p:nvSpPr>
          <p:cNvPr id="3" name="副标题 2"/>
          <p:cNvSpPr>
            <a:spLocks noGrp="1"/>
          </p:cNvSpPr>
          <p:nvPr>
            <p:ph type="subTitle" idx="1" hasCustomPrompt="1"/>
          </p:nvPr>
        </p:nvSpPr>
        <p:spPr>
          <a:xfrm>
            <a:off x="609328" y="2427734"/>
            <a:ext cx="6048672" cy="504056"/>
          </a:xfrm>
          <a:prstGeom prst="rect">
            <a:avLst/>
          </a:prstGeom>
        </p:spPr>
        <p:txBody>
          <a:bodyPr>
            <a:normAutofit/>
          </a:bodyPr>
          <a:lstStyle>
            <a:lvl1pPr marL="0" indent="0" algn="l">
              <a:buNone/>
              <a:defRPr sz="2400" baseline="0">
                <a:solidFill>
                  <a:srgbClr val="000066"/>
                </a:solidFill>
                <a:latin typeface="+mj-lt"/>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smtClean="0"/>
              <a:t>Subhead text Calibri Regular 24pt</a:t>
            </a:r>
            <a:endParaRPr lang="zh-CN" alt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7" name="Picture 4" descr="C:\Users\fanliyuan\Desktop\8031587790_L 02.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187" t="15760" r="7013" b="33728"/>
          <a:stretch/>
        </p:blipFill>
        <p:spPr bwMode="auto">
          <a:xfrm>
            <a:off x="-1" y="1"/>
            <a:ext cx="9144001" cy="5143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fanliyuan\Desktop\英文-应用部分RGB-EDM-02.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9808"/>
          <a:stretch/>
        </p:blipFill>
        <p:spPr bwMode="auto">
          <a:xfrm>
            <a:off x="5901" y="3058764"/>
            <a:ext cx="9132196" cy="20847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fanliyuan\Desktop\Hikvision Logo-R.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164288" y="339502"/>
            <a:ext cx="1572220" cy="315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13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9" name="TextBox 8"/>
          <p:cNvSpPr txBox="1"/>
          <p:nvPr userDrawn="1"/>
        </p:nvSpPr>
        <p:spPr>
          <a:xfrm>
            <a:off x="1043608" y="483518"/>
            <a:ext cx="1788118" cy="523220"/>
          </a:xfrm>
          <a:prstGeom prst="rect">
            <a:avLst/>
          </a:prstGeom>
          <a:noFill/>
        </p:spPr>
        <p:txBody>
          <a:bodyPr wrap="none" rtlCol="0">
            <a:spAutoFit/>
          </a:bodyPr>
          <a:lstStyle/>
          <a:p>
            <a:r>
              <a:rPr lang="en-US" altLang="zh-CN" sz="2800" b="1" dirty="0" smtClean="0">
                <a:solidFill>
                  <a:srgbClr val="000066"/>
                </a:solidFill>
                <a:latin typeface="+mj-lt"/>
                <a:cs typeface="Arial" panose="020B0604020202020204" pitchFamily="34" charset="0"/>
              </a:rPr>
              <a:t>CONTENTS</a:t>
            </a:r>
            <a:endParaRPr lang="zh-CN" altLang="en-US" sz="2800" b="1" dirty="0">
              <a:solidFill>
                <a:srgbClr val="000066"/>
              </a:solidFill>
              <a:latin typeface="+mj-lt"/>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1" name="标题 1"/>
          <p:cNvSpPr>
            <a:spLocks noGrp="1"/>
          </p:cNvSpPr>
          <p:nvPr>
            <p:ph type="ctrTitle" hasCustomPrompt="1"/>
          </p:nvPr>
        </p:nvSpPr>
        <p:spPr>
          <a:xfrm>
            <a:off x="251520" y="411511"/>
            <a:ext cx="6046566" cy="360039"/>
          </a:xfrm>
          <a:prstGeom prst="rect">
            <a:avLst/>
          </a:prstGeom>
        </p:spPr>
        <p:txBody>
          <a:bodyPr>
            <a:normAutofit/>
          </a:bodyPr>
          <a:lstStyle>
            <a:lvl1pPr algn="l">
              <a:defRPr sz="2400" baseline="0">
                <a:solidFill>
                  <a:schemeClr val="bg1"/>
                </a:solidFill>
                <a:latin typeface="+mj-lt"/>
                <a:cs typeface="Arial" panose="020B0604020202020204" pitchFamily="34" charset="0"/>
              </a:defRPr>
            </a:lvl1pPr>
          </a:lstStyle>
          <a:p>
            <a:r>
              <a:rPr lang="en-US" altLang="zh-CN" dirty="0" smtClean="0">
                <a:solidFill>
                  <a:schemeClr val="bg1"/>
                </a:solidFill>
                <a:latin typeface="+mj-lt"/>
              </a:rPr>
              <a:t>Headline Calibri 24pt</a:t>
            </a:r>
            <a:endParaRPr lang="zh-CN" altLang="en-US" dirty="0">
              <a:solidFill>
                <a:schemeClr val="bg1"/>
              </a:solidFill>
              <a:latin typeface="+mj-lt"/>
            </a:endParaRPr>
          </a:p>
        </p:txBody>
      </p:sp>
      <p:sp>
        <p:nvSpPr>
          <p:cNvPr id="12" name="副标题 2"/>
          <p:cNvSpPr>
            <a:spLocks noGrp="1"/>
          </p:cNvSpPr>
          <p:nvPr>
            <p:ph type="subTitle" idx="1" hasCustomPrompt="1"/>
          </p:nvPr>
        </p:nvSpPr>
        <p:spPr>
          <a:xfrm>
            <a:off x="249288" y="843558"/>
            <a:ext cx="6048672" cy="360040"/>
          </a:xfrm>
          <a:prstGeom prst="rect">
            <a:avLst/>
          </a:prstGeom>
        </p:spPr>
        <p:txBody>
          <a:bodyPr>
            <a:normAutofit/>
          </a:bodyPr>
          <a:lstStyle>
            <a:lvl1pPr marL="0" indent="0" algn="l">
              <a:buNone/>
              <a:defRPr sz="2000" baseline="0">
                <a:solidFill>
                  <a:schemeClr val="bg1"/>
                </a:solidFill>
                <a:latin typeface="+mj-lt"/>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smtClean="0">
                <a:solidFill>
                  <a:schemeClr val="bg1"/>
                </a:solidFill>
                <a:latin typeface="+mj-lt"/>
              </a:rPr>
              <a:t>Subhead Calibri 20pt</a:t>
            </a:r>
            <a:endParaRPr lang="zh-CN" altLang="en-US" dirty="0">
              <a:solidFill>
                <a:schemeClr val="bg1"/>
              </a:solidFill>
              <a:latin typeface="+mj-lt"/>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28650" y="1369219"/>
            <a:ext cx="7886700" cy="3263504"/>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AB2FCFE6-F4C8-41D2-8918-758B2A768178}" type="datetimeFigureOut">
              <a:rPr lang="zh-CN" altLang="en-US" smtClean="0"/>
              <a:t>2023/6/1</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B5A687EC-9CB9-461B-9368-86A62E4B8F70}" type="slidenum">
              <a:rPr lang="zh-CN" altLang="en-US" smtClean="0"/>
              <a:t>‹#›</a:t>
            </a:fld>
            <a:endParaRPr lang="zh-CN" altLang="en-US"/>
          </a:p>
        </p:txBody>
      </p:sp>
    </p:spTree>
    <p:extLst>
      <p:ext uri="{BB962C8B-B14F-4D97-AF65-F5344CB8AC3E}">
        <p14:creationId xmlns:p14="http://schemas.microsoft.com/office/powerpoint/2010/main" val="88543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1" name="标题 1"/>
          <p:cNvSpPr>
            <a:spLocks noGrp="1"/>
          </p:cNvSpPr>
          <p:nvPr>
            <p:ph type="ctrTitle" hasCustomPrompt="1"/>
          </p:nvPr>
        </p:nvSpPr>
        <p:spPr>
          <a:xfrm>
            <a:off x="251520" y="411511"/>
            <a:ext cx="6046566" cy="360039"/>
          </a:xfrm>
          <a:prstGeom prst="rect">
            <a:avLst/>
          </a:prstGeom>
        </p:spPr>
        <p:txBody>
          <a:bodyPr>
            <a:normAutofit/>
          </a:bodyPr>
          <a:lstStyle>
            <a:lvl1pPr algn="l">
              <a:defRPr sz="2400" baseline="0">
                <a:solidFill>
                  <a:schemeClr val="bg1"/>
                </a:solidFill>
                <a:latin typeface="+mj-lt"/>
                <a:cs typeface="Arial" panose="020B0604020202020204" pitchFamily="34" charset="0"/>
              </a:defRPr>
            </a:lvl1pPr>
          </a:lstStyle>
          <a:p>
            <a:r>
              <a:rPr lang="en-US" altLang="zh-CN" dirty="0" smtClean="0">
                <a:solidFill>
                  <a:schemeClr val="bg1"/>
                </a:solidFill>
                <a:latin typeface="+mj-lt"/>
              </a:rPr>
              <a:t>Headline Calibri 24pt</a:t>
            </a:r>
            <a:endParaRPr lang="zh-CN" altLang="en-US" dirty="0">
              <a:solidFill>
                <a:schemeClr val="bg1"/>
              </a:solidFill>
              <a:latin typeface="+mj-lt"/>
            </a:endParaRPr>
          </a:p>
        </p:txBody>
      </p:sp>
      <p:sp>
        <p:nvSpPr>
          <p:cNvPr id="12" name="副标题 2"/>
          <p:cNvSpPr>
            <a:spLocks noGrp="1"/>
          </p:cNvSpPr>
          <p:nvPr>
            <p:ph type="subTitle" idx="1" hasCustomPrompt="1"/>
          </p:nvPr>
        </p:nvSpPr>
        <p:spPr>
          <a:xfrm>
            <a:off x="249288" y="843558"/>
            <a:ext cx="6048672" cy="360040"/>
          </a:xfrm>
          <a:prstGeom prst="rect">
            <a:avLst/>
          </a:prstGeom>
        </p:spPr>
        <p:txBody>
          <a:bodyPr>
            <a:normAutofit/>
          </a:bodyPr>
          <a:lstStyle>
            <a:lvl1pPr marL="0" indent="0" algn="l">
              <a:buNone/>
              <a:defRPr sz="2000" baseline="0">
                <a:solidFill>
                  <a:schemeClr val="bg1"/>
                </a:solidFill>
                <a:latin typeface="+mj-lt"/>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smtClean="0">
                <a:solidFill>
                  <a:schemeClr val="bg1"/>
                </a:solidFill>
                <a:latin typeface="+mj-lt"/>
              </a:rPr>
              <a:t>Subhead Calibri 20pt</a:t>
            </a:r>
            <a:endParaRPr lang="zh-CN" altLang="en-US" dirty="0">
              <a:solidFill>
                <a:schemeClr val="bg1"/>
              </a:solidFill>
              <a:latin typeface="+mj-lt"/>
            </a:endParaRPr>
          </a:p>
        </p:txBody>
      </p:sp>
    </p:spTree>
    <p:extLst>
      <p:ext uri="{BB962C8B-B14F-4D97-AF65-F5344CB8AC3E}">
        <p14:creationId xmlns:p14="http://schemas.microsoft.com/office/powerpoint/2010/main" val="421456567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
        <p:nvSpPr>
          <p:cNvPr id="9" name="TextBox 8"/>
          <p:cNvSpPr txBox="1"/>
          <p:nvPr userDrawn="1"/>
        </p:nvSpPr>
        <p:spPr>
          <a:xfrm>
            <a:off x="1043608" y="483518"/>
            <a:ext cx="1788118" cy="523220"/>
          </a:xfrm>
          <a:prstGeom prst="rect">
            <a:avLst/>
          </a:prstGeom>
          <a:noFill/>
        </p:spPr>
        <p:txBody>
          <a:bodyPr wrap="none" rtlCol="0">
            <a:spAutoFit/>
          </a:bodyPr>
          <a:lstStyle/>
          <a:p>
            <a:r>
              <a:rPr lang="en-US" altLang="zh-CN" sz="2800" b="1" dirty="0" smtClean="0">
                <a:solidFill>
                  <a:srgbClr val="000066"/>
                </a:solidFill>
                <a:latin typeface="+mj-lt"/>
                <a:cs typeface="Arial" panose="020B0604020202020204" pitchFamily="34" charset="0"/>
              </a:rPr>
              <a:t>CONTENTS</a:t>
            </a:r>
            <a:endParaRPr lang="zh-CN" altLang="en-US" sz="2800" b="1" dirty="0">
              <a:solidFill>
                <a:srgbClr val="000066"/>
              </a:solidFill>
              <a:latin typeface="+mj-lt"/>
              <a:cs typeface="Arial" panose="020B0604020202020204" pitchFamily="34" charset="0"/>
            </a:endParaRPr>
          </a:p>
        </p:txBody>
      </p:sp>
    </p:spTree>
    <p:extLst>
      <p:ext uri="{BB962C8B-B14F-4D97-AF65-F5344CB8AC3E}">
        <p14:creationId xmlns:p14="http://schemas.microsoft.com/office/powerpoint/2010/main" val="35081245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6" name="Picture 4" descr="C:\Users\fanliyuan\Desktop\8031587790_L 02.jp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3187" t="15760" r="7013" b="33728"/>
          <a:stretch>
            <a:fillRect/>
          </a:stretch>
        </p:blipFill>
        <p:spPr bwMode="auto">
          <a:xfrm>
            <a:off x="-1" y="1"/>
            <a:ext cx="9144001" cy="5143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fanliyuan\Desktop\英文-应用部分RGB-EDM-02.pn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b="9808"/>
          <a:stretch>
            <a:fillRect/>
          </a:stretch>
        </p:blipFill>
        <p:spPr bwMode="auto">
          <a:xfrm>
            <a:off x="35496" y="3092848"/>
            <a:ext cx="9246515" cy="206769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fanliyuan\Desktop\Hikvision Logo-R.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164288" y="339502"/>
            <a:ext cx="1572220" cy="31593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fanliyuan\Desktop\Hikvision Logo-R.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39552" y="-1532706"/>
            <a:ext cx="1656184" cy="3328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fanliyuan\Desktop\PPT2-07.png"/>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36016" r="50000" b="36107"/>
          <a:stretch>
            <a:fillRect/>
          </a:stretch>
        </p:blipFill>
        <p:spPr bwMode="auto">
          <a:xfrm>
            <a:off x="-53244" y="-8229450"/>
            <a:ext cx="9225390" cy="5143501"/>
          </a:xfrm>
          <a:prstGeom prst="rect">
            <a:avLst/>
          </a:prstGeom>
          <a:noFill/>
          <a:extLst>
            <a:ext uri="{909E8E84-426E-40DD-AFC4-6F175D3DCCD1}">
              <a14:hiddenFill xmlns:a14="http://schemas.microsoft.com/office/drawing/2010/main">
                <a:solidFill>
                  <a:srgbClr val="FFFFFF"/>
                </a:solidFill>
              </a14:hiddenFill>
            </a:ext>
          </a:extLst>
        </p:spPr>
      </p:pic>
      <p:sp>
        <p:nvSpPr>
          <p:cNvPr id="22" name="矩形 21"/>
          <p:cNvSpPr/>
          <p:nvPr userDrawn="1"/>
        </p:nvSpPr>
        <p:spPr>
          <a:xfrm>
            <a:off x="8822950" y="4946404"/>
            <a:ext cx="321049" cy="195486"/>
          </a:xfrm>
          <a:prstGeom prst="rect">
            <a:avLst/>
          </a:prstGeom>
          <a:solidFill>
            <a:srgbClr val="1AE1E6"/>
          </a:solidFill>
          <a:ln>
            <a:solidFill>
              <a:srgbClr val="1AE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fld id="{6F4622B7-5DA8-40EB-88A2-793AF04C30E9}" type="slidenum">
              <a:rPr lang="en-US" altLang="zh-CN" sz="800" b="0" smtClean="0">
                <a:latin typeface="Arial" panose="020B0604020202020204" pitchFamily="34" charset="0"/>
                <a:cs typeface="Arial" panose="020B0604020202020204" pitchFamily="34" charset="0"/>
              </a:rPr>
              <a:t>‹#›</a:t>
            </a:fld>
            <a:endParaRPr lang="zh-CN" altLang="en-US" sz="500" b="0" dirty="0">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61" r:id="rId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矩形 1"/>
          <p:cNvSpPr/>
          <p:nvPr userDrawn="1"/>
        </p:nvSpPr>
        <p:spPr>
          <a:xfrm>
            <a:off x="0" y="322849"/>
            <a:ext cx="9144000" cy="4820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5" descr="C:\Users\fanliyuan\Desktop\英文-应用部分RGB-EDM-0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1172" y="4842262"/>
            <a:ext cx="1010468" cy="10575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Users\fanliyuan\Desktop\8031587790_L 02.jp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3187" t="15760" r="7013" b="33728"/>
          <a:stretch>
            <a:fillRect/>
          </a:stretch>
        </p:blipFill>
        <p:spPr bwMode="auto">
          <a:xfrm>
            <a:off x="-1" y="1"/>
            <a:ext cx="9144001"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userDrawn="1"/>
        </p:nvSpPr>
        <p:spPr>
          <a:xfrm>
            <a:off x="1513" y="2"/>
            <a:ext cx="9144000" cy="5143500"/>
          </a:xfrm>
          <a:prstGeom prst="rect">
            <a:avLst/>
          </a:prstGeom>
          <a:gradFill flip="none" rotWithShape="1">
            <a:gsLst>
              <a:gs pos="0">
                <a:schemeClr val="tx1">
                  <a:alpha val="0"/>
                </a:schemeClr>
              </a:gs>
              <a:gs pos="100000">
                <a:schemeClr val="bg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Picture 2" descr="C:\Users\fanliyuan\Desktop\Hikvision Logo-R.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028384" y="173410"/>
            <a:ext cx="931024" cy="18708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fanliyuan\Desktop\英文slogan-02.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21172" y="4840228"/>
            <a:ext cx="1010467" cy="106176"/>
          </a:xfrm>
          <a:prstGeom prst="rect">
            <a:avLst/>
          </a:prstGeom>
          <a:noFill/>
          <a:extLst>
            <a:ext uri="{909E8E84-426E-40DD-AFC4-6F175D3DCCD1}">
              <a14:hiddenFill xmlns:a14="http://schemas.microsoft.com/office/drawing/2010/main">
                <a:solidFill>
                  <a:srgbClr val="FFFFFF"/>
                </a:solidFill>
              </a14:hiddenFill>
            </a:ext>
          </a:extLst>
        </p:spPr>
      </p:pic>
      <p:sp>
        <p:nvSpPr>
          <p:cNvPr id="20" name="矩形 19"/>
          <p:cNvSpPr/>
          <p:nvPr userDrawn="1"/>
        </p:nvSpPr>
        <p:spPr>
          <a:xfrm>
            <a:off x="8822950" y="4946404"/>
            <a:ext cx="321049" cy="195486"/>
          </a:xfrm>
          <a:prstGeom prst="rect">
            <a:avLst/>
          </a:prstGeom>
          <a:solidFill>
            <a:srgbClr val="1AE1E6"/>
          </a:solidFill>
          <a:ln>
            <a:solidFill>
              <a:srgbClr val="1AE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fld id="{6F4622B7-5DA8-40EB-88A2-793AF04C30E9}" type="slidenum">
              <a:rPr lang="en-US" altLang="zh-CN" sz="800" b="0" smtClean="0">
                <a:latin typeface="Arial" panose="020B0604020202020204" pitchFamily="34" charset="0"/>
                <a:cs typeface="Arial" panose="020B0604020202020204" pitchFamily="34" charset="0"/>
              </a:rPr>
              <a:t>‹#›</a:t>
            </a:fld>
            <a:endParaRPr lang="zh-CN" altLang="en-US" sz="500" b="0" dirty="0">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4" name="直接连接符 3"/>
          <p:cNvCxnSpPr/>
          <p:nvPr userDrawn="1"/>
        </p:nvCxnSpPr>
        <p:spPr>
          <a:xfrm>
            <a:off x="539552" y="266953"/>
            <a:ext cx="7344816"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椭圆 4"/>
          <p:cNvSpPr/>
          <p:nvPr userDrawn="1"/>
        </p:nvSpPr>
        <p:spPr>
          <a:xfrm>
            <a:off x="321172" y="223421"/>
            <a:ext cx="87064" cy="8706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icture 3" descr="C:\Users\fanliyuan\Desktop\Hikvision Logo-R-03.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028384" y="211057"/>
            <a:ext cx="888479" cy="11179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fanliyuan\Desktop\Hikvision Logo-R.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028384" y="173410"/>
            <a:ext cx="931024" cy="1870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fanliyuan\Desktop\英文slogan-02.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21172" y="4840228"/>
            <a:ext cx="1010467" cy="106176"/>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userDrawn="1"/>
        </p:nvSpPr>
        <p:spPr>
          <a:xfrm>
            <a:off x="8822950" y="4946404"/>
            <a:ext cx="321049" cy="195486"/>
          </a:xfrm>
          <a:prstGeom prst="rect">
            <a:avLst/>
          </a:prstGeom>
          <a:solidFill>
            <a:srgbClr val="1AE1E6"/>
          </a:solidFill>
          <a:ln>
            <a:solidFill>
              <a:srgbClr val="1AE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fld id="{6F4622B7-5DA8-40EB-88A2-793AF04C30E9}" type="slidenum">
              <a:rPr lang="en-US" altLang="zh-CN" sz="800" b="0" smtClean="0">
                <a:latin typeface="Arial" panose="020B0604020202020204" pitchFamily="34" charset="0"/>
                <a:cs typeface="Arial" panose="020B0604020202020204" pitchFamily="34" charset="0"/>
              </a:rPr>
              <a:t>‹#›</a:t>
            </a:fld>
            <a:endParaRPr lang="zh-CN" altLang="en-US" sz="500" b="0" dirty="0">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53" r:id="rId1"/>
    <p:sldLayoutId id="2147483666" r:id="rId2"/>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4" descr="C:\Users\fanliyuan\Desktop\8031587790_L 02.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187" t="15760" r="7013" b="33728"/>
          <a:stretch>
            <a:fillRect/>
          </a:stretch>
        </p:blipFill>
        <p:spPr bwMode="auto">
          <a:xfrm>
            <a:off x="-1" y="1"/>
            <a:ext cx="9144001"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3271771" y="1851670"/>
            <a:ext cx="2600456" cy="769441"/>
          </a:xfrm>
          <a:prstGeom prst="rect">
            <a:avLst/>
          </a:prstGeom>
          <a:noFill/>
        </p:spPr>
        <p:txBody>
          <a:bodyPr wrap="square" rtlCol="0">
            <a:spAutoFit/>
          </a:bodyPr>
          <a:lstStyle/>
          <a:p>
            <a:pPr algn="ctr"/>
            <a:r>
              <a:rPr lang="en-US" altLang="zh-CN" sz="4400" b="0" dirty="0" smtClean="0">
                <a:solidFill>
                  <a:srgbClr val="000066"/>
                </a:solidFill>
              </a:rPr>
              <a:t>THANKS                                                                                 </a:t>
            </a:r>
            <a:endParaRPr lang="zh-CN" altLang="en-US" sz="4400" b="0" dirty="0">
              <a:solidFill>
                <a:srgbClr val="000066"/>
              </a:solidFill>
            </a:endParaRPr>
          </a:p>
        </p:txBody>
      </p:sp>
      <p:pic>
        <p:nvPicPr>
          <p:cNvPr id="10" name="Picture 2" descr="C:\Users\fanliyuan\Desktop\Hikvision Logo-R.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164288" y="339502"/>
            <a:ext cx="1572220" cy="3159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fanliyuan\Desktop\英文-应用部分RGB-EDM-02.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3265" y="2850950"/>
            <a:ext cx="9246515" cy="2292551"/>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userDrawn="1"/>
        </p:nvSpPr>
        <p:spPr>
          <a:xfrm>
            <a:off x="8894959" y="4946404"/>
            <a:ext cx="245412" cy="195486"/>
          </a:xfrm>
          <a:prstGeom prst="rect">
            <a:avLst/>
          </a:prstGeom>
          <a:solidFill>
            <a:srgbClr val="1AE1E6"/>
          </a:solidFill>
          <a:ln>
            <a:solidFill>
              <a:srgbClr val="1AE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fld id="{6F4622B7-5DA8-40EB-88A2-793AF04C30E9}" type="slidenum">
              <a:rPr lang="en-US" altLang="zh-CN" sz="800" b="0" smtClean="0">
                <a:latin typeface="Arial" panose="020B0604020202020204" pitchFamily="34" charset="0"/>
                <a:cs typeface="Arial" panose="020B0604020202020204" pitchFamily="34" charset="0"/>
              </a:rPr>
              <a:t>‹#›</a:t>
            </a:fld>
            <a:endParaRPr lang="zh-CN" altLang="en-US" sz="500" b="0" dirty="0">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0"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xit" presetSubtype="1" fill="hold" nodeType="withEffect">
                                  <p:stCondLst>
                                    <p:cond delay="0"/>
                                  </p:stCondLst>
                                  <p:childTnLst>
                                    <p:animEffect transition="out" filter="wheel(1)">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4" name="直接连接符 3"/>
          <p:cNvCxnSpPr/>
          <p:nvPr/>
        </p:nvCxnSpPr>
        <p:spPr>
          <a:xfrm>
            <a:off x="539552" y="266953"/>
            <a:ext cx="7344816"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321172" y="223421"/>
            <a:ext cx="87064" cy="8706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icture 3" descr="C:\Users\fanliyuan\Desktop\Hikvision Logo-R-0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211057"/>
            <a:ext cx="888479" cy="11179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fanliyuan\Desktop\Hikvision Logo-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8384" y="173410"/>
            <a:ext cx="931024" cy="1870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fanliyuan\Desktop\英文slogan-0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1172" y="4840228"/>
            <a:ext cx="1010467" cy="106176"/>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8822950" y="4946404"/>
            <a:ext cx="321049" cy="195486"/>
          </a:xfrm>
          <a:prstGeom prst="rect">
            <a:avLst/>
          </a:prstGeom>
          <a:solidFill>
            <a:srgbClr val="1AE1E6"/>
          </a:solidFill>
          <a:ln>
            <a:solidFill>
              <a:srgbClr val="1AE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fld id="{6F4622B7-5DA8-40EB-88A2-793AF04C30E9}" type="slidenum">
              <a:rPr lang="en-US" altLang="zh-CN" sz="800" b="0" smtClean="0">
                <a:latin typeface="Arial" panose="020B0604020202020204" pitchFamily="34" charset="0"/>
                <a:cs typeface="Arial" panose="020B0604020202020204" pitchFamily="34" charset="0"/>
              </a:rPr>
              <a:t>‹#›</a:t>
            </a:fld>
            <a:endParaRPr lang="zh-CN" altLang="en-US" sz="5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7987143"/>
      </p:ext>
    </p:extLst>
  </p:cSld>
  <p:clrMap bg1="lt1" tx1="dk1" bg2="lt2" tx2="dk2" accent1="accent1" accent2="accent2" accent3="accent3" accent4="accent4" accent5="accent5" accent6="accent6" hlink="hlink" folHlink="folHlink"/>
  <p:sldLayoutIdLst>
    <p:sldLayoutId id="2147483668" r:id="rId1"/>
    <p:sldLayoutId id="2147483669" r:id="rId2"/>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hyperlink" Target="https://www.hikvision.com/en/support/tools/hitools/clea8b3e4ea7da90a9/" TargetMode="Externa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45.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55.pn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image" Target="../media/image56.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image" Target="../media/image57.pn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image" Target="../media/image58.png"/><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61.png"/><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68.png"/><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image" Target="../media/image67.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5.xml"/><Relationship Id="rId5" Type="http://schemas.openxmlformats.org/officeDocument/2006/relationships/image" Target="../media/image71.png"/><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5.xml"/><Relationship Id="rId5" Type="http://schemas.openxmlformats.org/officeDocument/2006/relationships/image" Target="../media/image72.png"/><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149885" y="2866244"/>
            <a:ext cx="2191049" cy="369332"/>
          </a:xfrm>
          <a:prstGeom prst="rect">
            <a:avLst/>
          </a:prstGeom>
        </p:spPr>
        <p:txBody>
          <a:bodyPr wrap="none">
            <a:spAutoFit/>
          </a:bodyPr>
          <a:lstStyle/>
          <a:p>
            <a:pPr defTabSz="914378">
              <a:defRPr/>
            </a:pPr>
            <a:r>
              <a:rPr lang="en-US" altLang="zh-CN" b="1" dirty="0" smtClean="0">
                <a:solidFill>
                  <a:srgbClr val="000066"/>
                </a:solidFill>
                <a:latin typeface="微软雅黑"/>
                <a:ea typeface="微软雅黑"/>
                <a:cs typeface="Arial" panose="020B0604020202020204" pitchFamily="34" charset="0"/>
              </a:rPr>
              <a:t>Delivery Solution</a:t>
            </a:r>
            <a:endParaRPr lang="zh-CN" altLang="en-US" dirty="0">
              <a:solidFill>
                <a:prstClr val="black"/>
              </a:solidFill>
              <a:latin typeface="Arial Unicode MS" panose="020B0604020202020204" pitchFamily="34" charset="-122"/>
              <a:ea typeface="Arial Unicode MS" panose="020B0604020202020204" pitchFamily="34" charset="-122"/>
            </a:endParaRPr>
          </a:p>
        </p:txBody>
      </p:sp>
      <p:sp>
        <p:nvSpPr>
          <p:cNvPr id="8" name="标题 1"/>
          <p:cNvSpPr txBox="1">
            <a:spLocks/>
          </p:cNvSpPr>
          <p:nvPr/>
        </p:nvSpPr>
        <p:spPr>
          <a:xfrm>
            <a:off x="32942" y="2242708"/>
            <a:ext cx="8424936" cy="50405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378">
              <a:defRPr/>
            </a:pPr>
            <a:r>
              <a:rPr lang="en-US" altLang="zh-CN" sz="1800" b="1" dirty="0">
                <a:solidFill>
                  <a:prstClr val="black"/>
                </a:solidFill>
                <a:latin typeface="Arial" panose="020B0604020202020204" pitchFamily="34" charset="0"/>
                <a:ea typeface="微软雅黑" panose="020B0503020204020204" pitchFamily="34" charset="-122"/>
                <a:cs typeface="Arial" panose="020B0604020202020204" pitchFamily="34" charset="0"/>
              </a:rPr>
              <a:t>Smart Hospital </a:t>
            </a:r>
            <a:r>
              <a:rPr lang="en-US" altLang="zh-CN" sz="1800" b="1" dirty="0" smtClean="0">
                <a:solidFill>
                  <a:prstClr val="black"/>
                </a:solidFill>
                <a:latin typeface="Arial" panose="020B0604020202020204" pitchFamily="34" charset="0"/>
                <a:ea typeface="微软雅黑" panose="020B0503020204020204" pitchFamily="34" charset="-122"/>
                <a:cs typeface="Arial" panose="020B0604020202020204" pitchFamily="34" charset="0"/>
              </a:rPr>
              <a:t>Solution</a:t>
            </a:r>
            <a:endParaRPr lang="en-US" altLang="zh-CN" sz="1800" b="1"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标题 1"/>
          <p:cNvSpPr>
            <a:spLocks noGrp="1"/>
          </p:cNvSpPr>
          <p:nvPr/>
        </p:nvSpPr>
        <p:spPr>
          <a:xfrm>
            <a:off x="212962" y="1619172"/>
            <a:ext cx="8064896" cy="50405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altLang="zh-CN" sz="2400" b="1" dirty="0" smtClean="0">
                <a:latin typeface="Arial" panose="020B0604020202020204" pitchFamily="34" charset="0"/>
                <a:ea typeface="微软雅黑" panose="020B0503020204020204" pitchFamily="34" charset="-122"/>
                <a:cs typeface="Arial" panose="020B0604020202020204" pitchFamily="34" charset="0"/>
              </a:rPr>
              <a:t>HCP</a:t>
            </a:r>
            <a:endParaRPr lang="zh-CN" altLang="en-US" sz="2400" b="1" dirty="0">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551548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30982" y="648498"/>
            <a:ext cx="8612981" cy="350250"/>
            <a:chOff x="0" y="0"/>
            <a:chExt cx="8573907" cy="581245"/>
          </a:xfrm>
        </p:grpSpPr>
        <p:sp>
          <p:nvSpPr>
            <p:cNvPr id="14" name="圆角矩形 13"/>
            <p:cNvSpPr/>
            <p:nvPr/>
          </p:nvSpPr>
          <p:spPr>
            <a:xfrm>
              <a:off x="0" y="0"/>
              <a:ext cx="8466223" cy="581245"/>
            </a:xfrm>
            <a:prstGeom prst="roundRect">
              <a:avLst/>
            </a:prstGeom>
            <a:solidFill>
              <a:schemeClr val="tx1">
                <a:lumMod val="65000"/>
                <a:lumOff val="35000"/>
              </a:schemeClr>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r>
                <a:rPr lang="en-US" altLang="zh-CN" sz="1350" b="1" dirty="0">
                  <a:latin typeface="Arial" panose="020B0604020202020204" pitchFamily="34" charset="0"/>
                  <a:cs typeface="Arial" panose="020B0604020202020204" pitchFamily="34" charset="0"/>
                </a:rPr>
                <a:t>Device </a:t>
              </a:r>
              <a:r>
                <a:rPr lang="en-US" altLang="zh-CN" sz="1350" b="1" dirty="0" smtClean="0">
                  <a:latin typeface="Arial" panose="020B0604020202020204" pitchFamily="34" charset="0"/>
                  <a:cs typeface="Arial" panose="020B0604020202020204" pitchFamily="34" charset="0"/>
                </a:rPr>
                <a:t>Configuration </a:t>
              </a:r>
              <a:endParaRPr lang="en-US" altLang="zh-CN" sz="1350" b="1" dirty="0">
                <a:latin typeface="Arial" panose="020B0604020202020204" pitchFamily="34" charset="0"/>
                <a:cs typeface="Arial" panose="020B0604020202020204" pitchFamily="34" charset="0"/>
              </a:endParaRPr>
            </a:p>
          </p:txBody>
        </p:sp>
        <p:sp>
          <p:nvSpPr>
            <p:cNvPr id="15" name="圆角矩形 4"/>
            <p:cNvSpPr/>
            <p:nvPr/>
          </p:nvSpPr>
          <p:spPr>
            <a:xfrm>
              <a:off x="149312" y="53840"/>
              <a:ext cx="8424595" cy="463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5723" tIns="65723" rIns="65723" bIns="65723" numCol="1" spcCol="1270" anchor="ctr" anchorCtr="0">
              <a:noAutofit/>
            </a:bodyPr>
            <a:lstStyle/>
            <a:p>
              <a:pPr defTabSz="766763">
                <a:lnSpc>
                  <a:spcPct val="90000"/>
                </a:lnSpc>
                <a:spcBef>
                  <a:spcPct val="0"/>
                </a:spcBef>
                <a:spcAft>
                  <a:spcPct val="35000"/>
                </a:spcAft>
              </a:pPr>
              <a:endParaRPr lang="zh-CN" altLang="en-US" sz="1200" dirty="0"/>
            </a:p>
          </p:txBody>
        </p:sp>
      </p:grpSp>
      <p:pic>
        <p:nvPicPr>
          <p:cNvPr id="50" name="图片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18" y="223935"/>
            <a:ext cx="5893542" cy="335368"/>
          </a:xfrm>
          <a:prstGeom prst="rect">
            <a:avLst/>
          </a:prstGeom>
        </p:spPr>
      </p:pic>
      <p:pic>
        <p:nvPicPr>
          <p:cNvPr id="52" name="图片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 y="1"/>
            <a:ext cx="911438" cy="809030"/>
          </a:xfrm>
          <a:prstGeom prst="rect">
            <a:avLst/>
          </a:prstGeom>
        </p:spPr>
      </p:pic>
      <p:sp>
        <p:nvSpPr>
          <p:cNvPr id="53" name="矩形 52"/>
          <p:cNvSpPr/>
          <p:nvPr/>
        </p:nvSpPr>
        <p:spPr>
          <a:xfrm>
            <a:off x="618582" y="246877"/>
            <a:ext cx="2310248" cy="300082"/>
          </a:xfrm>
          <a:prstGeom prst="rect">
            <a:avLst/>
          </a:prstGeom>
        </p:spPr>
        <p:txBody>
          <a:bodyPr wrap="none">
            <a:spAutoFit/>
          </a:bodyPr>
          <a:lstStyle/>
          <a:p>
            <a:r>
              <a:rPr lang="en-US" altLang="zh-CN" sz="1350" b="1" dirty="0">
                <a:solidFill>
                  <a:schemeClr val="bg1"/>
                </a:solidFill>
                <a:latin typeface="Arial" panose="020B0604020202020204" pitchFamily="34" charset="0"/>
                <a:ea typeface="微软雅黑" panose="020B0503020204020204" pitchFamily="34" charset="-122"/>
                <a:cs typeface="Arial" panose="020B0604020202020204" pitchFamily="34" charset="0"/>
              </a:rPr>
              <a:t>Installation &amp; Deployment</a:t>
            </a:r>
          </a:p>
        </p:txBody>
      </p:sp>
      <p:sp>
        <p:nvSpPr>
          <p:cNvPr id="20" name="文本框 19"/>
          <p:cNvSpPr txBox="1"/>
          <p:nvPr/>
        </p:nvSpPr>
        <p:spPr>
          <a:xfrm>
            <a:off x="601935" y="1052917"/>
            <a:ext cx="1593801" cy="261610"/>
          </a:xfrm>
          <a:prstGeom prst="rect">
            <a:avLst/>
          </a:prstGeom>
          <a:noFill/>
        </p:spPr>
        <p:txBody>
          <a:bodyPr wrap="square" rtlCol="0">
            <a:spAutoFit/>
          </a:bodyPr>
          <a:lstStyle/>
          <a:p>
            <a:r>
              <a:rPr lang="en-US" altLang="zh-CN" sz="1100" b="1" dirty="0" smtClean="0"/>
              <a:t>Indicator</a:t>
            </a:r>
            <a:r>
              <a:rPr lang="en-US" altLang="zh-CN" sz="1100" b="1" dirty="0"/>
              <a:t> </a:t>
            </a:r>
            <a:r>
              <a:rPr lang="en-US" altLang="zh-CN" sz="1100" b="1" dirty="0" smtClean="0"/>
              <a:t>light</a:t>
            </a:r>
            <a:r>
              <a:rPr lang="en-US" altLang="zh-CN" sz="1100" b="1" dirty="0"/>
              <a:t> set</a:t>
            </a:r>
          </a:p>
        </p:txBody>
      </p:sp>
      <p:pic>
        <p:nvPicPr>
          <p:cNvPr id="2" name="图片 1"/>
          <p:cNvPicPr>
            <a:picLocks noChangeAspect="1"/>
          </p:cNvPicPr>
          <p:nvPr/>
        </p:nvPicPr>
        <p:blipFill>
          <a:blip r:embed="rId5"/>
          <a:stretch>
            <a:fillRect/>
          </a:stretch>
        </p:blipFill>
        <p:spPr>
          <a:xfrm>
            <a:off x="449718" y="1368696"/>
            <a:ext cx="7767612" cy="3383226"/>
          </a:xfrm>
          <a:prstGeom prst="rect">
            <a:avLst/>
          </a:prstGeom>
        </p:spPr>
      </p:pic>
      <p:pic>
        <p:nvPicPr>
          <p:cNvPr id="4" name="图片 3"/>
          <p:cNvPicPr>
            <a:picLocks noChangeAspect="1"/>
          </p:cNvPicPr>
          <p:nvPr/>
        </p:nvPicPr>
        <p:blipFill>
          <a:blip r:embed="rId6"/>
          <a:stretch>
            <a:fillRect/>
          </a:stretch>
        </p:blipFill>
        <p:spPr>
          <a:xfrm>
            <a:off x="1547664" y="1368697"/>
            <a:ext cx="6993478" cy="3383226"/>
          </a:xfrm>
          <a:prstGeom prst="rect">
            <a:avLst/>
          </a:prstGeom>
        </p:spPr>
      </p:pic>
    </p:spTree>
    <p:extLst>
      <p:ext uri="{BB962C8B-B14F-4D97-AF65-F5344CB8AC3E}">
        <p14:creationId xmlns:p14="http://schemas.microsoft.com/office/powerpoint/2010/main" val="113773527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30982" y="648498"/>
            <a:ext cx="8612981" cy="350250"/>
            <a:chOff x="0" y="0"/>
            <a:chExt cx="8573907" cy="581245"/>
          </a:xfrm>
        </p:grpSpPr>
        <p:sp>
          <p:nvSpPr>
            <p:cNvPr id="14" name="圆角矩形 13"/>
            <p:cNvSpPr/>
            <p:nvPr/>
          </p:nvSpPr>
          <p:spPr>
            <a:xfrm>
              <a:off x="0" y="0"/>
              <a:ext cx="8466223" cy="581245"/>
            </a:xfrm>
            <a:prstGeom prst="roundRect">
              <a:avLst/>
            </a:prstGeom>
            <a:solidFill>
              <a:schemeClr val="tx1">
                <a:lumMod val="65000"/>
                <a:lumOff val="35000"/>
              </a:schemeClr>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r>
                <a:rPr lang="en-US" altLang="zh-CN" sz="1350" b="1" dirty="0">
                  <a:latin typeface="Arial" panose="020B0604020202020204" pitchFamily="34" charset="0"/>
                  <a:cs typeface="Arial" panose="020B0604020202020204" pitchFamily="34" charset="0"/>
                </a:rPr>
                <a:t>Device Installation for Auxiliary Care Radar </a:t>
              </a:r>
            </a:p>
          </p:txBody>
        </p:sp>
        <p:sp>
          <p:nvSpPr>
            <p:cNvPr id="15" name="圆角矩形 4"/>
            <p:cNvSpPr/>
            <p:nvPr/>
          </p:nvSpPr>
          <p:spPr>
            <a:xfrm>
              <a:off x="149312" y="53840"/>
              <a:ext cx="8424595" cy="463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5723" tIns="65723" rIns="65723" bIns="65723" numCol="1" spcCol="1270" anchor="ctr" anchorCtr="0">
              <a:noAutofit/>
            </a:bodyPr>
            <a:lstStyle/>
            <a:p>
              <a:pPr defTabSz="766763">
                <a:lnSpc>
                  <a:spcPct val="90000"/>
                </a:lnSpc>
                <a:spcBef>
                  <a:spcPct val="0"/>
                </a:spcBef>
                <a:spcAft>
                  <a:spcPct val="35000"/>
                </a:spcAft>
              </a:pPr>
              <a:endParaRPr lang="zh-CN" altLang="en-US" sz="1200" dirty="0"/>
            </a:p>
          </p:txBody>
        </p:sp>
      </p:grpSp>
      <p:pic>
        <p:nvPicPr>
          <p:cNvPr id="50" name="图片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18" y="223935"/>
            <a:ext cx="5893542" cy="335368"/>
          </a:xfrm>
          <a:prstGeom prst="rect">
            <a:avLst/>
          </a:prstGeom>
        </p:spPr>
      </p:pic>
      <p:pic>
        <p:nvPicPr>
          <p:cNvPr id="52" name="图片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 y="1"/>
            <a:ext cx="911438" cy="809030"/>
          </a:xfrm>
          <a:prstGeom prst="rect">
            <a:avLst/>
          </a:prstGeom>
        </p:spPr>
      </p:pic>
      <p:sp>
        <p:nvSpPr>
          <p:cNvPr id="53" name="矩形 52"/>
          <p:cNvSpPr/>
          <p:nvPr/>
        </p:nvSpPr>
        <p:spPr>
          <a:xfrm>
            <a:off x="618582" y="246877"/>
            <a:ext cx="2310248" cy="300082"/>
          </a:xfrm>
          <a:prstGeom prst="rect">
            <a:avLst/>
          </a:prstGeom>
        </p:spPr>
        <p:txBody>
          <a:bodyPr wrap="none">
            <a:spAutoFit/>
          </a:bodyPr>
          <a:lstStyle/>
          <a:p>
            <a:r>
              <a:rPr lang="en-US" altLang="zh-CN" sz="1350" b="1"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Installation &amp; Deployment</a:t>
            </a:r>
            <a:endParaRPr lang="en-US" altLang="zh-CN" sz="135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9" name="文本框 8"/>
          <p:cNvSpPr txBox="1"/>
          <p:nvPr/>
        </p:nvSpPr>
        <p:spPr>
          <a:xfrm>
            <a:off x="406020" y="1107254"/>
            <a:ext cx="8154730" cy="1384995"/>
          </a:xfrm>
          <a:prstGeom prst="rect">
            <a:avLst/>
          </a:prstGeom>
          <a:noFill/>
        </p:spPr>
        <p:txBody>
          <a:bodyPr wrap="square" rtlCol="0">
            <a:spAutoFit/>
          </a:bodyPr>
          <a:lstStyle/>
          <a:p>
            <a:r>
              <a:rPr lang="en-US" altLang="zh-CN" sz="1200" b="1" dirty="0"/>
              <a:t>Before </a:t>
            </a:r>
            <a:r>
              <a:rPr lang="en-US" altLang="zh-CN" sz="1200" b="1" dirty="0" smtClean="0"/>
              <a:t>installation</a:t>
            </a:r>
          </a:p>
          <a:p>
            <a:r>
              <a:rPr lang="en-US" altLang="zh-CN" sz="1200" dirty="0" smtClean="0"/>
              <a:t>1</a:t>
            </a:r>
            <a:r>
              <a:rPr lang="en-US" altLang="zh-CN" sz="1200" dirty="0"/>
              <a:t>. The equipment supports side and top mounting, which can be installed on the wall at the head of the bed or on the roof facing the bed.</a:t>
            </a:r>
            <a:endParaRPr lang="zh-CN" altLang="zh-CN" sz="1200" dirty="0"/>
          </a:p>
          <a:p>
            <a:r>
              <a:rPr lang="en-US" altLang="zh-CN" sz="1200" dirty="0"/>
              <a:t>2. During side installation, the distance between the equipment and the bed surface shall be 1 m. During top installation, The distance between the equipment and the bed surface shall be 2.5m.</a:t>
            </a:r>
            <a:endParaRPr lang="zh-CN" altLang="zh-CN" sz="1200" dirty="0"/>
          </a:p>
          <a:p>
            <a:r>
              <a:rPr lang="en-US" altLang="zh-CN" sz="1200" dirty="0"/>
              <a:t>3. The equipment is mainly used for detection in single-person scenes. Please ensure that there is no cover between the equipment and the detection target.</a:t>
            </a:r>
            <a:endParaRPr lang="zh-CN" altLang="zh-CN" sz="1200" dirty="0"/>
          </a:p>
        </p:txBody>
      </p:sp>
      <p:pic>
        <p:nvPicPr>
          <p:cNvPr id="10" name="图片 9"/>
          <p:cNvPicPr/>
          <p:nvPr/>
        </p:nvPicPr>
        <p:blipFill>
          <a:blip r:embed="rId5"/>
          <a:stretch>
            <a:fillRect/>
          </a:stretch>
        </p:blipFill>
        <p:spPr>
          <a:xfrm>
            <a:off x="4983355" y="2715766"/>
            <a:ext cx="3725304" cy="2388470"/>
          </a:xfrm>
          <a:prstGeom prst="rect">
            <a:avLst/>
          </a:prstGeom>
        </p:spPr>
      </p:pic>
      <p:sp>
        <p:nvSpPr>
          <p:cNvPr id="11" name="文本框 10"/>
          <p:cNvSpPr txBox="1"/>
          <p:nvPr/>
        </p:nvSpPr>
        <p:spPr>
          <a:xfrm>
            <a:off x="501568" y="2859782"/>
            <a:ext cx="4454012" cy="1200329"/>
          </a:xfrm>
          <a:prstGeom prst="rect">
            <a:avLst/>
          </a:prstGeom>
          <a:noFill/>
        </p:spPr>
        <p:txBody>
          <a:bodyPr wrap="square" rtlCol="0">
            <a:spAutoFit/>
          </a:bodyPr>
          <a:lstStyle/>
          <a:p>
            <a:r>
              <a:rPr lang="en-US" altLang="zh-CN" sz="1200" dirty="0"/>
              <a:t>S</a:t>
            </a:r>
            <a:r>
              <a:rPr lang="en-US" altLang="zh-CN" sz="1200" dirty="0" smtClean="0"/>
              <a:t>ide </a:t>
            </a:r>
            <a:r>
              <a:rPr lang="en-US" altLang="zh-CN" sz="1200" dirty="0"/>
              <a:t>mounting(Recommend)</a:t>
            </a:r>
            <a:r>
              <a:rPr lang="zh-CN" altLang="en-US" sz="1200" dirty="0" smtClean="0"/>
              <a:t>：</a:t>
            </a:r>
            <a:endParaRPr lang="en-US" altLang="zh-CN" sz="1200" dirty="0" smtClean="0"/>
          </a:p>
          <a:p>
            <a:pPr marL="228600" indent="-228600">
              <a:buAutoNum type="arabicPeriod"/>
            </a:pPr>
            <a:r>
              <a:rPr lang="en-US" altLang="zh-CN" sz="1200" dirty="0" smtClean="0"/>
              <a:t>Detection </a:t>
            </a:r>
            <a:r>
              <a:rPr lang="en-US" altLang="zh-CN" sz="1200" dirty="0"/>
              <a:t>more </a:t>
            </a:r>
            <a:r>
              <a:rPr lang="en-US" altLang="zh-CN" sz="1200" dirty="0" smtClean="0"/>
              <a:t>accurate</a:t>
            </a:r>
          </a:p>
          <a:p>
            <a:pPr marL="228600" indent="-228600">
              <a:buAutoNum type="arabicPeriod"/>
            </a:pPr>
            <a:r>
              <a:rPr lang="en-US" altLang="zh-CN" sz="1200" dirty="0" smtClean="0"/>
              <a:t>Not support Getting up detection</a:t>
            </a:r>
          </a:p>
          <a:p>
            <a:r>
              <a:rPr lang="en-US" altLang="zh-CN" sz="1200" dirty="0" smtClean="0"/>
              <a:t>Top Mounting:</a:t>
            </a:r>
          </a:p>
          <a:p>
            <a:pPr marL="228600" indent="-228600">
              <a:buAutoNum type="arabicPeriod"/>
            </a:pPr>
            <a:r>
              <a:rPr lang="en-US" altLang="zh-CN" sz="1200" dirty="0" smtClean="0"/>
              <a:t>If don’t support side mounting, need use top mounting</a:t>
            </a:r>
          </a:p>
          <a:p>
            <a:pPr marL="228600" indent="-228600">
              <a:buFontTx/>
              <a:buAutoNum type="arabicPeriod"/>
            </a:pPr>
            <a:r>
              <a:rPr lang="en-US" altLang="zh-CN" sz="1200" dirty="0" smtClean="0"/>
              <a:t>Support </a:t>
            </a:r>
            <a:r>
              <a:rPr lang="en-US" altLang="zh-CN" sz="1200" dirty="0"/>
              <a:t>Getting up </a:t>
            </a:r>
            <a:r>
              <a:rPr lang="en-US" altLang="zh-CN" sz="1200" dirty="0" smtClean="0"/>
              <a:t>detection</a:t>
            </a:r>
            <a:endParaRPr lang="en-US" altLang="zh-CN" sz="1200" dirty="0"/>
          </a:p>
        </p:txBody>
      </p:sp>
      <p:grpSp>
        <p:nvGrpSpPr>
          <p:cNvPr id="12" name="组合 11"/>
          <p:cNvGrpSpPr/>
          <p:nvPr/>
        </p:nvGrpSpPr>
        <p:grpSpPr>
          <a:xfrm>
            <a:off x="4788024" y="4787504"/>
            <a:ext cx="967644" cy="304526"/>
            <a:chOff x="11206598" y="2733042"/>
            <a:chExt cx="640754" cy="245778"/>
          </a:xfrm>
        </p:grpSpPr>
        <p:pic>
          <p:nvPicPr>
            <p:cNvPr id="16" name="图片 15"/>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Lst>
            </a:blip>
            <a:stretch>
              <a:fillRect/>
            </a:stretch>
          </p:blipFill>
          <p:spPr>
            <a:xfrm>
              <a:off x="11248603" y="2733042"/>
              <a:ext cx="533418" cy="245778"/>
            </a:xfrm>
            <a:prstGeom prst="rect">
              <a:avLst/>
            </a:prstGeom>
          </p:spPr>
        </p:pic>
        <p:sp>
          <p:nvSpPr>
            <p:cNvPr id="17" name="文本框 16"/>
            <p:cNvSpPr txBox="1"/>
            <p:nvPr/>
          </p:nvSpPr>
          <p:spPr>
            <a:xfrm>
              <a:off x="11206598" y="2781147"/>
              <a:ext cx="640754" cy="16560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a:r>
                <a:rPr lang="en-US" altLang="zh-CN" sz="1000" b="1" dirty="0">
                  <a:solidFill>
                    <a:schemeClr val="bg1"/>
                  </a:solidFill>
                  <a:latin typeface="Helvetica Now Text" panose="020B0504030202020204" pitchFamily="34" charset="0"/>
                </a:rPr>
                <a:t>recommend</a:t>
              </a:r>
              <a:endParaRPr lang="en-US" altLang="zh-CN" sz="1000" b="1" dirty="0">
                <a:solidFill>
                  <a:schemeClr val="bg1"/>
                </a:solidFill>
                <a:latin typeface="Helvetica Now Text" panose="020B0504030202020204" pitchFamily="34" charset="0"/>
              </a:endParaRPr>
            </a:p>
          </p:txBody>
        </p:sp>
      </p:grpSp>
    </p:spTree>
    <p:extLst>
      <p:ext uri="{BB962C8B-B14F-4D97-AF65-F5344CB8AC3E}">
        <p14:creationId xmlns:p14="http://schemas.microsoft.com/office/powerpoint/2010/main" val="218292495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30982" y="648498"/>
            <a:ext cx="8612981" cy="350250"/>
            <a:chOff x="0" y="0"/>
            <a:chExt cx="8573907" cy="581245"/>
          </a:xfrm>
        </p:grpSpPr>
        <p:sp>
          <p:nvSpPr>
            <p:cNvPr id="14" name="圆角矩形 13"/>
            <p:cNvSpPr/>
            <p:nvPr/>
          </p:nvSpPr>
          <p:spPr>
            <a:xfrm>
              <a:off x="0" y="0"/>
              <a:ext cx="8466223" cy="581245"/>
            </a:xfrm>
            <a:prstGeom prst="roundRect">
              <a:avLst/>
            </a:prstGeom>
            <a:solidFill>
              <a:schemeClr val="tx1">
                <a:lumMod val="65000"/>
                <a:lumOff val="35000"/>
              </a:schemeClr>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r>
                <a:rPr lang="en-US" altLang="zh-CN" sz="1350" b="1" dirty="0">
                  <a:latin typeface="Arial" panose="020B0604020202020204" pitchFamily="34" charset="0"/>
                  <a:cs typeface="Arial" panose="020B0604020202020204" pitchFamily="34" charset="0"/>
                </a:rPr>
                <a:t>Device Configuration</a:t>
              </a:r>
            </a:p>
          </p:txBody>
        </p:sp>
        <p:sp>
          <p:nvSpPr>
            <p:cNvPr id="15" name="圆角矩形 4"/>
            <p:cNvSpPr/>
            <p:nvPr/>
          </p:nvSpPr>
          <p:spPr>
            <a:xfrm>
              <a:off x="149312" y="53840"/>
              <a:ext cx="8424595" cy="463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5723" tIns="65723" rIns="65723" bIns="65723" numCol="1" spcCol="1270" anchor="ctr" anchorCtr="0">
              <a:noAutofit/>
            </a:bodyPr>
            <a:lstStyle/>
            <a:p>
              <a:pPr defTabSz="766763">
                <a:lnSpc>
                  <a:spcPct val="90000"/>
                </a:lnSpc>
                <a:spcBef>
                  <a:spcPct val="0"/>
                </a:spcBef>
                <a:spcAft>
                  <a:spcPct val="35000"/>
                </a:spcAft>
              </a:pPr>
              <a:endParaRPr lang="zh-CN" altLang="en-US" sz="1200" dirty="0"/>
            </a:p>
          </p:txBody>
        </p:sp>
      </p:grpSp>
      <p:pic>
        <p:nvPicPr>
          <p:cNvPr id="50" name="图片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18" y="223935"/>
            <a:ext cx="5893542" cy="335368"/>
          </a:xfrm>
          <a:prstGeom prst="rect">
            <a:avLst/>
          </a:prstGeom>
        </p:spPr>
      </p:pic>
      <p:pic>
        <p:nvPicPr>
          <p:cNvPr id="52" name="图片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 y="1"/>
            <a:ext cx="911438" cy="809030"/>
          </a:xfrm>
          <a:prstGeom prst="rect">
            <a:avLst/>
          </a:prstGeom>
        </p:spPr>
      </p:pic>
      <p:sp>
        <p:nvSpPr>
          <p:cNvPr id="53" name="矩形 52"/>
          <p:cNvSpPr/>
          <p:nvPr/>
        </p:nvSpPr>
        <p:spPr>
          <a:xfrm>
            <a:off x="618582" y="246877"/>
            <a:ext cx="2310248" cy="300082"/>
          </a:xfrm>
          <a:prstGeom prst="rect">
            <a:avLst/>
          </a:prstGeom>
        </p:spPr>
        <p:txBody>
          <a:bodyPr wrap="none">
            <a:spAutoFit/>
          </a:bodyPr>
          <a:lstStyle/>
          <a:p>
            <a:r>
              <a:rPr lang="en-US" altLang="zh-CN" sz="1350" b="1"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Installation &amp; Deployment</a:t>
            </a:r>
            <a:endParaRPr lang="en-US" altLang="zh-CN" sz="135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文本框 7"/>
          <p:cNvSpPr txBox="1"/>
          <p:nvPr/>
        </p:nvSpPr>
        <p:spPr>
          <a:xfrm>
            <a:off x="359532" y="2644107"/>
            <a:ext cx="2880320" cy="93871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100" b="1" dirty="0" smtClean="0"/>
              <a:t>Upgrade Firmware</a:t>
            </a:r>
          </a:p>
          <a:p>
            <a:pPr lvl="0"/>
            <a:r>
              <a:rPr lang="en-US" altLang="zh-CN" sz="1100" dirty="0" smtClean="0"/>
              <a:t>1. Go </a:t>
            </a:r>
            <a:r>
              <a:rPr lang="en-US" altLang="zh-CN" sz="1100" dirty="0"/>
              <a:t>to Configuration &gt; Maintenance.</a:t>
            </a:r>
            <a:endParaRPr lang="zh-CN" altLang="zh-CN" sz="1100" dirty="0"/>
          </a:p>
          <a:p>
            <a:pPr lvl="0"/>
            <a:r>
              <a:rPr lang="en-US" altLang="zh-CN" sz="1100" dirty="0" smtClean="0"/>
              <a:t>2. </a:t>
            </a:r>
            <a:r>
              <a:rPr lang="x-none" altLang="zh-CN" sz="1100" dirty="0" smtClean="0"/>
              <a:t>Choose </a:t>
            </a:r>
            <a:r>
              <a:rPr lang="x-none" altLang="zh-CN" sz="1100" dirty="0"/>
              <a:t>Firmware.</a:t>
            </a:r>
            <a:endParaRPr lang="zh-CN" altLang="zh-CN" sz="1100" dirty="0"/>
          </a:p>
          <a:p>
            <a:pPr lvl="0"/>
            <a:r>
              <a:rPr lang="en-US" altLang="zh-CN" sz="1100" dirty="0" smtClean="0"/>
              <a:t>3. </a:t>
            </a:r>
            <a:r>
              <a:rPr lang="x-none" altLang="zh-CN" sz="1100" dirty="0" smtClean="0"/>
              <a:t>Click </a:t>
            </a:r>
            <a:r>
              <a:rPr lang="x-none" altLang="zh-CN" sz="1100" dirty="0"/>
              <a:t>Upgrade.</a:t>
            </a:r>
            <a:endParaRPr lang="zh-CN" altLang="zh-CN" sz="1100" dirty="0"/>
          </a:p>
          <a:p>
            <a:pPr lvl="0"/>
            <a:r>
              <a:rPr lang="en-US" altLang="zh-CN" sz="1100" dirty="0" smtClean="0"/>
              <a:t>4. </a:t>
            </a:r>
            <a:r>
              <a:rPr lang="x-none" altLang="zh-CN" sz="1100" dirty="0" smtClean="0"/>
              <a:t>Reboot </a:t>
            </a:r>
            <a:r>
              <a:rPr lang="x-none" altLang="zh-CN" sz="1100" dirty="0"/>
              <a:t>the device.</a:t>
            </a:r>
            <a:endParaRPr lang="zh-CN" altLang="zh-CN" sz="1100" dirty="0"/>
          </a:p>
        </p:txBody>
      </p:sp>
      <p:pic>
        <p:nvPicPr>
          <p:cNvPr id="12" name="图片 11"/>
          <p:cNvPicPr/>
          <p:nvPr/>
        </p:nvPicPr>
        <p:blipFill>
          <a:blip r:embed="rId5"/>
          <a:stretch>
            <a:fillRect/>
          </a:stretch>
        </p:blipFill>
        <p:spPr>
          <a:xfrm>
            <a:off x="3455876" y="1414348"/>
            <a:ext cx="5328592" cy="2314803"/>
          </a:xfrm>
          <a:prstGeom prst="rect">
            <a:avLst/>
          </a:prstGeom>
        </p:spPr>
      </p:pic>
      <p:sp>
        <p:nvSpPr>
          <p:cNvPr id="16" name="文本框 9"/>
          <p:cNvSpPr txBox="1"/>
          <p:nvPr/>
        </p:nvSpPr>
        <p:spPr>
          <a:xfrm>
            <a:off x="359532" y="1414348"/>
            <a:ext cx="3096344" cy="110799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ctr"/>
            <a:r>
              <a:rPr lang="en-US" altLang="zh-CN" sz="1100" b="1" dirty="0" smtClean="0"/>
              <a:t>Activation</a:t>
            </a:r>
            <a:r>
              <a:rPr lang="zh-CN" altLang="en-US" sz="1100" b="1" dirty="0" smtClean="0"/>
              <a:t>：</a:t>
            </a:r>
            <a:endParaRPr lang="en-US" altLang="zh-CN" sz="1100" b="1" dirty="0" smtClean="0"/>
          </a:p>
          <a:p>
            <a:pPr marL="228600" indent="-228600" fontAlgn="ctr">
              <a:buAutoNum type="arabicPeriod"/>
            </a:pPr>
            <a:r>
              <a:rPr lang="en-US" altLang="zh-CN" sz="1100" dirty="0" smtClean="0"/>
              <a:t>We can activate the Radar by SADP like other </a:t>
            </a:r>
            <a:r>
              <a:rPr lang="en-US" altLang="zh-CN" sz="1100" dirty="0" err="1" smtClean="0"/>
              <a:t>Hikvision</a:t>
            </a:r>
            <a:r>
              <a:rPr lang="en-US" altLang="zh-CN" sz="1100" dirty="0" smtClean="0"/>
              <a:t> Device</a:t>
            </a:r>
          </a:p>
          <a:p>
            <a:pPr marL="228600" indent="-228600" fontAlgn="ctr">
              <a:buAutoNum type="arabicPeriod"/>
            </a:pPr>
            <a:r>
              <a:rPr lang="en-US" altLang="zh-CN" sz="1100" dirty="0"/>
              <a:t>Activate via Web </a:t>
            </a:r>
            <a:r>
              <a:rPr lang="en-US" altLang="zh-CN" sz="1100" dirty="0" smtClean="0"/>
              <a:t>Browser</a:t>
            </a:r>
            <a:r>
              <a:rPr lang="zh-CN" altLang="en-US" sz="1100" dirty="0" smtClean="0"/>
              <a:t>：</a:t>
            </a:r>
            <a:endParaRPr lang="en-US" altLang="zh-CN" sz="1100" dirty="0" smtClean="0"/>
          </a:p>
          <a:p>
            <a:pPr fontAlgn="ctr"/>
            <a:r>
              <a:rPr lang="en-US" altLang="zh-CN" sz="1100" dirty="0" smtClean="0"/>
              <a:t>Default </a:t>
            </a:r>
            <a:r>
              <a:rPr lang="en-US" altLang="zh-CN" sz="1100" dirty="0"/>
              <a:t>IP address: 192.168.1.64</a:t>
            </a:r>
            <a:endParaRPr lang="zh-CN" altLang="zh-CN" sz="1100" dirty="0"/>
          </a:p>
          <a:p>
            <a:pPr fontAlgn="ctr"/>
            <a:r>
              <a:rPr lang="en-US" altLang="zh-CN" sz="1100" dirty="0"/>
              <a:t>Default user name: </a:t>
            </a:r>
            <a:r>
              <a:rPr lang="en-US" altLang="zh-CN" sz="1100" dirty="0" smtClean="0"/>
              <a:t>admin</a:t>
            </a:r>
            <a:endParaRPr lang="zh-CN" altLang="zh-CN" sz="1100" dirty="0"/>
          </a:p>
        </p:txBody>
      </p:sp>
    </p:spTree>
    <p:extLst>
      <p:ext uri="{BB962C8B-B14F-4D97-AF65-F5344CB8AC3E}">
        <p14:creationId xmlns:p14="http://schemas.microsoft.com/office/powerpoint/2010/main" val="301772172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30982" y="648498"/>
            <a:ext cx="8612981" cy="350250"/>
            <a:chOff x="0" y="0"/>
            <a:chExt cx="8573907" cy="581245"/>
          </a:xfrm>
        </p:grpSpPr>
        <p:sp>
          <p:nvSpPr>
            <p:cNvPr id="14" name="圆角矩形 13"/>
            <p:cNvSpPr/>
            <p:nvPr/>
          </p:nvSpPr>
          <p:spPr>
            <a:xfrm>
              <a:off x="0" y="0"/>
              <a:ext cx="8466223" cy="581245"/>
            </a:xfrm>
            <a:prstGeom prst="roundRect">
              <a:avLst/>
            </a:prstGeom>
            <a:solidFill>
              <a:schemeClr val="tx1">
                <a:lumMod val="65000"/>
                <a:lumOff val="35000"/>
              </a:schemeClr>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r>
                <a:rPr lang="en-US" altLang="zh-CN" sz="1350" b="1" dirty="0">
                  <a:latin typeface="Arial" panose="020B0604020202020204" pitchFamily="34" charset="0"/>
                  <a:cs typeface="Arial" panose="020B0604020202020204" pitchFamily="34" charset="0"/>
                </a:rPr>
                <a:t>Device </a:t>
              </a:r>
              <a:r>
                <a:rPr lang="en-US" altLang="zh-CN" sz="1350" b="1" dirty="0" smtClean="0">
                  <a:latin typeface="Arial" panose="020B0604020202020204" pitchFamily="34" charset="0"/>
                  <a:cs typeface="Arial" panose="020B0604020202020204" pitchFamily="34" charset="0"/>
                </a:rPr>
                <a:t>Configuration </a:t>
              </a:r>
              <a:endParaRPr lang="en-US" altLang="zh-CN" sz="1350" b="1" dirty="0">
                <a:latin typeface="Arial" panose="020B0604020202020204" pitchFamily="34" charset="0"/>
                <a:cs typeface="Arial" panose="020B0604020202020204" pitchFamily="34" charset="0"/>
              </a:endParaRPr>
            </a:p>
          </p:txBody>
        </p:sp>
        <p:sp>
          <p:nvSpPr>
            <p:cNvPr id="15" name="圆角矩形 4"/>
            <p:cNvSpPr/>
            <p:nvPr/>
          </p:nvSpPr>
          <p:spPr>
            <a:xfrm>
              <a:off x="149312" y="53840"/>
              <a:ext cx="8424595" cy="463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5723" tIns="65723" rIns="65723" bIns="65723" numCol="1" spcCol="1270" anchor="ctr" anchorCtr="0">
              <a:noAutofit/>
            </a:bodyPr>
            <a:lstStyle/>
            <a:p>
              <a:pPr defTabSz="766763">
                <a:lnSpc>
                  <a:spcPct val="90000"/>
                </a:lnSpc>
                <a:spcBef>
                  <a:spcPct val="0"/>
                </a:spcBef>
                <a:spcAft>
                  <a:spcPct val="35000"/>
                </a:spcAft>
              </a:pPr>
              <a:endParaRPr lang="zh-CN" altLang="en-US" sz="1200" dirty="0"/>
            </a:p>
          </p:txBody>
        </p:sp>
      </p:grpSp>
      <p:pic>
        <p:nvPicPr>
          <p:cNvPr id="50" name="图片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18" y="223935"/>
            <a:ext cx="5893542" cy="335368"/>
          </a:xfrm>
          <a:prstGeom prst="rect">
            <a:avLst/>
          </a:prstGeom>
        </p:spPr>
      </p:pic>
      <p:pic>
        <p:nvPicPr>
          <p:cNvPr id="52" name="图片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 y="1"/>
            <a:ext cx="911438" cy="809030"/>
          </a:xfrm>
          <a:prstGeom prst="rect">
            <a:avLst/>
          </a:prstGeom>
        </p:spPr>
      </p:pic>
      <p:sp>
        <p:nvSpPr>
          <p:cNvPr id="53" name="矩形 52"/>
          <p:cNvSpPr/>
          <p:nvPr/>
        </p:nvSpPr>
        <p:spPr>
          <a:xfrm>
            <a:off x="618582" y="246877"/>
            <a:ext cx="2310248" cy="300082"/>
          </a:xfrm>
          <a:prstGeom prst="rect">
            <a:avLst/>
          </a:prstGeom>
        </p:spPr>
        <p:txBody>
          <a:bodyPr wrap="none">
            <a:spAutoFit/>
          </a:bodyPr>
          <a:lstStyle/>
          <a:p>
            <a:r>
              <a:rPr lang="en-US" altLang="zh-CN" sz="1350" b="1" dirty="0">
                <a:solidFill>
                  <a:schemeClr val="bg1"/>
                </a:solidFill>
                <a:latin typeface="Arial" panose="020B0604020202020204" pitchFamily="34" charset="0"/>
                <a:ea typeface="微软雅黑" panose="020B0503020204020204" pitchFamily="34" charset="-122"/>
                <a:cs typeface="Arial" panose="020B0604020202020204" pitchFamily="34" charset="0"/>
              </a:rPr>
              <a:t>Installation &amp; Deployment</a:t>
            </a:r>
          </a:p>
        </p:txBody>
      </p:sp>
      <p:sp>
        <p:nvSpPr>
          <p:cNvPr id="20" name="文本框 19"/>
          <p:cNvSpPr txBox="1"/>
          <p:nvPr/>
        </p:nvSpPr>
        <p:spPr>
          <a:xfrm>
            <a:off x="323528" y="1087943"/>
            <a:ext cx="8208912" cy="769441"/>
          </a:xfrm>
          <a:prstGeom prst="rect">
            <a:avLst/>
          </a:prstGeom>
          <a:noFill/>
        </p:spPr>
        <p:txBody>
          <a:bodyPr wrap="square" rtlCol="0">
            <a:spAutoFit/>
          </a:bodyPr>
          <a:lstStyle/>
          <a:p>
            <a:r>
              <a:rPr lang="en-US" altLang="zh-CN" sz="1100" b="1" dirty="0" smtClean="0"/>
              <a:t>Configure the time zone</a:t>
            </a:r>
          </a:p>
          <a:p>
            <a:r>
              <a:rPr lang="en-US" altLang="zh-CN" sz="1100" dirty="0" smtClean="0"/>
              <a:t>1</a:t>
            </a:r>
            <a:r>
              <a:rPr lang="en-US" altLang="zh-CN" sz="1100" dirty="0"/>
              <a:t>. Go to Configuration → System → System Settings → Time Settings.</a:t>
            </a:r>
            <a:endParaRPr lang="zh-CN" altLang="zh-CN" sz="1100" dirty="0"/>
          </a:p>
          <a:p>
            <a:r>
              <a:rPr lang="en-US" altLang="zh-CN" sz="1100" dirty="0"/>
              <a:t>2. Select Time Zone.</a:t>
            </a:r>
            <a:endParaRPr lang="zh-CN" altLang="zh-CN" sz="1100" dirty="0"/>
          </a:p>
          <a:p>
            <a:r>
              <a:rPr lang="en-US" altLang="zh-CN" sz="1100" dirty="0"/>
              <a:t>3. Select Sync Mode.</a:t>
            </a:r>
            <a:endParaRPr lang="zh-CN" altLang="zh-CN" sz="1100" dirty="0"/>
          </a:p>
        </p:txBody>
      </p:sp>
      <p:pic>
        <p:nvPicPr>
          <p:cNvPr id="9" name="图片 8"/>
          <p:cNvPicPr/>
          <p:nvPr/>
        </p:nvPicPr>
        <p:blipFill>
          <a:blip r:embed="rId5"/>
          <a:stretch>
            <a:fillRect/>
          </a:stretch>
        </p:blipFill>
        <p:spPr>
          <a:xfrm>
            <a:off x="1773706" y="1779662"/>
            <a:ext cx="5411470" cy="2872740"/>
          </a:xfrm>
          <a:prstGeom prst="rect">
            <a:avLst/>
          </a:prstGeom>
        </p:spPr>
      </p:pic>
    </p:spTree>
    <p:extLst>
      <p:ext uri="{BB962C8B-B14F-4D97-AF65-F5344CB8AC3E}">
        <p14:creationId xmlns:p14="http://schemas.microsoft.com/office/powerpoint/2010/main" val="240659081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30982" y="648498"/>
            <a:ext cx="8612981" cy="350250"/>
            <a:chOff x="0" y="0"/>
            <a:chExt cx="8573907" cy="581245"/>
          </a:xfrm>
        </p:grpSpPr>
        <p:sp>
          <p:nvSpPr>
            <p:cNvPr id="14" name="圆角矩形 13"/>
            <p:cNvSpPr/>
            <p:nvPr/>
          </p:nvSpPr>
          <p:spPr>
            <a:xfrm>
              <a:off x="0" y="0"/>
              <a:ext cx="8466223" cy="581245"/>
            </a:xfrm>
            <a:prstGeom prst="roundRect">
              <a:avLst/>
            </a:prstGeom>
            <a:solidFill>
              <a:schemeClr val="tx1">
                <a:lumMod val="65000"/>
                <a:lumOff val="35000"/>
              </a:schemeClr>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r>
                <a:rPr lang="en-US" altLang="zh-CN" sz="1350" b="1" dirty="0">
                  <a:latin typeface="Arial" panose="020B0604020202020204" pitchFamily="34" charset="0"/>
                  <a:cs typeface="Arial" panose="020B0604020202020204" pitchFamily="34" charset="0"/>
                </a:rPr>
                <a:t>Device </a:t>
              </a:r>
              <a:r>
                <a:rPr lang="en-US" altLang="zh-CN" sz="1350" b="1" dirty="0" smtClean="0">
                  <a:latin typeface="Arial" panose="020B0604020202020204" pitchFamily="34" charset="0"/>
                  <a:cs typeface="Arial" panose="020B0604020202020204" pitchFamily="34" charset="0"/>
                </a:rPr>
                <a:t>Configuration </a:t>
              </a:r>
              <a:endParaRPr lang="en-US" altLang="zh-CN" sz="1350" b="1" dirty="0">
                <a:latin typeface="Arial" panose="020B0604020202020204" pitchFamily="34" charset="0"/>
                <a:cs typeface="Arial" panose="020B0604020202020204" pitchFamily="34" charset="0"/>
              </a:endParaRPr>
            </a:p>
          </p:txBody>
        </p:sp>
        <p:sp>
          <p:nvSpPr>
            <p:cNvPr id="15" name="圆角矩形 4"/>
            <p:cNvSpPr/>
            <p:nvPr/>
          </p:nvSpPr>
          <p:spPr>
            <a:xfrm>
              <a:off x="149312" y="53840"/>
              <a:ext cx="8424595" cy="463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5723" tIns="65723" rIns="65723" bIns="65723" numCol="1" spcCol="1270" anchor="ctr" anchorCtr="0">
              <a:noAutofit/>
            </a:bodyPr>
            <a:lstStyle/>
            <a:p>
              <a:pPr defTabSz="766763">
                <a:lnSpc>
                  <a:spcPct val="90000"/>
                </a:lnSpc>
                <a:spcBef>
                  <a:spcPct val="0"/>
                </a:spcBef>
                <a:spcAft>
                  <a:spcPct val="35000"/>
                </a:spcAft>
              </a:pPr>
              <a:endParaRPr lang="zh-CN" altLang="en-US" sz="1200" dirty="0"/>
            </a:p>
          </p:txBody>
        </p:sp>
      </p:grpSp>
      <p:pic>
        <p:nvPicPr>
          <p:cNvPr id="50" name="图片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18" y="223935"/>
            <a:ext cx="5893542" cy="335368"/>
          </a:xfrm>
          <a:prstGeom prst="rect">
            <a:avLst/>
          </a:prstGeom>
        </p:spPr>
      </p:pic>
      <p:pic>
        <p:nvPicPr>
          <p:cNvPr id="52" name="图片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 y="1"/>
            <a:ext cx="911438" cy="809030"/>
          </a:xfrm>
          <a:prstGeom prst="rect">
            <a:avLst/>
          </a:prstGeom>
        </p:spPr>
      </p:pic>
      <p:sp>
        <p:nvSpPr>
          <p:cNvPr id="53" name="矩形 52"/>
          <p:cNvSpPr/>
          <p:nvPr/>
        </p:nvSpPr>
        <p:spPr>
          <a:xfrm>
            <a:off x="618582" y="246877"/>
            <a:ext cx="2310248" cy="300082"/>
          </a:xfrm>
          <a:prstGeom prst="rect">
            <a:avLst/>
          </a:prstGeom>
        </p:spPr>
        <p:txBody>
          <a:bodyPr wrap="none">
            <a:spAutoFit/>
          </a:bodyPr>
          <a:lstStyle/>
          <a:p>
            <a:r>
              <a:rPr lang="en-US" altLang="zh-CN" sz="1350" b="1" dirty="0">
                <a:solidFill>
                  <a:schemeClr val="bg1"/>
                </a:solidFill>
                <a:latin typeface="Arial" panose="020B0604020202020204" pitchFamily="34" charset="0"/>
                <a:ea typeface="微软雅黑" panose="020B0503020204020204" pitchFamily="34" charset="-122"/>
                <a:cs typeface="Arial" panose="020B0604020202020204" pitchFamily="34" charset="0"/>
              </a:rPr>
              <a:t>Installation &amp; Deployment</a:t>
            </a:r>
          </a:p>
        </p:txBody>
      </p:sp>
      <p:sp>
        <p:nvSpPr>
          <p:cNvPr id="20" name="文本框 19"/>
          <p:cNvSpPr txBox="1"/>
          <p:nvPr/>
        </p:nvSpPr>
        <p:spPr>
          <a:xfrm>
            <a:off x="323528" y="1087943"/>
            <a:ext cx="8208912" cy="769441"/>
          </a:xfrm>
          <a:prstGeom prst="rect">
            <a:avLst/>
          </a:prstGeom>
          <a:noFill/>
        </p:spPr>
        <p:txBody>
          <a:bodyPr wrap="square" rtlCol="0">
            <a:spAutoFit/>
          </a:bodyPr>
          <a:lstStyle/>
          <a:p>
            <a:r>
              <a:rPr lang="en-US" altLang="zh-CN" sz="1100" b="1" dirty="0" smtClean="0"/>
              <a:t>Configure network parameters</a:t>
            </a:r>
            <a:r>
              <a:rPr lang="zh-CN" altLang="en-US" sz="1100" b="1" dirty="0" smtClean="0"/>
              <a:t>（</a:t>
            </a:r>
            <a:r>
              <a:rPr lang="en-US" altLang="zh-CN" sz="1100" b="1" dirty="0" smtClean="0"/>
              <a:t>for cable connect</a:t>
            </a:r>
            <a:r>
              <a:rPr lang="zh-CN" altLang="en-US" sz="1100" b="1" dirty="0" smtClean="0"/>
              <a:t>）</a:t>
            </a:r>
            <a:endParaRPr lang="en-US" altLang="zh-CN" sz="1100" b="1" dirty="0" smtClean="0"/>
          </a:p>
          <a:p>
            <a:r>
              <a:rPr lang="en-US" altLang="zh-CN" sz="1100" dirty="0" smtClean="0"/>
              <a:t>1. Go </a:t>
            </a:r>
            <a:r>
              <a:rPr lang="en-US" altLang="zh-CN" sz="1100" dirty="0"/>
              <a:t>to Configuration → Network → Network Parameters → Network Interface</a:t>
            </a:r>
            <a:r>
              <a:rPr lang="zh-CN" altLang="zh-CN" sz="1100" dirty="0"/>
              <a:t>。</a:t>
            </a:r>
          </a:p>
          <a:p>
            <a:pPr lvl="0"/>
            <a:r>
              <a:rPr lang="en-US" altLang="zh-CN" sz="1100" dirty="0" smtClean="0"/>
              <a:t>2. </a:t>
            </a:r>
            <a:r>
              <a:rPr lang="x-none" altLang="zh-CN" sz="1100" dirty="0" smtClean="0"/>
              <a:t>Set </a:t>
            </a:r>
            <a:r>
              <a:rPr lang="x-none" altLang="zh-CN" sz="1100" dirty="0"/>
              <a:t>IP address</a:t>
            </a:r>
            <a:endParaRPr lang="zh-CN" altLang="zh-CN" sz="1100" dirty="0"/>
          </a:p>
          <a:p>
            <a:r>
              <a:rPr lang="x-none" altLang="zh-CN" sz="1100" dirty="0" smtClean="0"/>
              <a:t>3. </a:t>
            </a:r>
            <a:r>
              <a:rPr lang="x-none" altLang="zh-CN" sz="1100" dirty="0"/>
              <a:t>Click Save</a:t>
            </a:r>
            <a:endParaRPr lang="zh-CN" altLang="zh-CN" sz="1100" dirty="0"/>
          </a:p>
        </p:txBody>
      </p:sp>
      <p:pic>
        <p:nvPicPr>
          <p:cNvPr id="10" name="图片 9"/>
          <p:cNvPicPr/>
          <p:nvPr/>
        </p:nvPicPr>
        <p:blipFill>
          <a:blip r:embed="rId5"/>
          <a:stretch>
            <a:fillRect/>
          </a:stretch>
        </p:blipFill>
        <p:spPr>
          <a:xfrm>
            <a:off x="2535772" y="1857384"/>
            <a:ext cx="3895226" cy="2921420"/>
          </a:xfrm>
          <a:prstGeom prst="rect">
            <a:avLst/>
          </a:prstGeom>
        </p:spPr>
      </p:pic>
    </p:spTree>
    <p:extLst>
      <p:ext uri="{BB962C8B-B14F-4D97-AF65-F5344CB8AC3E}">
        <p14:creationId xmlns:p14="http://schemas.microsoft.com/office/powerpoint/2010/main" val="298642134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30982" y="648498"/>
            <a:ext cx="8612981" cy="350250"/>
            <a:chOff x="0" y="0"/>
            <a:chExt cx="8573907" cy="581245"/>
          </a:xfrm>
        </p:grpSpPr>
        <p:sp>
          <p:nvSpPr>
            <p:cNvPr id="14" name="圆角矩形 13"/>
            <p:cNvSpPr/>
            <p:nvPr/>
          </p:nvSpPr>
          <p:spPr>
            <a:xfrm>
              <a:off x="0" y="0"/>
              <a:ext cx="8466223" cy="581245"/>
            </a:xfrm>
            <a:prstGeom prst="roundRect">
              <a:avLst/>
            </a:prstGeom>
            <a:solidFill>
              <a:schemeClr val="tx1">
                <a:lumMod val="65000"/>
                <a:lumOff val="35000"/>
              </a:schemeClr>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r>
                <a:rPr lang="en-US" altLang="zh-CN" sz="1350" b="1" dirty="0">
                  <a:latin typeface="Arial" panose="020B0604020202020204" pitchFamily="34" charset="0"/>
                  <a:cs typeface="Arial" panose="020B0604020202020204" pitchFamily="34" charset="0"/>
                </a:rPr>
                <a:t>Device </a:t>
              </a:r>
              <a:r>
                <a:rPr lang="en-US" altLang="zh-CN" sz="1350" b="1" dirty="0" smtClean="0">
                  <a:latin typeface="Arial" panose="020B0604020202020204" pitchFamily="34" charset="0"/>
                  <a:cs typeface="Arial" panose="020B0604020202020204" pitchFamily="34" charset="0"/>
                </a:rPr>
                <a:t>Configuration </a:t>
              </a:r>
              <a:endParaRPr lang="en-US" altLang="zh-CN" sz="1350" b="1" dirty="0">
                <a:latin typeface="Arial" panose="020B0604020202020204" pitchFamily="34" charset="0"/>
                <a:cs typeface="Arial" panose="020B0604020202020204" pitchFamily="34" charset="0"/>
              </a:endParaRPr>
            </a:p>
          </p:txBody>
        </p:sp>
        <p:sp>
          <p:nvSpPr>
            <p:cNvPr id="15" name="圆角矩形 4"/>
            <p:cNvSpPr/>
            <p:nvPr/>
          </p:nvSpPr>
          <p:spPr>
            <a:xfrm>
              <a:off x="149312" y="53840"/>
              <a:ext cx="8424595" cy="463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5723" tIns="65723" rIns="65723" bIns="65723" numCol="1" spcCol="1270" anchor="ctr" anchorCtr="0">
              <a:noAutofit/>
            </a:bodyPr>
            <a:lstStyle/>
            <a:p>
              <a:pPr defTabSz="766763">
                <a:lnSpc>
                  <a:spcPct val="90000"/>
                </a:lnSpc>
                <a:spcBef>
                  <a:spcPct val="0"/>
                </a:spcBef>
                <a:spcAft>
                  <a:spcPct val="35000"/>
                </a:spcAft>
              </a:pPr>
              <a:endParaRPr lang="zh-CN" altLang="en-US" sz="1200" dirty="0"/>
            </a:p>
          </p:txBody>
        </p:sp>
      </p:grpSp>
      <p:pic>
        <p:nvPicPr>
          <p:cNvPr id="50" name="图片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18" y="223935"/>
            <a:ext cx="5893542" cy="335368"/>
          </a:xfrm>
          <a:prstGeom prst="rect">
            <a:avLst/>
          </a:prstGeom>
        </p:spPr>
      </p:pic>
      <p:pic>
        <p:nvPicPr>
          <p:cNvPr id="52" name="图片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 y="1"/>
            <a:ext cx="911438" cy="809030"/>
          </a:xfrm>
          <a:prstGeom prst="rect">
            <a:avLst/>
          </a:prstGeom>
        </p:spPr>
      </p:pic>
      <p:sp>
        <p:nvSpPr>
          <p:cNvPr id="53" name="矩形 52"/>
          <p:cNvSpPr/>
          <p:nvPr/>
        </p:nvSpPr>
        <p:spPr>
          <a:xfrm>
            <a:off x="618582" y="246877"/>
            <a:ext cx="2310248" cy="300082"/>
          </a:xfrm>
          <a:prstGeom prst="rect">
            <a:avLst/>
          </a:prstGeom>
        </p:spPr>
        <p:txBody>
          <a:bodyPr wrap="none">
            <a:spAutoFit/>
          </a:bodyPr>
          <a:lstStyle/>
          <a:p>
            <a:r>
              <a:rPr lang="en-US" altLang="zh-CN" sz="1350" b="1" dirty="0">
                <a:solidFill>
                  <a:schemeClr val="bg1"/>
                </a:solidFill>
                <a:latin typeface="Arial" panose="020B0604020202020204" pitchFamily="34" charset="0"/>
                <a:ea typeface="微软雅黑" panose="020B0503020204020204" pitchFamily="34" charset="-122"/>
                <a:cs typeface="Arial" panose="020B0604020202020204" pitchFamily="34" charset="0"/>
              </a:rPr>
              <a:t>Installation &amp; Deployment</a:t>
            </a:r>
          </a:p>
        </p:txBody>
      </p:sp>
      <p:sp>
        <p:nvSpPr>
          <p:cNvPr id="20" name="文本框 19"/>
          <p:cNvSpPr txBox="1"/>
          <p:nvPr/>
        </p:nvSpPr>
        <p:spPr>
          <a:xfrm>
            <a:off x="323528" y="1087943"/>
            <a:ext cx="8208912" cy="1446550"/>
          </a:xfrm>
          <a:prstGeom prst="rect">
            <a:avLst/>
          </a:prstGeom>
          <a:noFill/>
        </p:spPr>
        <p:txBody>
          <a:bodyPr wrap="square" rtlCol="0">
            <a:spAutoFit/>
          </a:bodyPr>
          <a:lstStyle/>
          <a:p>
            <a:r>
              <a:rPr lang="en-US" altLang="zh-CN" sz="1100" b="1" dirty="0" smtClean="0"/>
              <a:t>Configure </a:t>
            </a:r>
            <a:r>
              <a:rPr lang="en-US" altLang="zh-CN" sz="1100" b="1" dirty="0" err="1" smtClean="0"/>
              <a:t>wifi</a:t>
            </a:r>
            <a:r>
              <a:rPr lang="en-US" altLang="zh-CN" sz="1100" b="1" dirty="0" smtClean="0"/>
              <a:t> parameters(for </a:t>
            </a:r>
            <a:r>
              <a:rPr lang="en-US" altLang="zh-CN" sz="1100" b="1" dirty="0" err="1" smtClean="0"/>
              <a:t>wifi</a:t>
            </a:r>
            <a:r>
              <a:rPr lang="en-US" altLang="zh-CN" sz="1100" b="1" dirty="0" smtClean="0"/>
              <a:t> connect)</a:t>
            </a:r>
          </a:p>
          <a:p>
            <a:r>
              <a:rPr lang="en-US" altLang="zh-CN" sz="1100" dirty="0" smtClean="0"/>
              <a:t>Set </a:t>
            </a:r>
            <a:r>
              <a:rPr lang="en-US" altLang="zh-CN" sz="1100" dirty="0"/>
              <a:t>Wi-Fi parameters if you want to connect the device to the network via </a:t>
            </a:r>
            <a:r>
              <a:rPr lang="en-US" altLang="zh-CN" sz="1100" dirty="0" smtClean="0"/>
              <a:t>Wi-</a:t>
            </a:r>
            <a:r>
              <a:rPr lang="en-US" altLang="zh-CN" sz="1100" dirty="0" err="1" smtClean="0"/>
              <a:t>Fi.Steps</a:t>
            </a:r>
            <a:r>
              <a:rPr lang="en-US" altLang="zh-CN" sz="1100" dirty="0" smtClean="0"/>
              <a:t>: </a:t>
            </a:r>
            <a:endParaRPr lang="zh-CN" altLang="zh-CN" sz="1100" dirty="0"/>
          </a:p>
          <a:p>
            <a:r>
              <a:rPr lang="en-US" altLang="zh-CN" sz="1100" dirty="0"/>
              <a:t>1. Go to Configuration → Network → Network Parameters → Wi-Fi.</a:t>
            </a:r>
            <a:endParaRPr lang="zh-CN" altLang="zh-CN" sz="1100" dirty="0"/>
          </a:p>
          <a:p>
            <a:r>
              <a:rPr lang="en-US" altLang="zh-CN" sz="1100" dirty="0"/>
              <a:t>2. Select Wi-Fi Mode as Wi-Fi.</a:t>
            </a:r>
            <a:endParaRPr lang="zh-CN" altLang="zh-CN" sz="1100" dirty="0"/>
          </a:p>
          <a:p>
            <a:r>
              <a:rPr lang="en-US" altLang="zh-CN" sz="1100" dirty="0"/>
              <a:t>3. Click Search and select Wi-Fi to connect in the Wi-Fi list.</a:t>
            </a:r>
            <a:endParaRPr lang="zh-CN" altLang="zh-CN" sz="1100" dirty="0"/>
          </a:p>
          <a:p>
            <a:r>
              <a:rPr lang="en-US" altLang="zh-CN" sz="1100" dirty="0"/>
              <a:t>4. Select Security Mode and Encryption Type according to the actual needs.</a:t>
            </a:r>
            <a:endParaRPr lang="zh-CN" altLang="zh-CN" sz="1100" dirty="0"/>
          </a:p>
          <a:p>
            <a:r>
              <a:rPr lang="en-US" altLang="zh-CN" sz="1100" dirty="0"/>
              <a:t>5. Enter Key.</a:t>
            </a:r>
            <a:endParaRPr lang="zh-CN" altLang="zh-CN" sz="1100" dirty="0"/>
          </a:p>
          <a:p>
            <a:r>
              <a:rPr lang="en-US" altLang="zh-CN" sz="1100" dirty="0"/>
              <a:t>6. Click Save.</a:t>
            </a:r>
            <a:endParaRPr lang="zh-CN" altLang="zh-CN" sz="1100" dirty="0"/>
          </a:p>
        </p:txBody>
      </p:sp>
      <p:pic>
        <p:nvPicPr>
          <p:cNvPr id="9" name="图片 8"/>
          <p:cNvPicPr/>
          <p:nvPr/>
        </p:nvPicPr>
        <p:blipFill>
          <a:blip r:embed="rId5">
            <a:extLst>
              <a:ext uri="{28A0092B-C50C-407E-A947-70E740481C1C}">
                <a14:useLocalDpi xmlns:a14="http://schemas.microsoft.com/office/drawing/2010/main" val="0"/>
              </a:ext>
            </a:extLst>
          </a:blip>
          <a:srcRect/>
          <a:stretch>
            <a:fillRect/>
          </a:stretch>
        </p:blipFill>
        <p:spPr bwMode="auto">
          <a:xfrm>
            <a:off x="618582" y="2601036"/>
            <a:ext cx="4241450" cy="2210782"/>
          </a:xfrm>
          <a:prstGeom prst="rect">
            <a:avLst/>
          </a:prstGeom>
          <a:noFill/>
        </p:spPr>
      </p:pic>
      <p:pic>
        <p:nvPicPr>
          <p:cNvPr id="10" name="图片 9"/>
          <p:cNvPicPr/>
          <p:nvPr/>
        </p:nvPicPr>
        <p:blipFill>
          <a:blip r:embed="rId6"/>
          <a:stretch>
            <a:fillRect/>
          </a:stretch>
        </p:blipFill>
        <p:spPr>
          <a:xfrm>
            <a:off x="5004048" y="2601036"/>
            <a:ext cx="3395850" cy="2210782"/>
          </a:xfrm>
          <a:prstGeom prst="rect">
            <a:avLst/>
          </a:prstGeom>
        </p:spPr>
      </p:pic>
    </p:spTree>
    <p:extLst>
      <p:ext uri="{BB962C8B-B14F-4D97-AF65-F5344CB8AC3E}">
        <p14:creationId xmlns:p14="http://schemas.microsoft.com/office/powerpoint/2010/main" val="173417200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30982" y="648498"/>
            <a:ext cx="8612981" cy="350250"/>
            <a:chOff x="0" y="0"/>
            <a:chExt cx="8573907" cy="581245"/>
          </a:xfrm>
        </p:grpSpPr>
        <p:sp>
          <p:nvSpPr>
            <p:cNvPr id="14" name="圆角矩形 13"/>
            <p:cNvSpPr/>
            <p:nvPr/>
          </p:nvSpPr>
          <p:spPr>
            <a:xfrm>
              <a:off x="0" y="0"/>
              <a:ext cx="8466223" cy="581245"/>
            </a:xfrm>
            <a:prstGeom prst="roundRect">
              <a:avLst/>
            </a:prstGeom>
            <a:solidFill>
              <a:schemeClr val="tx1">
                <a:lumMod val="65000"/>
                <a:lumOff val="35000"/>
              </a:schemeClr>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r>
                <a:rPr lang="en-US" altLang="zh-CN" sz="1350" b="1" dirty="0">
                  <a:latin typeface="Arial" panose="020B0604020202020204" pitchFamily="34" charset="0"/>
                  <a:cs typeface="Arial" panose="020B0604020202020204" pitchFamily="34" charset="0"/>
                </a:rPr>
                <a:t>Device </a:t>
              </a:r>
              <a:r>
                <a:rPr lang="en-US" altLang="zh-CN" sz="1350" b="1" dirty="0" smtClean="0">
                  <a:latin typeface="Arial" panose="020B0604020202020204" pitchFamily="34" charset="0"/>
                  <a:cs typeface="Arial" panose="020B0604020202020204" pitchFamily="34" charset="0"/>
                </a:rPr>
                <a:t>Configuration </a:t>
              </a:r>
              <a:endParaRPr lang="en-US" altLang="zh-CN" sz="1350" b="1" dirty="0">
                <a:latin typeface="Arial" panose="020B0604020202020204" pitchFamily="34" charset="0"/>
                <a:cs typeface="Arial" panose="020B0604020202020204" pitchFamily="34" charset="0"/>
              </a:endParaRPr>
            </a:p>
          </p:txBody>
        </p:sp>
        <p:sp>
          <p:nvSpPr>
            <p:cNvPr id="15" name="圆角矩形 4"/>
            <p:cNvSpPr/>
            <p:nvPr/>
          </p:nvSpPr>
          <p:spPr>
            <a:xfrm>
              <a:off x="149312" y="53840"/>
              <a:ext cx="8424595" cy="463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5723" tIns="65723" rIns="65723" bIns="65723" numCol="1" spcCol="1270" anchor="ctr" anchorCtr="0">
              <a:noAutofit/>
            </a:bodyPr>
            <a:lstStyle/>
            <a:p>
              <a:pPr defTabSz="766763">
                <a:lnSpc>
                  <a:spcPct val="90000"/>
                </a:lnSpc>
                <a:spcBef>
                  <a:spcPct val="0"/>
                </a:spcBef>
                <a:spcAft>
                  <a:spcPct val="35000"/>
                </a:spcAft>
              </a:pPr>
              <a:endParaRPr lang="zh-CN" altLang="en-US" sz="1200" dirty="0"/>
            </a:p>
          </p:txBody>
        </p:sp>
      </p:grpSp>
      <p:pic>
        <p:nvPicPr>
          <p:cNvPr id="50" name="图片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18" y="223935"/>
            <a:ext cx="5893542" cy="335368"/>
          </a:xfrm>
          <a:prstGeom prst="rect">
            <a:avLst/>
          </a:prstGeom>
        </p:spPr>
      </p:pic>
      <p:pic>
        <p:nvPicPr>
          <p:cNvPr id="52" name="图片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 y="1"/>
            <a:ext cx="911438" cy="809030"/>
          </a:xfrm>
          <a:prstGeom prst="rect">
            <a:avLst/>
          </a:prstGeom>
        </p:spPr>
      </p:pic>
      <p:sp>
        <p:nvSpPr>
          <p:cNvPr id="53" name="矩形 52"/>
          <p:cNvSpPr/>
          <p:nvPr/>
        </p:nvSpPr>
        <p:spPr>
          <a:xfrm>
            <a:off x="618582" y="246877"/>
            <a:ext cx="2310248" cy="300082"/>
          </a:xfrm>
          <a:prstGeom prst="rect">
            <a:avLst/>
          </a:prstGeom>
        </p:spPr>
        <p:txBody>
          <a:bodyPr wrap="none">
            <a:spAutoFit/>
          </a:bodyPr>
          <a:lstStyle/>
          <a:p>
            <a:r>
              <a:rPr lang="en-US" altLang="zh-CN" sz="1350" b="1" dirty="0">
                <a:solidFill>
                  <a:schemeClr val="bg1"/>
                </a:solidFill>
                <a:latin typeface="Arial" panose="020B0604020202020204" pitchFamily="34" charset="0"/>
                <a:ea typeface="微软雅黑" panose="020B0503020204020204" pitchFamily="34" charset="-122"/>
                <a:cs typeface="Arial" panose="020B0604020202020204" pitchFamily="34" charset="0"/>
              </a:rPr>
              <a:t>Installation &amp; Deployment</a:t>
            </a:r>
          </a:p>
        </p:txBody>
      </p:sp>
      <p:sp>
        <p:nvSpPr>
          <p:cNvPr id="20" name="文本框 19"/>
          <p:cNvSpPr txBox="1"/>
          <p:nvPr/>
        </p:nvSpPr>
        <p:spPr>
          <a:xfrm>
            <a:off x="601935" y="1052917"/>
            <a:ext cx="3898057" cy="261610"/>
          </a:xfrm>
          <a:prstGeom prst="rect">
            <a:avLst/>
          </a:prstGeom>
          <a:noFill/>
        </p:spPr>
        <p:txBody>
          <a:bodyPr wrap="square" rtlCol="0">
            <a:spAutoFit/>
          </a:bodyPr>
          <a:lstStyle/>
          <a:p>
            <a:r>
              <a:rPr lang="en-US" altLang="zh-CN" sz="1100" b="1" dirty="0" smtClean="0"/>
              <a:t>Set OTAP</a:t>
            </a:r>
          </a:p>
        </p:txBody>
      </p:sp>
      <p:pic>
        <p:nvPicPr>
          <p:cNvPr id="3" name="图片 2"/>
          <p:cNvPicPr>
            <a:picLocks noChangeAspect="1"/>
          </p:cNvPicPr>
          <p:nvPr/>
        </p:nvPicPr>
        <p:blipFill>
          <a:blip r:embed="rId5"/>
          <a:stretch>
            <a:fillRect/>
          </a:stretch>
        </p:blipFill>
        <p:spPr>
          <a:xfrm>
            <a:off x="676737" y="1368696"/>
            <a:ext cx="8059051" cy="3379312"/>
          </a:xfrm>
          <a:prstGeom prst="rect">
            <a:avLst/>
          </a:prstGeom>
        </p:spPr>
      </p:pic>
    </p:spTree>
    <p:extLst>
      <p:ext uri="{BB962C8B-B14F-4D97-AF65-F5344CB8AC3E}">
        <p14:creationId xmlns:p14="http://schemas.microsoft.com/office/powerpoint/2010/main" val="129011539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30982" y="648498"/>
            <a:ext cx="8612981" cy="350250"/>
            <a:chOff x="0" y="0"/>
            <a:chExt cx="8573907" cy="581245"/>
          </a:xfrm>
        </p:grpSpPr>
        <p:sp>
          <p:nvSpPr>
            <p:cNvPr id="14" name="圆角矩形 13"/>
            <p:cNvSpPr/>
            <p:nvPr/>
          </p:nvSpPr>
          <p:spPr>
            <a:xfrm>
              <a:off x="0" y="0"/>
              <a:ext cx="8466223" cy="581245"/>
            </a:xfrm>
            <a:prstGeom prst="roundRect">
              <a:avLst/>
            </a:prstGeom>
            <a:solidFill>
              <a:schemeClr val="tx1">
                <a:lumMod val="65000"/>
                <a:lumOff val="35000"/>
              </a:schemeClr>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r>
                <a:rPr lang="en-US" altLang="zh-CN" sz="1350" b="1" dirty="0">
                  <a:latin typeface="Arial" panose="020B0604020202020204" pitchFamily="34" charset="0"/>
                  <a:cs typeface="Arial" panose="020B0604020202020204" pitchFamily="34" charset="0"/>
                </a:rPr>
                <a:t>Device Installation for </a:t>
              </a:r>
              <a:r>
                <a:rPr lang="en-US" altLang="zh-CN" sz="1350" b="1" dirty="0" smtClean="0">
                  <a:latin typeface="Arial" panose="020B0604020202020204" pitchFamily="34" charset="0"/>
                  <a:cs typeface="Arial" panose="020B0604020202020204" pitchFamily="34" charset="0"/>
                </a:rPr>
                <a:t>Thermal </a:t>
              </a:r>
              <a:r>
                <a:rPr lang="en-US" altLang="zh-CN" sz="1350" b="1" dirty="0">
                  <a:latin typeface="Arial" panose="020B0604020202020204" pitchFamily="34" charset="0"/>
                  <a:cs typeface="Arial" panose="020B0604020202020204" pitchFamily="34" charset="0"/>
                </a:rPr>
                <a:t>Detector </a:t>
              </a:r>
            </a:p>
          </p:txBody>
        </p:sp>
        <p:sp>
          <p:nvSpPr>
            <p:cNvPr id="15" name="圆角矩形 4"/>
            <p:cNvSpPr/>
            <p:nvPr/>
          </p:nvSpPr>
          <p:spPr>
            <a:xfrm>
              <a:off x="149312" y="53840"/>
              <a:ext cx="8424595" cy="463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5723" tIns="65723" rIns="65723" bIns="65723" numCol="1" spcCol="1270" anchor="ctr" anchorCtr="0">
              <a:noAutofit/>
            </a:bodyPr>
            <a:lstStyle/>
            <a:p>
              <a:pPr defTabSz="766763">
                <a:lnSpc>
                  <a:spcPct val="90000"/>
                </a:lnSpc>
                <a:spcBef>
                  <a:spcPct val="0"/>
                </a:spcBef>
                <a:spcAft>
                  <a:spcPct val="35000"/>
                </a:spcAft>
              </a:pPr>
              <a:endParaRPr lang="zh-CN" altLang="en-US" sz="1200" dirty="0"/>
            </a:p>
          </p:txBody>
        </p:sp>
      </p:grpSp>
      <p:pic>
        <p:nvPicPr>
          <p:cNvPr id="50" name="图片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18" y="223935"/>
            <a:ext cx="5893542" cy="335368"/>
          </a:xfrm>
          <a:prstGeom prst="rect">
            <a:avLst/>
          </a:prstGeom>
        </p:spPr>
      </p:pic>
      <p:pic>
        <p:nvPicPr>
          <p:cNvPr id="52" name="图片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 y="1"/>
            <a:ext cx="911438" cy="809030"/>
          </a:xfrm>
          <a:prstGeom prst="rect">
            <a:avLst/>
          </a:prstGeom>
        </p:spPr>
      </p:pic>
      <p:sp>
        <p:nvSpPr>
          <p:cNvPr id="53" name="矩形 52"/>
          <p:cNvSpPr/>
          <p:nvPr/>
        </p:nvSpPr>
        <p:spPr>
          <a:xfrm>
            <a:off x="618582" y="246877"/>
            <a:ext cx="2310248" cy="300082"/>
          </a:xfrm>
          <a:prstGeom prst="rect">
            <a:avLst/>
          </a:prstGeom>
        </p:spPr>
        <p:txBody>
          <a:bodyPr wrap="none">
            <a:spAutoFit/>
          </a:bodyPr>
          <a:lstStyle/>
          <a:p>
            <a:r>
              <a:rPr lang="en-US" altLang="zh-CN" sz="1350" b="1" dirty="0">
                <a:solidFill>
                  <a:schemeClr val="bg1"/>
                </a:solidFill>
                <a:latin typeface="Arial" panose="020B0604020202020204" pitchFamily="34" charset="0"/>
                <a:ea typeface="微软雅黑" panose="020B0503020204020204" pitchFamily="34" charset="-122"/>
                <a:cs typeface="Arial" panose="020B0604020202020204" pitchFamily="34" charset="0"/>
              </a:rPr>
              <a:t>Installation &amp; Deployment</a:t>
            </a:r>
          </a:p>
        </p:txBody>
      </p:sp>
      <p:pic>
        <p:nvPicPr>
          <p:cNvPr id="2" name="图片 1"/>
          <p:cNvPicPr>
            <a:picLocks noChangeAspect="1"/>
          </p:cNvPicPr>
          <p:nvPr/>
        </p:nvPicPr>
        <p:blipFill>
          <a:blip r:embed="rId5"/>
          <a:stretch>
            <a:fillRect/>
          </a:stretch>
        </p:blipFill>
        <p:spPr>
          <a:xfrm>
            <a:off x="634865" y="1189957"/>
            <a:ext cx="6340285" cy="3570454"/>
          </a:xfrm>
          <a:prstGeom prst="rect">
            <a:avLst/>
          </a:prstGeom>
        </p:spPr>
      </p:pic>
      <p:pic>
        <p:nvPicPr>
          <p:cNvPr id="5" name="图片 4"/>
          <p:cNvPicPr>
            <a:picLocks noChangeAspect="1"/>
          </p:cNvPicPr>
          <p:nvPr/>
        </p:nvPicPr>
        <p:blipFill>
          <a:blip r:embed="rId6"/>
          <a:stretch>
            <a:fillRect/>
          </a:stretch>
        </p:blipFill>
        <p:spPr>
          <a:xfrm>
            <a:off x="2267744" y="1201958"/>
            <a:ext cx="6336704" cy="3546451"/>
          </a:xfrm>
          <a:prstGeom prst="rect">
            <a:avLst/>
          </a:prstGeom>
        </p:spPr>
      </p:pic>
    </p:spTree>
    <p:extLst>
      <p:ext uri="{BB962C8B-B14F-4D97-AF65-F5344CB8AC3E}">
        <p14:creationId xmlns:p14="http://schemas.microsoft.com/office/powerpoint/2010/main" val="80547258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7291" y="38604"/>
            <a:ext cx="494982" cy="432808"/>
          </a:xfrm>
          <a:prstGeom prst="rect">
            <a:avLst/>
          </a:prstGeom>
          <a:noFill/>
        </p:spPr>
        <p:txBody>
          <a:bodyPr wrap="none" lIns="51422" tIns="25716" rIns="51422" bIns="2571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7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247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 name="AutoShape 5" descr="data:image/jpeg;base64,/9j/4AAQSkZJRgABAQEAAQABAAD/2wBDAAMCAgMCAgMDAwMEAwMEBQgFBQQEBQoHBwYIDAoMDAsKCwsNDhIQDQ4RDgsLEBYQERMUFRUVDA8XGBYUGBIUFRT/2wBDAQMEBAUEBQkFBQkUDQsNFBQUFBQUFBQUFBQUFBQUFBQUFBQUFBQUFBQUFBQUFBQUFBQUFBQUFBQUFBQUFBQUFBT/wAARCADcASUDASIAAhEBAxEB/8QAHgABAAEDBQEAAAAAAAAAAAAAAAcFBgkBAgMICgT/xABaEAABAwMDAQUEBAgGDQcNAAABAgMEAAURBhIhBwgTMUFRFCJhcRUygdEWI0JSkaGx0hglM5KTlBckNVNlcnR1goOyweEoNjhDRGOEJjQ3RVRVV2Jkc5Wz8P/EABoBAQEBAQEBAQAAAAAAAAAAAAABAgMEBQb/xAAkEQEBAAIBBAICAwEAAAAAAAAAAQIRIQMSMUFSYQRRcaHhsf/aAAwDAQACEQMRAD8Ayp0pSgUpSgUpSgUpSgUpSgUpWhIFBrStMitaBSlaZFBrStNw9abh60GtK03D1pketBrStneJ/OH6a13p/OH6aDdStnfI/OT+mnfI/OT+mg30riL7YIG9O4+A3DNcgUFUGtKUoFKUoFKUoFKUoFKUoFKUoFKUoFKUoFKUoFKUoFKV8z8puKyt59xLTSAVLcWralIHiSTwBQcxUEjmo062dYIXSmwB3aJV6lpKYUPIwT5rX6IT5nz8K4uovX/TOhbewqPPi3q4SFbWYUKS2tWMfXXgnagevn5V0m6na3uGudUOXS4PB1xwBBSlY2oT4hCRnhIzXTHp2zu9Jub047vrvUd4myp0m/3JT8hwuObJS0JJPokHAHoBVHd1PeVK/u5c/smu/vVTHXlqJyAf9IffXCVnwJT/AD0/fW+FVVWqL2Rj6buf9dd/er5nNSXtR/u3c/667+9XwlZAGSn+en764VvoB5UjP+On76cCpJ1Fd8c3i5Z/y1396tF3+74/uvcT85rv71UwSEAH32/6VP31tMtoD3nWh83E/fWryKkm/XXPvXW4H/xjv71bjfbmAP40n/P2x396qMZjOf5dn+mSP99aLmNYA9oYHzfR99Z4H3u3y6FWfpKcc+ftbn71bPpy5gY+kZ39ac++qWu4Mj3faY2R/wB+j762GfHUOZUcf69H31R9j95uK1c3KaD/AJU5+9XGm93Af+spv9ac++vhdnRf/a4vz79H31we3xAM+2RP6wj76z7Fww9TXSFJZmsXSaxLjrS6y+JCyULByk/W558jWRroF1ii9YdDs3E4ZvEUiPcoo8W3R+UB+arxB+Y8qxh/ScRspJnRAT4ZfR99X30Y62r6P6wavUOZEkRlp7mbBEtCBJa9Mk8KBwQfI5HnUuOxlQByK1qN9C9fNB69t9rdtmq7KqZPQkt25dxZ9qSsjlst7s7gcjA9KkZKs1yG6lKUClKUClKUClKUClKUClKUClKUClKUClKUCoC7dilJ7I/U4oWptX0SoZQog/WT5ip9qCO293J7KvUb2oLMMW7MgM43lrvE7wnPG7bnGfOgwcaT05ebvIubtjQ8sQ2GTJLT2xSUrXsR4nn3uMfGpEjdIOoDDCUy9K6gfkKV7zjdwCElPptyefjV/wDQFvRdw6u6sZ0hFup0o5Dhd0zqYtGUVBZKt5R7uArBHnXaKAmdbtZXqIba6i1pbjux5IALSiW/fSkjzBHPzqbvhZHRUdFup68lOn7sU+W6QOB/OrcehvU5wc6duPzMhP31kOblRFIQpbzaELUEjIPvKPpVVTGj+BSc58Cmm9e10xtjoN1Nxxpu4H5yU/vUHQTqaoEnTk37ZCf3qySLZZCsYA8vCtF29BJJb4+Rqd1vs0xtDs+9SlA/+Tc0fN9P71P4PfUkD/m1L/p0/fWSdNvBHDWT4+FcbsJKfFoj7DWe7fs19MbX8HvqR5aakn5vp++n8HnqR56bk/06fvrJEmAgZIbrauCgj6n6qvdThjdV2d+o+P8Am1IA/wDvI++tn8HnqMDj8GpHPq8j76yQGKyOFBKfnRUFo+CQftq7pwxuOdnbqHnB009k/wDfo++tquzp1FCc/g24PTMhH31kQvYjW1hLr7yIySoJSVAnJ9OKpNuusea4oMq75LRHeKS2obQfPkCm7fZw6PyukVwjQoQf6ZBlxiIv2h1V4Un2hSE71OkZ4IAPAqLL/dLNcGWfouwps68lSliWt7eCOB73hXeLrLtiPhmM+2tSmJKl9wsEqHdq5IB9K6COtONR2EqjFj3MKcJ+v8ceVanKVd3QCO2OuPT9wJSlwalg4WBg579PnXoxTgHivP8A9m2ZolrWOm49ytd7f1s5qq3qtU6NLbRAYb79veHmiNyj9bBB8xXoBTRG6lKUClKUClKUClKUClKUClKUClKUClKUClKUCoM7bXs/8FfqN7X3nsn0ae/7jHed3vTv2Z43YzjPGanOoK7cXPZL6nfC0OftFBir6NWfQ1+6m6ttukTf5GkJNvhpT9OlDU4rCyVZLXAG4cY5qRtWs3TRGobvA0xHlTJkBbKmY761ZLTqApairwOCf/7FQ32V7Oq/al1RbkT5FqU/AjBM6JjvWCHSQpOePLB+BNTxrnU2oOm8q6QmbtcdVvRAyChwJDxS8nIJSPJI4z8qZehe2kmWX2EPOd5IeXhxaC6dyVHkjA9DnFSJGssHaC4w8oKGRtLlRZp1UuVDiyJFyfQsfjQtJSCgnnHHORnHNSlbAFxG0O36ZuT4q9oTz51htSteWSYNKylaSitKv4W37ObiHFMBO4d5uxz9XOPjUZfQ/WXvUBcbS/doR+NCW38rXz9Uk8DwqTtd3O4ab0vLuVkXL1JdGVIDNs9tDXfbjgndjjA5qwUdVupSpMZpWgHm0FguyHfpnIZXzhA497wHPxqaYU120da/Z2sM6UU8FFayIzxSUcYSOfreNXDrm966st1EfTNjiyLT9HrdaVNkLbd9qHJa2+SM5xVDV1W6nJhRHV9OFh5Tii40b2SG2xj38+ZOTx8Kr3UDqnfNK3VqBb9L3HUcdEAzGJ6VJAWrP8gfMkc8/CnEXa8NKCPfNPwZ13gOM3d5tKpTSN60IdxhQSeMpGOKqv0VZwRmG/wcn3HKp2lXRf7HCuLkuVbnJbSXlQu8AVHJAyg49P8AfVY+jW/D6am/01Z1KjgFqsuOYTx/1bhrT6PsuMexPKPoGnKpeuBPsulbncbK7Lvl2jNb4tvXKKA+vI90qHhUVJ6jdWlvwkr6eqa7wEycXVR7gZxx+dxg1dfYurq8xqFm2QToePborwdV7W7emFqb2bTtCRnhW7zqwrxqHUkeVYnIzMZq2u4Te9q1bkL24JaSPFJNaXXXPVSbaMSumDb5Lu4R3roop2gZ35P5WeMVtuWqrnpq92ViJAcbgXZO6ZLUUgQlbR+LJ8cBRPzosUnqFouHY2I16htPMz50WSXFrWoIKFIUOEHgZGK6POLDDLDgbV+avcPH5V3m1/pd23yxezebhNVNhSgYUlYXHbSppYyjz8sj0rpA/L3xoqXZC3kKBSpCv+qPkAflXTC8FTF2dJWhRrLSzNwhX53XC9T276KlRHW025trvmyoPoI3KVwrGPUVn+A8a863QZptvrl08bbwU/hFAOc5z+OTXorqoUpSgUpSgUpSgUpSgUpSgUpSgUpSgUpSgUpSgVBXbhSV9kzqcB/7ocP6xU61BvbdH/JQ6m/5nd/aKDEb2U27i/qPVQs0tqBd/YYvs0h9HeNoPenJUnzGARXae23S7fhLdGdQIs8m8MNspdmRYwSXG1JyhOTzwMD7K6s9lRy4xtRauds8Nq43ZFtimNFfc7tDqu+OQpXl7uf1V2OYvShrqZcL3pFNn1I4001I7mcXkBtKdrRwPdzj0rnbzpYvaAuEwpCUw0BwEKyjIyfj5VI0CRuYSe6aRkA47sVF8PU+4oQmQ62pCwVN7UqSsfmnjIqSrPcw/DQox2FKx+WDU8NPu71Yz7iP5ia07whOMN/zBWonAqG5hpJ58M4qzLv1CmwbrKit26AptlwoSpQVkgevvUF3lY8kpGOfq1T5tpiT1oU+whSkZx4jGc8ftqxrt1vt+mlxmb1ddKWV+S2HmmblNLLikEkBW0nwJBqtSdZXiOyt5yDbdiVBBKVqycjIIGeUn1oK/EtUeCwllmOhttP1Uj481yqYbx/Jo8PSo/vfWOJpttly9XPTljQ8paWfpOWWe8KT723J5ABT+mqo3rW4y7f7bHZtcmEWkvtvsOFSXW1cpW3z7wx51nScrq7hrA9wceHFcbjCBjCAMVx6durl4tKJEiOyh0uLSUt+GAaqBUj+8pqJ7W1f4sR+KUy44eaSd+w5HI8/11ZiEQYrzvsUeO027jKVoyD9hzUgahYfkw0+ySjbloXuW42ndvTjwwaim6plJmyWpjyLk2sEFKtyMfEbccGttLH1+9qX6VEu6TYsqzPQZaIsRlopcbHdLCdx8ODnwrpDMKn4sRLyo5S4n3O6ACknGPewPGu7+rrlqBd2ZauWn4lu0uzbpaYUuNI3LcUGF7MpPIGc5rpDLilUKMSwmP3qd7agf5THGfhzW8Wau/oGwYvXXp2N24q1FB//AHJr0XV51OgKXEddOnQdIKvwjgY5zj8cmvRSDkmtI3UpSgUpSgUpSgUpSgUpSgUpSgUpSgUpSgUpSgVB3bbweyj1Oz4fQzv7RU41B/bZQVdlHqaP8Du/tFBiS7Jc9dm1LrCe3Ak3VyNbojiYUIAvv/j8FKM8Zwc/ZXYwXfT9413LvEmFqOzSJDLTK7TcENpQgpTw5+cN3jXXbsn3SJYNR6vus9xTMOHbojrq20Fako78pyAOT412iWzY+o+uJOorTqxiZaFxGYpjGG4h1LraTuO5Xkc+lcsvKxzxpEN1xDgkxi2Vjc0Y5SsD/GB8fnUjWh2KYyFNtLIwOd1WNG0sgyCpyOENlYSFtyAVFJ8ykjyIqSrRarezHQBJk5AAyhCcH9NTbTkS+wrxbVuPkVVaF2u1jZuspDtgElaHCFvFf1jjx8PhV+KiW8H3ZEo/6tP31RpWjLFMkuPuOTi44rerkAZ/TTYtNUfTl4Qy7L0NbJqQgNtuzgwpWwHgJKxnGd2K+ybfY0lpS5OnSWEKS2tRWkhKsZCTx5V8mrOzv0211OjS7/Y13aVHaDDT7zigpCAcge6oeZNXdL0zZpLRQoPoBCU4RxwkcDxq7jCzHmrBe46DK0Zbp7TalbFTA0oJUTzjvB8E5x8K+9d0isw1MDTiBDjNJbU02UbGm+NqQEjhPh4elcOsehXT7qCzFb1HaHLsiIpZYDzqk7CvG4+6R47RVeh6NsNutEW2Q47rEGLHTEYaSfqNJxhOfPgeJ5rC1u07IjSrUhyPG9iRuUO6TjgjGTX3KCcfln4+tccC3RbZGDEbf3YUVe8cnJrkVtHgTQ0pGoETHIG2A6w06VALXLa7xOznOBkc1G8laEvymLlN7pwjah6FGQFIPr72fsqTb28pqKe6jmUtfulPebNoPnmo/TZXbmuUp9DFukY9xbii6hRPw4ra6R1rPVzF2nt2dNlusOFEt8st3mclPdS1pYXjbjzVz4eldEZLba4rKo7b6Fj3/wAbg5wPyfhXfrXep9P3N5nTUS5e2XW126Yt8FhTbYUlhalbSePMY5rpPrbSMnRsKzvPXJud7VHD7aEoIDTZA905PPJreNnDpj0epnjl1MZuY639b4n9qt2f90jrp067xJQfwjgYGMcd8jmvRKPE/OvO92fH0y+ufThQG3bqSAB8R3ya9ESfrGtOLdSlKBSlKBSlKBSlKBSlKBSlKBSlKBSlKBSlKBUJdtb/AKKfU3/M7v8AuqbahXtksOzOy/1HYZbU6+9altNNoGVLWopCUgepJAoMTfZDuMGx6m1lcrnMZgW+LbIan5MhW1ttPfkZUfTkD7a7Lbzduotyudou1ik6Wkx2O7kRJjZdLyG8LT3fHGR41166A6Dv+hOo2q7JquwyLLOatsRcqBdmkpCUKUstlxJyNhJHjxmpl0903muvSFuQY9vJlvENR0htoJKgd6AnI2qOcfKueTUnFu17ocCnnFOsT0tBQSmQkILS8+mCSPtq/bZOj+ys7HOCASPHGai0aMcgOlCZY3bsYDmOavm0IYgRkNrmxQB+Qp5O4Vjyt0ub22OM/jh+z9tPpOOkgBYwfDkffVq3+1RbwYykzoiO63eKwc5x8fhVK/Atl0hf0lCTzzlSR/vqJpfiro3n3Rn/AE0/fW36UQocIyfTemrFOim0Di5QRz/fE+tcsTS8eDMjyFXCIrulhRAdHOOfWhpe/t4A/klA5x4iuP28KJAaJOcH3hXxLuEcE/2wyVcflpPr8fn+io86oaRumr02oWPXb2kvZXFGUphlLplIUc48eCPI0NJL9tUrwjqOPRSa2Casf9mWrPkFJqMjoe7vdRIeomdfvNWBlDYc08lkEOrSnBO/OSFH3setceotB3279UYWoIuvJVrsTZQXdOeykpdx4jf4gK8x8KMr91LJXHgd6YEx7eShIjBKlZPzPhx41Hy5M90SvZUFuWlAKWrg+22kn0JzVD0d04uehtWX+7zOor12Fxbc7qJMQQzFUVDbs3HGQPdx9tVidpCRNuD0tb5WFbloZUtIGT6HNbaig64vVguKWbJHu9tkahYtEtyVEhvJWtBSwsrBxgnGRXVLrXFUi06LkBxK0m3hspCeBgJNdmtZ6fajd4tuBAj3D2OWoqjobVJ7sR17lLUnnIPifSutfWG9RHtIaRitPx3nG2UqUWXArb7ic7seB+FT3jp9/wDDxwx/F/Jxyym9Y6/ncUXs9uNudd+nPd+WpIIP9MK9DifE/OsAvZw6dakufUrROq4NgnydMQdUQGpl3aazGjuF5GErVng+8P0is/IOfnXZ+eb6UpQKUpQKUpQKUpQKUpQKUpQKUpQKUpQKUpQKhTtksPSezD1GZjpWuS7anEMoa+upwqSEhOPys4x8cVNdQj20lFvss9SlJJSsWlwpUk4KVZGCD5EetBjD6A9PtQOa86haV6kWq8sz5dogNzYN7ecMpbReJRlRUVY8MYPl8KkGfp1np91JlaW0/HuFvjNx2ZTbb7jqwSsHcQ4rjyHHlUZdlRM/XmpuoUa5Xy5CXNtEFlV09oUuU0A8cFK1EkY24+Wal+Xe9Q6f11L0o1rK6Xp1llp/+3ykvELB8gPqjwzXLK2mPmqtDlzAtbqnosnaoNu4eDhSQPAgHOauuwu3GZDDn4ONF1SFbVh1BQo+Wc+R4zVq9zfEtJS/CZkNJXv75UZIWCOfrAZzz51RLfZL+ypwOQ5oQpRWnaVEck+hrDa45+j+pj+q+9iWrR34Nqdb3iWXRO7r3e8xtOzcPe2/ZV0XbQskNNJgwWT3biypzdtUtGPd3ZOPE448hUeex63b1c3CgaHmTrJ3jSV3dy+pZ9047xYZIJ93J486vS76WnQw0IrU51zepK1d6pSCPIgeI+2goN/0h1FRKiJ01A0eIiGh36r4XlPqdJ97Gw424x9tXbcNFn2RQhw45fUpCwoEpKfdIUkZ4258PPwqz73G1xBciosuiH9RMFoLfkv3xMItOZwpAbUCSABnNXXcdMy2Iqu5blKf3IUAl4qTgjlJ9SCPGt+hbOqNKa7bjRE6WgaWefC3DJVfXHDxkd2lvuz/AI+c+oq52NHy/oZr2mPA+mHIrffJiqUGm3xjf3RJ4RnP1vKrY1DD1fbI0ZVk0m/qB9anA6ly7JhBlI+pjcDu3FSvltFXAjT05yzNvPxJES4ORkOGIiX3oYdON6FK/Lwc8j0rMFHvmm9ZwrWhWlomn13dL6TvvS190hvaclOw53Zx9lfXbV6oVZ4n4SPWsXtKXES27cpXs3idikE85xjOapl9g6ot1s7y1abkX6b3yWxEVcxCCG9p3L3qznGBxWsbTNyuFojz7za3bFcHkLD1uTchI7tQPuHvBgKyAOKRNKYtpyJDkomCKhxa0K7yQsEHAx4njx9PSqTKhwkxXJS5UZyOhOS5HO/HrgDJNXLaLRJRa5aZMRLru5DqESUhwEpTycH4mqQ5eLjZUPPsLTbWwnc44NiUj4+gxUavChX7ppbrEGdV2+NKYuVwtswPPPOqCVoXHVkhB8AQBxXRURGG2WEIYcYcUnC1q8FnyIHpjiu9F6sl3Qv8Jn9T3S8NTbZOaECTgx2QWF/V/UQfjXRiQEyYzCRIW+5t95KgR3avQV3w8M2e0ydmLSOtxrvRt2t8G/SNDRtVW9NylxlOC3Id79ASHQDtKuU+I4yKz5o8a8/HZpv16i9X+n1l+lpjdqk6ogOP29ElQjuqDycFTedqjx4keQr0Ejxqst1KUoFKUoFKUoFKUoFKUoFKUoFKUoFKUoFKUoFQj21h/wAlbqV/mhz9oqbqhHtr/wDRU6l4PP0Q5+0UGK7shw7lMu+v41nuCbRdHbZBTGnqb7wMK79R3bfPgY+2uwMC7XGBrW427Vjllvd/jtMrFyjwA04plScoTkc8DioD7IRuyLp1BVYm4z96Fut5iNzVFLKl9+rhePLGanH26RI1tLlai0rAtere7abffhSnFJMfZ+KI5xnHOK553wuPld8ZNtEtDjEJ5l/vA6VNOrCV+uU5wc/Kr3YIGFBPdk/m1Z1mnsR3m1fSc/ahYcXFdbC0LGMEZIyPKubWHXjS2itVaf0vc48v6XvOwRUsRitCypQSPeHAwTznyrG3TtXs286hYIWoY+Ir6zLeOPxqh8Mio10b160zrPqhedCwYk1F4tRcDzr7GGFbDhe1Xnz4etTK2zGKEq9na8M/VqSp2/ag+0vJOQ4f1Vr7S4r6y+PLIFXAqFHJx3DX82uFUFhPg02B8quztqgqdWrJKgonzwK2FShjOP0D7quEwox4MdG31rem3xMfyKT8qbO2rZUEnnCf0V8lwiNSWMOMtOAH8pI4q712uJn+QRj05rYu2RCkj2dHPqDUO2or1JY7bIhBEmCCylW8hrKCfmU8kfCrQiwtO2tp5tq0wyyoDKJTPeIA/wBKpf1PZVSYGyI/9HLQdynEJBJTjkc1E8m0RY6psK4PS7owoEKDju0EfHHjmh21YmqperkyXZlzuVud00/bJqLfaYkTu1MtlhYQSocbkkE/I10VmqcXHjL75pxe0KSlrAKOcYPHjXe3VN81G4+9Enaag2nSjdomiBJZlFby9rC9hKfIE5yK6Kzu8YZiPGM0wlSQpIbP1xjxNd8fEZvhfnZvcU9156bl0bFfhLBHh6PCvQv+VXnn7O0nvuuvTZxI2lOpYAwfP8aM16GB41WW6lKUClKUClKUClKUClKUClKUClKUClKUClKUCoO7batnZU6lHn+5S/8AaTU41BvbcIHZT6lHx/ipf+0KlGLnsgT5lounUWZb7a5eZzFtgKZt7SwhT575eQFHgYGTz6VNitRW+59Q5V/n2S+6Zv7sVph23ynGnmktoThC9uOSeefGoV7H19Z0vdOol3kR5UxqLboKlMQWi6+sd8sEISPEjOfkDU6Ro1o6ha9maptt8msRlstxXbRdba6w4haAff3ZyAc8etc8p4rWK5YusRsQVPwpOFYKH7dsc258loOP0ir7h31mdHadVa7a86gZQ45HCljjGQTyPsqwk2gNyh3tugOxlqAU8xcCl1CT5ltSOcfA+dX9boVvjsthDD5TjGe98f1Vh039tBdg26XW7bBZe81txwlR+3xOao0vq3c4M6RFRBgrDDhQCrcCR6nmrjdYhK/7M7kjyd/4V8P4P2V15x1219444dylF4jJ+ymobW3P6/t2pbLdxm6ZtbzwC0NTZ6WXFIyQFBKjnBwaqb3U6+ssrdctltCEKCCd5JyRxxnkHnnwNbLv0q0HfpIkXLR9uuElLYZS9LQHVpSM4SCoHgZzVZes1rkJKXLckpOOO9I8OB4Y8BRna17l1xVZ2WV3J/T9qacK0tm4TUxysp8du5XOMpz86+1PVS8OxDLZiWx2KG0vB1l7chbZ+qpBB94EeYpfOmejtSKY+ldMQbp3G7uvbB3ob3YKgM58cD9FVRuwWmPCahNW5pqGy0GG2U8BDY8EDHgOPKht9Nh1rOu9tTIcbYaVvUjCMkcY9a+5WoZmBju/0VTo0GJCY7piN3bQJUEpdJ5Pj41yBLP95WfgHB91XR3R8l8v9zUxiM7HbJJ3rda3jbjyGRUZTrguYZkS53WWlLgxugR2W1J9cHGQfjUhaicWmEpMG3tSX1EIIlS+6QlPrnB/Rio+l6dn3NqWHZlqs77gGx5CHZG0+ZHgDj5VF2s7Ves0XL2i0t6WvEC1Q7PN9nvE4oU2+oMKwRjnCuea6GyChpDBTHcaaWAolfO/jGRx4fdXfrVGtdNXiBJ0vFeny7lbbRNUuW7BWzHWtDC9wSo8HOeK6DSXGFJZSHnXG9oH41JAR8E8mu+Hhm+Eidm4Nv8AXzpspsZQdTQTkcf9aM16EQMGvPl2a2UJ6+9NQ39T8JYPAPH8qDXoN8TVYbqUpQKUpQKUpQKUpQKUpQKUpQKUpQKUpQKUpQKgvtvnHZR6lf5rV/tJqdKgrtwEjso9SsDJ+i1f7SaDGT2KL3adMak1rPu15g2lsxYSEe1vhpSgFrJUM+IFTFqzWWmJfUedeGuo+ljaZDDSXEG8IS8oobCRhOOAFA+fIxXTPQfSy/8AVS7XKNp+DGmuw22A6JL6GQkulSWwN/jkg/KoYvjbEO8To7jTbakObOEAlKsEHH2iuU7csrJeZ6dOJJdMmrWq2hHNzabtpsu7AvH0605GwT7u7bykn0+NSBp3qVpiazGba1Fp5yS4MBhFyypRA5AG2sYNvQn8DdNMBhptChLeUUpwVq3pTlXrgfoq5enxEPWFqktISh5ta1BYSMj8Wqlxv7amc1zGRt/rJopO4I1XphZSDn+NP+FbGOrWmpEZMlF/04Y+8o7w3IgbgM4+r448qxEXl1CLnKSClpIXu3BIyM+lSDp+SXemMWIpDamV3rv1BSQTvEcjOftpML+07sfiyfRep9huCmkRb7ph5x4hKGvpM71KPljbX02/XVvuq3EwblYJZb4cDE9SyjnHvAJ4rGxoAph62sDzTTaXW5iFJVsHBHnVyafvNvsVvEm5W5dwgqu8hL8Rp4sF0qYISoqT+aohXpxVuN1xV78fiyDnVsVDDz6pNpbZZ3d4pctSdm362cp8qpjvVTTbbZcOo9NqGM+7dAf91dE2rxF7yLbZLEiRcn/YXWJ5lq2oa7opW2UZwrcT4n0qPZMRj22Thlvl5zjYPzjWJjlfNXvx+LJe51NsKYKZar1YfZ1KKUrNxxuUOSkceIBBx8a1Y6lWWY4y2xd9OuuvEJbbTdRuUT4DGPGsbs3nSFqbKElCbnJWkbfAlpsE1ppBpDOsNPuoQhLqbkwpKwnkHfTst9r34/FkSuWuYs+Mtq2ptd8lc/2pbbmlboA8VKBGAB4VGi73JnuTEJumnbPNTwG51+aUAf8A5sePyFdKZLLZmzShIRuedGUHbkbzxx5Vyi2xvwNdUY7OU3ZABKASMsKz+yk6dnNrNzl9O/Wol2O86chWpvVNkkzBbnoaxHntd2t5xpSQM5yfeUOa6JdROld40I7BiXC42u6lcdboNqmokJYbQoJO7HgeRx41StPxWYmorQ+002243OjqSoIHunvE1Vr1pMMaelalDK0NIvj0FawkBvnJHxznj05FbuU6epllObqfyamU1MaqvZoYEbr301CDuH4TQTg/F0V6DE+Hzrz9dmlJT2g+mpUd2dTwiCfId6MV6BU+Jro5VupSlEKUpQKUpQKUpQKUpQKUpQKUpQKUpQKUpQKg3tquMs9l7qC5IaEiOiBudYKinvUBxO5G4cjI4z5ZqcqgrtsrbR2XeoDj7PtMduElb0feU96gOIKkbh4ZGRnyoMS+lusWk9G631dcLFoydZbPcosRMS2MXPv1Q3G1FSlqdcTuUDzhPzzmoFlWtN51GcgtNSpQSp3YPcyoA5+HPj4VfWuL3Yb7q+fN03pxWlLO400GrSuaqYWSBhR71WCcnJwfCo8nla3n0lRDW/aePdz6GnrRqS7St1P0Pb+n0jTdot9yTdmkQny682pKwh0vJCkAp4wOPD1q7OimhtO6ktV7u1zvgtt1txKYMAOoSZSlNLI4I3K5wOKihm4RX9L6XhxXQtyDDf8AaUgHLbrkgqCcnx90JNVzQFzh2TWVruM5SW2IqnFFak5wS2oJ/WRWLLFiJbnBKlvOlH4wuFHu48RwR4eNS7eNN2XT/TrSMu0XJ6Ym6yHZEiPICA5DcS0E7FbSQM5yM+RqLLvHU3c5aV7sd4TwCE7s+Pw/4Vc2mpkdzRJg94FS27qZXd452FgJ3Z9Nw8M1tEzdnvQendYTbnOveohZplrdaXBjFSE+1KIUQPeOT7wCcCrQcgTLjpl1EVDZmIvBJQ46lpITtws7lcDA+dU/QU+Hadb2CdOUhuJGmtvOOLGdgBzn9NXBLtLd3tlwacjTX2helSP4tSkvJCU54CuMHwrF2vttk2tZ1NEdS8gWyPBj/j+/SC46ANqQg+8sH1Hzqz3yn6ReyraDJUFKPkCs5P2Vf1xtwF1g3M2qetQtzUdLSQj2dn3skuE87kgHGP2VHsw/23IB5/Guc/6ZpiVJvXPQen+n0PTEHTl/Goo0h2Q+++FoV3TmxsBJ28DIwcHmvq6DdO7BrFU663fUKbRJs0pl2PG3NpMg4JSPe5OVYGAPOo4mzIq9E2q3NKSJbNykyVtJGCELbbSFfaUmtNHSo9u1fp+bK2pYi3Fh5xahnYkLGT9g5rXpeFJdcUpby9uFFxZIHllZz+2pW6xdPrBoHQtgVYdRJ1D9Jzg/JCVIV7PiOCke7nGcq4PPFRlcVINzmFtW5v2h3ar84bzg/or72ZcRvQNytylIRNXdWJjTQGCtIZUhR+zIp6SL46AdL7F1FudxXe9St6fNscjyGQsoBfG7J+sR4EJHHrUndLLFbbt2XesMqfao0mWw5OcZkvIypCwobdp8ik8g/GuscNbbE6HIcSFBiQy8QoZ4Q4lR/UK7L23qNbLf2bOpNuhMPyU3m7TUiY2yotKS44hTZCs4A8ckjjivN15e7C63Jf8AP+u/Ts5m9cf6jbstztN/2UdCQ5NknvasVq+B7Jdm54TFYYS6NyFsbSVLP52azzp86wNdlydplPVTQUB2xXB7VzmsYS416ROCYjEfvU7m1MYypRwcKzWeVI49fjXqcK3UpSiFKUoFKUoFKUoFKUoFKUoFKUoFKUoFKUoFQf20LZOvXZe6iwrdCfnzHLYrZHjILji8KBOEjk8AnipwraUg+VB5zLlap1okFVwgS4AeQO69tjrY7zA527wM4yM4q1p0/u332kv5b71AKUkbSNvJ+dejbV3TXSmvlRVak07bL6qLuDBuEVDxa3Y3bdwOM4FW8rs3dLFcHp7pwj/NrX3UGACAuO2cNuMpBSDgKAOfPPxr7e8bI/lEeI/KHrWe3+DL0m3lX9jnTW4+f0a191bj2aelBBH9jvTfP+DmvuoPPbqmaVXW4NCSnug8MIBzv5OefhVRsq2RGwlbKTgFWFgc/LNZ+3uy30ikAhzpvppefHNub5/VXGnsp9HU5x0100M+P8XN/dQYGsthtRLqCOOMipJFy0z7M9b9SvXCPCdu8h9yTatqnQgRwkIHP55Sflmszauyp0eUQT0305x/g9H3UV2VOkCwoK6caeUFEkgwUHJPjUs2u2GYaj0TqVqzp23iNeI8aBb2EZQGHnUKPeuuHdzuBHB+NR5NW2J0rC0Ad85j3x+efjWdVHZF6MNhAT0004kIIUnEFIwa1PZI6MknPTPTnP8A9CipJo2wPKWgPJ95Odnju+I48a5A8N6RuT9ZPGfHkVnfPZN6NEf+jTTf/wCPR91a/wAEzo3/APDTTf8AUEfdV0jBDNUBOkjek/jV8hQAPvGuB1aS6kbkgbTn3hms8auyV0aWcnpppsn/ACBFcauyF0VV49MdNn/wKKowQjaUlQWnwJ4UPQ1d9k1xAt3Sy76ZUxL+kbg+l1EluQBHSgd2cKR45yg+Hjn4VmsPY86KEY/sY6cx6exJrjV2NuiC/Hpfps+X/mSa49XCdWSZb4svF14dMM7hdxhn7LsJ+X2jOmZYjPyNmqIq1dy0pQSA4CSSBgYHJ54xWf4cCqFpXQ2n9D2iJa9P2WDZ4ERGxiPEYS2ltPoMCq6BgV2c2tKUoFKUoFKUoFKUoFKUoFKUoFKUoFKUoFKUoFKUoFKUoFKUoFKUoFKUoFKUoFKUoFKUoFKUoFKUoFKUoFKUoFKUoFKUoFKUoP/Z"/>
          <p:cNvSpPr>
            <a:spLocks noChangeAspect="1" noChangeArrowheads="1"/>
          </p:cNvSpPr>
          <p:nvPr/>
        </p:nvSpPr>
        <p:spPr bwMode="auto">
          <a:xfrm>
            <a:off x="230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 name="AutoShape 8" descr="http://img0.imgtn.bdimg.com/it/u=3157668398,2056971038&amp;fm=21&amp;gp=0.jpg"/>
          <p:cNvSpPr>
            <a:spLocks noChangeAspect="1" noChangeArrowheads="1"/>
          </p:cNvSpPr>
          <p:nvPr/>
        </p:nvSpPr>
        <p:spPr bwMode="auto">
          <a:xfrm>
            <a:off x="345281" y="1202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18" y="223935"/>
            <a:ext cx="5827434" cy="335368"/>
          </a:xfrm>
          <a:prstGeom prst="rect">
            <a:avLst/>
          </a:prstGeom>
        </p:spPr>
      </p:pic>
      <p:sp>
        <p:nvSpPr>
          <p:cNvPr id="18" name="矩形 17"/>
          <p:cNvSpPr/>
          <p:nvPr/>
        </p:nvSpPr>
        <p:spPr>
          <a:xfrm>
            <a:off x="618582" y="246877"/>
            <a:ext cx="2310248" cy="300082"/>
          </a:xfrm>
          <a:prstGeom prst="rect">
            <a:avLst/>
          </a:prstGeom>
        </p:spPr>
        <p:txBody>
          <a:bodyPr wrap="none">
            <a:spAutoFit/>
          </a:bodyPr>
          <a:lstStyle/>
          <a:p>
            <a:pPr lvl="0"/>
            <a:r>
              <a:rPr lang="en-US" altLang="zh-CN" sz="1350" b="1" dirty="0">
                <a:solidFill>
                  <a:prstClr val="white"/>
                </a:solidFill>
                <a:latin typeface="Arial" panose="020B0604020202020204" pitchFamily="34" charset="0"/>
                <a:ea typeface="微软雅黑" panose="020B0503020204020204" pitchFamily="34" charset="-122"/>
                <a:cs typeface="Arial" panose="020B0604020202020204" pitchFamily="34" charset="0"/>
              </a:rPr>
              <a:t>Installation &amp; Deployment</a:t>
            </a:r>
          </a:p>
        </p:txBody>
      </p:sp>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 y="1"/>
            <a:ext cx="911438" cy="809030"/>
          </a:xfrm>
          <a:prstGeom prst="rect">
            <a:avLst/>
          </a:prstGeom>
        </p:spPr>
      </p:pic>
      <p:grpSp>
        <p:nvGrpSpPr>
          <p:cNvPr id="29" name="组合 28"/>
          <p:cNvGrpSpPr/>
          <p:nvPr/>
        </p:nvGrpSpPr>
        <p:grpSpPr>
          <a:xfrm>
            <a:off x="230982" y="648498"/>
            <a:ext cx="8612981" cy="350250"/>
            <a:chOff x="0" y="0"/>
            <a:chExt cx="8573907" cy="581245"/>
          </a:xfrm>
        </p:grpSpPr>
        <p:sp>
          <p:nvSpPr>
            <p:cNvPr id="30" name="圆角矩形 29"/>
            <p:cNvSpPr/>
            <p:nvPr/>
          </p:nvSpPr>
          <p:spPr>
            <a:xfrm>
              <a:off x="0" y="0"/>
              <a:ext cx="8466223" cy="581245"/>
            </a:xfrm>
            <a:prstGeom prst="roundRect">
              <a:avLst/>
            </a:prstGeom>
            <a:solidFill>
              <a:schemeClr val="tx1">
                <a:lumMod val="65000"/>
                <a:lumOff val="35000"/>
              </a:schemeClr>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r>
                <a:rPr lang="en-US" altLang="zh-CN" sz="1350" b="1" dirty="0" smtClean="0">
                  <a:latin typeface="Arial" panose="020B0604020202020204" pitchFamily="34" charset="0"/>
                  <a:cs typeface="Arial" panose="020B0604020202020204" pitchFamily="34" charset="0"/>
                </a:rPr>
                <a:t>c</a:t>
              </a:r>
              <a:endParaRPr lang="en-US" altLang="zh-CN" sz="1350" b="1" dirty="0">
                <a:latin typeface="Arial" panose="020B0604020202020204" pitchFamily="34" charset="0"/>
                <a:cs typeface="Arial" panose="020B0604020202020204" pitchFamily="34" charset="0"/>
              </a:endParaRPr>
            </a:p>
          </p:txBody>
        </p:sp>
        <p:sp>
          <p:nvSpPr>
            <p:cNvPr id="31" name="圆角矩形 4"/>
            <p:cNvSpPr/>
            <p:nvPr/>
          </p:nvSpPr>
          <p:spPr>
            <a:xfrm>
              <a:off x="149312" y="53840"/>
              <a:ext cx="8424595" cy="463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5723" tIns="65723" rIns="65723" bIns="65723" numCol="1" spcCol="1270" anchor="ctr" anchorCtr="0">
              <a:noAutofit/>
            </a:bodyPr>
            <a:lstStyle/>
            <a:p>
              <a:pPr marL="0" marR="0" lvl="0" indent="0" algn="l" defTabSz="766763" rtl="0" eaLnBrk="1" fontAlgn="auto" latinLnBrk="0" hangingPunct="1">
                <a:lnSpc>
                  <a:spcPct val="90000"/>
                </a:lnSpc>
                <a:spcBef>
                  <a:spcPct val="0"/>
                </a:spcBef>
                <a:spcAft>
                  <a:spcPct val="35000"/>
                </a:spcAft>
                <a:buClrTx/>
                <a:buSzTx/>
                <a:buFontTx/>
                <a:buNone/>
                <a:tabLst/>
                <a:defRPr/>
              </a:pPr>
              <a:endParaRPr kumimoji="0" lang="zh-CN" altLang="en-US" sz="1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sp>
        <p:nvSpPr>
          <p:cNvPr id="2" name="文本框 1"/>
          <p:cNvSpPr txBox="1"/>
          <p:nvPr/>
        </p:nvSpPr>
        <p:spPr>
          <a:xfrm>
            <a:off x="642830" y="1069902"/>
            <a:ext cx="3479094" cy="276999"/>
          </a:xfrm>
          <a:prstGeom prst="rect">
            <a:avLst/>
          </a:prstGeom>
          <a:noFill/>
        </p:spPr>
        <p:txBody>
          <a:bodyPr wrap="none" rtlCol="0">
            <a:spAutoFit/>
          </a:bodyPr>
          <a:lstStyle/>
          <a:p>
            <a:r>
              <a:rPr lang="en-US" altLang="zh-CN" sz="1200" b="1" dirty="0"/>
              <a:t>Section 1 Device Activation and Connection-- </a:t>
            </a:r>
            <a:r>
              <a:rPr lang="en-US" altLang="zh-CN" sz="1200" b="1" dirty="0" smtClean="0"/>
              <a:t>Wired</a:t>
            </a:r>
            <a:endParaRPr lang="zh-CN" altLang="zh-CN" sz="1200" b="1" dirty="0"/>
          </a:p>
        </p:txBody>
      </p:sp>
      <p:sp>
        <p:nvSpPr>
          <p:cNvPr id="4" name="文本框 3"/>
          <p:cNvSpPr txBox="1"/>
          <p:nvPr/>
        </p:nvSpPr>
        <p:spPr>
          <a:xfrm>
            <a:off x="636429" y="1371399"/>
            <a:ext cx="6962162" cy="769441"/>
          </a:xfrm>
          <a:prstGeom prst="rect">
            <a:avLst/>
          </a:prstGeom>
          <a:noFill/>
        </p:spPr>
        <p:txBody>
          <a:bodyPr wrap="none" rtlCol="0">
            <a:spAutoFit/>
          </a:bodyPr>
          <a:lstStyle/>
          <a:p>
            <a:pPr marL="228600" indent="-228600">
              <a:buFont typeface="Wingdings" panose="05000000000000000000" pitchFamily="2" charset="2"/>
              <a:buChar char="l"/>
            </a:pPr>
            <a:r>
              <a:rPr lang="en-US" altLang="zh-CN" sz="1100" dirty="0"/>
              <a:t>Access </a:t>
            </a:r>
            <a:r>
              <a:rPr lang="en-US" altLang="zh-CN" sz="1100" dirty="0">
                <a:hlinkClick r:id="rId5"/>
              </a:rPr>
              <a:t>https://www.hikvision.com/en/support/tools/hitools/clea8b3e4ea7da90a9/</a:t>
            </a:r>
            <a:r>
              <a:rPr lang="en-US" altLang="zh-CN" sz="1100" dirty="0"/>
              <a:t> to get SADP software to </a:t>
            </a:r>
            <a:r>
              <a:rPr lang="en-US" altLang="zh-CN" sz="1100" dirty="0" smtClean="0"/>
              <a:t>install</a:t>
            </a:r>
          </a:p>
          <a:p>
            <a:pPr marL="228600" lvl="0" indent="-228600">
              <a:buFont typeface="Wingdings" panose="05000000000000000000" pitchFamily="2" charset="2"/>
              <a:buChar char="l"/>
            </a:pPr>
            <a:r>
              <a:rPr lang="en-US" altLang="zh-CN" sz="1100" dirty="0" smtClean="0"/>
              <a:t>Connect </a:t>
            </a:r>
            <a:r>
              <a:rPr lang="en-US" altLang="zh-CN" sz="1100" dirty="0"/>
              <a:t>your computer to the same network that the device is in. </a:t>
            </a:r>
            <a:endParaRPr lang="zh-CN" altLang="zh-CN" sz="1100" dirty="0"/>
          </a:p>
          <a:p>
            <a:pPr marL="228600" lvl="0" indent="-228600">
              <a:buFont typeface="Wingdings" panose="05000000000000000000" pitchFamily="2" charset="2"/>
              <a:buChar char="l"/>
            </a:pPr>
            <a:r>
              <a:rPr lang="en-US" altLang="zh-CN" sz="1100" dirty="0"/>
              <a:t>Run SADP software to search and activate the online devices of the LAN. </a:t>
            </a:r>
            <a:endParaRPr lang="zh-CN" altLang="zh-CN" sz="1100" dirty="0"/>
          </a:p>
          <a:p>
            <a:pPr marL="228600" indent="-228600">
              <a:buFont typeface="Wingdings" panose="05000000000000000000" pitchFamily="2" charset="2"/>
              <a:buChar char="l"/>
            </a:pPr>
            <a:r>
              <a:rPr lang="en-US" altLang="zh-CN" sz="1100" dirty="0"/>
              <a:t>Choose the presence detector, then enter the new password of admin, and click Activate button.</a:t>
            </a:r>
            <a:endParaRPr lang="zh-CN" altLang="zh-CN" sz="1100" dirty="0"/>
          </a:p>
        </p:txBody>
      </p:sp>
      <p:pic>
        <p:nvPicPr>
          <p:cNvPr id="14" name="图片 13"/>
          <p:cNvPicPr/>
          <p:nvPr/>
        </p:nvPicPr>
        <p:blipFill>
          <a:blip r:embed="rId6"/>
          <a:stretch>
            <a:fillRect/>
          </a:stretch>
        </p:blipFill>
        <p:spPr>
          <a:xfrm>
            <a:off x="2051720" y="2202464"/>
            <a:ext cx="4637171" cy="2465416"/>
          </a:xfrm>
          <a:prstGeom prst="rect">
            <a:avLst/>
          </a:prstGeom>
        </p:spPr>
      </p:pic>
    </p:spTree>
    <p:extLst>
      <p:ext uri="{BB962C8B-B14F-4D97-AF65-F5344CB8AC3E}">
        <p14:creationId xmlns:p14="http://schemas.microsoft.com/office/powerpoint/2010/main" val="2426297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7291" y="38604"/>
            <a:ext cx="494982" cy="432808"/>
          </a:xfrm>
          <a:prstGeom prst="rect">
            <a:avLst/>
          </a:prstGeom>
          <a:noFill/>
        </p:spPr>
        <p:txBody>
          <a:bodyPr wrap="none" lIns="51422" tIns="25716" rIns="51422" bIns="2571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7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247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 name="AutoShape 5" descr="data:image/jpeg;base64,/9j/4AAQSkZJRgABAQEAAQABAAD/2wBDAAMCAgMCAgMDAwMEAwMEBQgFBQQEBQoHBwYIDAoMDAsKCwsNDhIQDQ4RDgsLEBYQERMUFRUVDA8XGBYUGBIUFRT/2wBDAQMEBAUEBQkFBQkUDQsNFBQUFBQUFBQUFBQUFBQUFBQUFBQUFBQUFBQUFBQUFBQUFBQUFBQUFBQUFBQUFBQUFBT/wAARCADcASUDASIAAhEBAxEB/8QAHgABAAEDBQEAAAAAAAAAAAAAAAcFBgkBAgMICgT/xABaEAABAwMDAQUEBAgGDQcNAAABAgMEAAURBhIhBwgTMUFRFCJhcRUygdEWI0JSkaGx0hglM5KTlBckNVNlcnR1goOyweEoNjhDRGOEJjQ3RVRVV2Jkc5Wz8P/EABoBAQEBAQEBAQAAAAAAAAAAAAABAgMEBQb/xAAkEQEBAAIBBAICAwEAAAAAAAAAAQIRIQMSMUFSYQRRcaHhsf/aAAwDAQACEQMRAD8Ayp0pSgUpSgUpSgUpSgUpSgUpWhIFBrStMitaBSlaZFBrStNw9abh60GtK03D1pketBrStneJ/OH6a13p/OH6aDdStnfI/OT+mnfI/OT+mg30riL7YIG9O4+A3DNcgUFUGtKUoFKUoFKUoFKUoFKUoFKUoFKUoFKUoFKUoFKUoFKV8z8puKyt59xLTSAVLcWralIHiSTwBQcxUEjmo062dYIXSmwB3aJV6lpKYUPIwT5rX6IT5nz8K4uovX/TOhbewqPPi3q4SFbWYUKS2tWMfXXgnagevn5V0m6na3uGudUOXS4PB1xwBBSlY2oT4hCRnhIzXTHp2zu9Jub047vrvUd4myp0m/3JT8hwuObJS0JJPokHAHoBVHd1PeVK/u5c/smu/vVTHXlqJyAf9IffXCVnwJT/AD0/fW+FVVWqL2Rj6buf9dd/er5nNSXtR/u3c/667+9XwlZAGSn+en764VvoB5UjP+On76cCpJ1Fd8c3i5Z/y1396tF3+74/uvcT85rv71UwSEAH32/6VP31tMtoD3nWh83E/fWryKkm/XXPvXW4H/xjv71bjfbmAP40n/P2x396qMZjOf5dn+mSP99aLmNYA9oYHzfR99Z4H3u3y6FWfpKcc+ftbn71bPpy5gY+kZ39ac++qWu4Mj3faY2R/wB+j762GfHUOZUcf69H31R9j95uK1c3KaD/AJU5+9XGm93Af+spv9ac++vhdnRf/a4vz79H31we3xAM+2RP6wj76z7Fww9TXSFJZmsXSaxLjrS6y+JCyULByk/W558jWRroF1ii9YdDs3E4ZvEUiPcoo8W3R+UB+arxB+Y8qxh/ScRspJnRAT4ZfR99X30Y62r6P6wavUOZEkRlp7mbBEtCBJa9Mk8KBwQfI5HnUuOxlQByK1qN9C9fNB69t9rdtmq7KqZPQkt25dxZ9qSsjlst7s7gcjA9KkZKs1yG6lKUClKUClKUClKUClKUClKUClKUClKUClKUCoC7dilJ7I/U4oWptX0SoZQog/WT5ip9qCO293J7KvUb2oLMMW7MgM43lrvE7wnPG7bnGfOgwcaT05ebvIubtjQ8sQ2GTJLT2xSUrXsR4nn3uMfGpEjdIOoDDCUy9K6gfkKV7zjdwCElPptyefjV/wDQFvRdw6u6sZ0hFup0o5Dhd0zqYtGUVBZKt5R7uArBHnXaKAmdbtZXqIba6i1pbjux5IALSiW/fSkjzBHPzqbvhZHRUdFup68lOn7sU+W6QOB/OrcehvU5wc6duPzMhP31kOblRFIQpbzaELUEjIPvKPpVVTGj+BSc58Cmm9e10xtjoN1Nxxpu4H5yU/vUHQTqaoEnTk37ZCf3qySLZZCsYA8vCtF29BJJb4+Rqd1vs0xtDs+9SlA/+Tc0fN9P71P4PfUkD/m1L/p0/fWSdNvBHDWT4+FcbsJKfFoj7DWe7fs19MbX8HvqR5aakn5vp++n8HnqR56bk/06fvrJEmAgZIbrauCgj6n6qvdThjdV2d+o+P8Am1IA/wDvI++tn8HnqMDj8GpHPq8j76yQGKyOFBKfnRUFo+CQftq7pwxuOdnbqHnB009k/wDfo++tquzp1FCc/g24PTMhH31kQvYjW1hLr7yIySoJSVAnJ9OKpNuusea4oMq75LRHeKS2obQfPkCm7fZw6PyukVwjQoQf6ZBlxiIv2h1V4Un2hSE71OkZ4IAPAqLL/dLNcGWfouwps68lSliWt7eCOB73hXeLrLtiPhmM+2tSmJKl9wsEqHdq5IB9K6COtONR2EqjFj3MKcJ+v8ceVanKVd3QCO2OuPT9wJSlwalg4WBg579PnXoxTgHivP8A9m2ZolrWOm49ytd7f1s5qq3qtU6NLbRAYb79veHmiNyj9bBB8xXoBTRG6lKUClKUClKUClKUClKUClKUClKUClKUClKUCoM7bXs/8FfqN7X3nsn0ae/7jHed3vTv2Z43YzjPGanOoK7cXPZL6nfC0OftFBir6NWfQ1+6m6ttukTf5GkJNvhpT9OlDU4rCyVZLXAG4cY5qRtWs3TRGobvA0xHlTJkBbKmY761ZLTqApairwOCf/7FQ32V7Oq/al1RbkT5FqU/AjBM6JjvWCHSQpOePLB+BNTxrnU2oOm8q6QmbtcdVvRAyChwJDxS8nIJSPJI4z8qZehe2kmWX2EPOd5IeXhxaC6dyVHkjA9DnFSJGssHaC4w8oKGRtLlRZp1UuVDiyJFyfQsfjQtJSCgnnHHORnHNSlbAFxG0O36ZuT4q9oTz51htSteWSYNKylaSitKv4W37ObiHFMBO4d5uxz9XOPjUZfQ/WXvUBcbS/doR+NCW38rXz9Uk8DwqTtd3O4ab0vLuVkXL1JdGVIDNs9tDXfbjgndjjA5qwUdVupSpMZpWgHm0FguyHfpnIZXzhA497wHPxqaYU120da/Z2sM6UU8FFayIzxSUcYSOfreNXDrm966st1EfTNjiyLT9HrdaVNkLbd9qHJa2+SM5xVDV1W6nJhRHV9OFh5Tii40b2SG2xj38+ZOTx8Kr3UDqnfNK3VqBb9L3HUcdEAzGJ6VJAWrP8gfMkc8/CnEXa8NKCPfNPwZ13gOM3d5tKpTSN60IdxhQSeMpGOKqv0VZwRmG/wcn3HKp2lXRf7HCuLkuVbnJbSXlQu8AVHJAyg49P8AfVY+jW/D6am/01Z1KjgFqsuOYTx/1bhrT6PsuMexPKPoGnKpeuBPsulbncbK7Lvl2jNb4tvXKKA+vI90qHhUVJ6jdWlvwkr6eqa7wEycXVR7gZxx+dxg1dfYurq8xqFm2QToePborwdV7W7emFqb2bTtCRnhW7zqwrxqHUkeVYnIzMZq2u4Te9q1bkL24JaSPFJNaXXXPVSbaMSumDb5Lu4R3roop2gZ35P5WeMVtuWqrnpq92ViJAcbgXZO6ZLUUgQlbR+LJ8cBRPzosUnqFouHY2I16htPMz50WSXFrWoIKFIUOEHgZGK6POLDDLDgbV+avcPH5V3m1/pd23yxezebhNVNhSgYUlYXHbSppYyjz8sj0rpA/L3xoqXZC3kKBSpCv+qPkAflXTC8FTF2dJWhRrLSzNwhX53XC9T276KlRHW025trvmyoPoI3KVwrGPUVn+A8a863QZptvrl08bbwU/hFAOc5z+OTXorqoUpSgUpSgUpSgUpSgUpSgUpSgUpSgUpSgUpSgVBXbhSV9kzqcB/7ocP6xU61BvbdH/JQ6m/5nd/aKDEb2U27i/qPVQs0tqBd/YYvs0h9HeNoPenJUnzGARXae23S7fhLdGdQIs8m8MNspdmRYwSXG1JyhOTzwMD7K6s9lRy4xtRauds8Nq43ZFtimNFfc7tDqu+OQpXl7uf1V2OYvShrqZcL3pFNn1I4001I7mcXkBtKdrRwPdzj0rnbzpYvaAuEwpCUw0BwEKyjIyfj5VI0CRuYSe6aRkA47sVF8PU+4oQmQ62pCwVN7UqSsfmnjIqSrPcw/DQox2FKx+WDU8NPu71Yz7iP5ia07whOMN/zBWonAqG5hpJ58M4qzLv1CmwbrKit26AptlwoSpQVkgevvUF3lY8kpGOfq1T5tpiT1oU+whSkZx4jGc8ftqxrt1vt+mlxmb1ddKWV+S2HmmblNLLikEkBW0nwJBqtSdZXiOyt5yDbdiVBBKVqycjIIGeUn1oK/EtUeCwllmOhttP1Uj481yqYbx/Jo8PSo/vfWOJpttly9XPTljQ8paWfpOWWe8KT723J5ABT+mqo3rW4y7f7bHZtcmEWkvtvsOFSXW1cpW3z7wx51nScrq7hrA9wceHFcbjCBjCAMVx6durl4tKJEiOyh0uLSUt+GAaqBUj+8pqJ7W1f4sR+KUy44eaSd+w5HI8/11ZiEQYrzvsUeO027jKVoyD9hzUgahYfkw0+ySjbloXuW42ndvTjwwaim6plJmyWpjyLk2sEFKtyMfEbccGttLH1+9qX6VEu6TYsqzPQZaIsRlopcbHdLCdx8ODnwrpDMKn4sRLyo5S4n3O6ACknGPewPGu7+rrlqBd2ZauWn4lu0uzbpaYUuNI3LcUGF7MpPIGc5rpDLilUKMSwmP3qd7agf5THGfhzW8Wau/oGwYvXXp2N24q1FB//AHJr0XV51OgKXEddOnQdIKvwjgY5zj8cmvRSDkmtI3UpSgUpSgUpSgUpSgUpSgUpSgUpSgUpSgUpSgVB3bbweyj1Oz4fQzv7RU41B/bZQVdlHqaP8Du/tFBiS7Jc9dm1LrCe3Ak3VyNbojiYUIAvv/j8FKM8Zwc/ZXYwXfT9413LvEmFqOzSJDLTK7TcENpQgpTw5+cN3jXXbsn3SJYNR6vus9xTMOHbojrq20Fako78pyAOT412iWzY+o+uJOorTqxiZaFxGYpjGG4h1LraTuO5Xkc+lcsvKxzxpEN1xDgkxi2Vjc0Y5SsD/GB8fnUjWh2KYyFNtLIwOd1WNG0sgyCpyOENlYSFtyAVFJ8ykjyIqSrRarezHQBJk5AAyhCcH9NTbTkS+wrxbVuPkVVaF2u1jZuspDtgElaHCFvFf1jjx8PhV+KiW8H3ZEo/6tP31RpWjLFMkuPuOTi44rerkAZ/TTYtNUfTl4Qy7L0NbJqQgNtuzgwpWwHgJKxnGd2K+ybfY0lpS5OnSWEKS2tRWkhKsZCTx5V8mrOzv0211OjS7/Y13aVHaDDT7zigpCAcge6oeZNXdL0zZpLRQoPoBCU4RxwkcDxq7jCzHmrBe46DK0Zbp7TalbFTA0oJUTzjvB8E5x8K+9d0isw1MDTiBDjNJbU02UbGm+NqQEjhPh4elcOsehXT7qCzFb1HaHLsiIpZYDzqk7CvG4+6R47RVeh6NsNutEW2Q47rEGLHTEYaSfqNJxhOfPgeJ5rC1u07IjSrUhyPG9iRuUO6TjgjGTX3KCcfln4+tccC3RbZGDEbf3YUVe8cnJrkVtHgTQ0pGoETHIG2A6w06VALXLa7xOznOBkc1G8laEvymLlN7pwjah6FGQFIPr72fsqTb28pqKe6jmUtfulPebNoPnmo/TZXbmuUp9DFukY9xbii6hRPw4ra6R1rPVzF2nt2dNlusOFEt8st3mclPdS1pYXjbjzVz4eldEZLba4rKo7b6Fj3/wAbg5wPyfhXfrXep9P3N5nTUS5e2XW126Yt8FhTbYUlhalbSePMY5rpPrbSMnRsKzvPXJud7VHD7aEoIDTZA905PPJreNnDpj0epnjl1MZuY639b4n9qt2f90jrp067xJQfwjgYGMcd8jmvRKPE/OvO92fH0y+ufThQG3bqSAB8R3ya9ESfrGtOLdSlKBSlKBSlKBSlKBSlKBSlKBSlKBSlKBSlKBUJdtb/AKKfU3/M7v8AuqbahXtksOzOy/1HYZbU6+9altNNoGVLWopCUgepJAoMTfZDuMGx6m1lcrnMZgW+LbIan5MhW1ttPfkZUfTkD7a7Lbzduotyudou1ik6Wkx2O7kRJjZdLyG8LT3fHGR41166A6Dv+hOo2q7JquwyLLOatsRcqBdmkpCUKUstlxJyNhJHjxmpl0903muvSFuQY9vJlvENR0htoJKgd6AnI2qOcfKueTUnFu17ocCnnFOsT0tBQSmQkILS8+mCSPtq/bZOj+ys7HOCASPHGai0aMcgOlCZY3bsYDmOavm0IYgRkNrmxQB+Qp5O4Vjyt0ub22OM/jh+z9tPpOOkgBYwfDkffVq3+1RbwYykzoiO63eKwc5x8fhVK/Atl0hf0lCTzzlSR/vqJpfiro3n3Rn/AE0/fW36UQocIyfTemrFOim0Di5QRz/fE+tcsTS8eDMjyFXCIrulhRAdHOOfWhpe/t4A/klA5x4iuP28KJAaJOcH3hXxLuEcE/2wyVcflpPr8fn+io86oaRumr02oWPXb2kvZXFGUphlLplIUc48eCPI0NJL9tUrwjqOPRSa2Casf9mWrPkFJqMjoe7vdRIeomdfvNWBlDYc08lkEOrSnBO/OSFH3setceotB3279UYWoIuvJVrsTZQXdOeykpdx4jf4gK8x8KMr91LJXHgd6YEx7eShIjBKlZPzPhx41Hy5M90SvZUFuWlAKWrg+22kn0JzVD0d04uehtWX+7zOor12Fxbc7qJMQQzFUVDbs3HGQPdx9tVidpCRNuD0tb5WFbloZUtIGT6HNbaig64vVguKWbJHu9tkahYtEtyVEhvJWtBSwsrBxgnGRXVLrXFUi06LkBxK0m3hspCeBgJNdmtZ6fajd4tuBAj3D2OWoqjobVJ7sR17lLUnnIPifSutfWG9RHtIaRitPx3nG2UqUWXArb7ic7seB+FT3jp9/wDDxwx/F/Jxyym9Y6/ncUXs9uNudd+nPd+WpIIP9MK9DifE/OsAvZw6dakufUrROq4NgnydMQdUQGpl3aazGjuF5GErVng+8P0is/IOfnXZ+eb6UpQKUpQKUpQKUpQKUpQKUpQKUpQKUpQKUpQKhTtksPSezD1GZjpWuS7anEMoa+upwqSEhOPys4x8cVNdQj20lFvss9SlJJSsWlwpUk4KVZGCD5EetBjD6A9PtQOa86haV6kWq8sz5dogNzYN7ecMpbReJRlRUVY8MYPl8KkGfp1np91JlaW0/HuFvjNx2ZTbb7jqwSsHcQ4rjyHHlUZdlRM/XmpuoUa5Xy5CXNtEFlV09oUuU0A8cFK1EkY24+Wal+Xe9Q6f11L0o1rK6Xp1llp/+3ykvELB8gPqjwzXLK2mPmqtDlzAtbqnosnaoNu4eDhSQPAgHOauuwu3GZDDn4ONF1SFbVh1BQo+Wc+R4zVq9zfEtJS/CZkNJXv75UZIWCOfrAZzz51RLfZL+ypwOQ5oQpRWnaVEck+hrDa45+j+pj+q+9iWrR34Nqdb3iWXRO7r3e8xtOzcPe2/ZV0XbQskNNJgwWT3biypzdtUtGPd3ZOPE448hUeex63b1c3CgaHmTrJ3jSV3dy+pZ9047xYZIJ93J486vS76WnQw0IrU51zepK1d6pSCPIgeI+2goN/0h1FRKiJ01A0eIiGh36r4XlPqdJ97Gw424x9tXbcNFn2RQhw45fUpCwoEpKfdIUkZ4258PPwqz73G1xBciosuiH9RMFoLfkv3xMItOZwpAbUCSABnNXXcdMy2Iqu5blKf3IUAl4qTgjlJ9SCPGt+hbOqNKa7bjRE6WgaWefC3DJVfXHDxkd2lvuz/AI+c+oq52NHy/oZr2mPA+mHIrffJiqUGm3xjf3RJ4RnP1vKrY1DD1fbI0ZVk0m/qB9anA6ly7JhBlI+pjcDu3FSvltFXAjT05yzNvPxJES4ORkOGIiX3oYdON6FK/Lwc8j0rMFHvmm9ZwrWhWlomn13dL6TvvS190hvaclOw53Zx9lfXbV6oVZ4n4SPWsXtKXES27cpXs3idikE85xjOapl9g6ot1s7y1abkX6b3yWxEVcxCCG9p3L3qznGBxWsbTNyuFojz7za3bFcHkLD1uTchI7tQPuHvBgKyAOKRNKYtpyJDkomCKhxa0K7yQsEHAx4njx9PSqTKhwkxXJS5UZyOhOS5HO/HrgDJNXLaLRJRa5aZMRLru5DqESUhwEpTycH4mqQ5eLjZUPPsLTbWwnc44NiUj4+gxUavChX7ppbrEGdV2+NKYuVwtswPPPOqCVoXHVkhB8AQBxXRURGG2WEIYcYcUnC1q8FnyIHpjiu9F6sl3Qv8Jn9T3S8NTbZOaECTgx2QWF/V/UQfjXRiQEyYzCRIW+5t95KgR3avQV3w8M2e0ydmLSOtxrvRt2t8G/SNDRtVW9NylxlOC3Id79ASHQDtKuU+I4yKz5o8a8/HZpv16i9X+n1l+lpjdqk6ogOP29ElQjuqDycFTedqjx4keQr0Ejxqst1KUoFKUoFKUoFKUoFKUoFKUoFKUoFKUoFKUoFQj21h/wAlbqV/mhz9oqbqhHtr/wDRU6l4PP0Q5+0UGK7shw7lMu+v41nuCbRdHbZBTGnqb7wMK79R3bfPgY+2uwMC7XGBrW427Vjllvd/jtMrFyjwA04plScoTkc8DioD7IRuyLp1BVYm4z96Fut5iNzVFLKl9+rhePLGanH26RI1tLlai0rAtere7abffhSnFJMfZ+KI5xnHOK553wuPld8ZNtEtDjEJ5l/vA6VNOrCV+uU5wc/Kr3YIGFBPdk/m1Z1mnsR3m1fSc/ahYcXFdbC0LGMEZIyPKubWHXjS2itVaf0vc48v6XvOwRUsRitCypQSPeHAwTznyrG3TtXs286hYIWoY+Ir6zLeOPxqh8Mio10b160zrPqhedCwYk1F4tRcDzr7GGFbDhe1Xnz4etTK2zGKEq9na8M/VqSp2/ag+0vJOQ4f1Vr7S4r6y+PLIFXAqFHJx3DX82uFUFhPg02B8quztqgqdWrJKgonzwK2FShjOP0D7quEwox4MdG31rem3xMfyKT8qbO2rZUEnnCf0V8lwiNSWMOMtOAH8pI4q712uJn+QRj05rYu2RCkj2dHPqDUO2or1JY7bIhBEmCCylW8hrKCfmU8kfCrQiwtO2tp5tq0wyyoDKJTPeIA/wBKpf1PZVSYGyI/9HLQdynEJBJTjkc1E8m0RY6psK4PS7owoEKDju0EfHHjmh21YmqperkyXZlzuVud00/bJqLfaYkTu1MtlhYQSocbkkE/I10VmqcXHjL75pxe0KSlrAKOcYPHjXe3VN81G4+9Enaag2nSjdomiBJZlFby9rC9hKfIE5yK6Kzu8YZiPGM0wlSQpIbP1xjxNd8fEZvhfnZvcU9156bl0bFfhLBHh6PCvQv+VXnn7O0nvuuvTZxI2lOpYAwfP8aM16GB41WW6lKUClKUClKUClKUClKUClKUClKUClKUClKUCoO7batnZU6lHn+5S/8AaTU41BvbcIHZT6lHx/ipf+0KlGLnsgT5lounUWZb7a5eZzFtgKZt7SwhT575eQFHgYGTz6VNitRW+59Q5V/n2S+6Zv7sVph23ynGnmktoThC9uOSeefGoV7H19Z0vdOol3kR5UxqLboKlMQWi6+sd8sEISPEjOfkDU6Ro1o6ha9maptt8msRlstxXbRdba6w4haAff3ZyAc8etc8p4rWK5YusRsQVPwpOFYKH7dsc258loOP0ir7h31mdHadVa7a86gZQ45HCljjGQTyPsqwk2gNyh3tugOxlqAU8xcCl1CT5ltSOcfA+dX9boVvjsthDD5TjGe98f1Vh039tBdg26XW7bBZe81txwlR+3xOao0vq3c4M6RFRBgrDDhQCrcCR6nmrjdYhK/7M7kjyd/4V8P4P2V15x1219444dylF4jJ+ymobW3P6/t2pbLdxm6ZtbzwC0NTZ6WXFIyQFBKjnBwaqb3U6+ssrdctltCEKCCd5JyRxxnkHnnwNbLv0q0HfpIkXLR9uuElLYZS9LQHVpSM4SCoHgZzVZes1rkJKXLckpOOO9I8OB4Y8BRna17l1xVZ2WV3J/T9qacK0tm4TUxysp8du5XOMpz86+1PVS8OxDLZiWx2KG0vB1l7chbZ+qpBB94EeYpfOmejtSKY+ldMQbp3G7uvbB3ob3YKgM58cD9FVRuwWmPCahNW5pqGy0GG2U8BDY8EDHgOPKht9Nh1rOu9tTIcbYaVvUjCMkcY9a+5WoZmBju/0VTo0GJCY7piN3bQJUEpdJ5Pj41yBLP95WfgHB91XR3R8l8v9zUxiM7HbJJ3rda3jbjyGRUZTrguYZkS53WWlLgxugR2W1J9cHGQfjUhaicWmEpMG3tSX1EIIlS+6QlPrnB/Rio+l6dn3NqWHZlqs77gGx5CHZG0+ZHgDj5VF2s7Ves0XL2i0t6WvEC1Q7PN9nvE4oU2+oMKwRjnCuea6GyChpDBTHcaaWAolfO/jGRx4fdXfrVGtdNXiBJ0vFeny7lbbRNUuW7BWzHWtDC9wSo8HOeK6DSXGFJZSHnXG9oH41JAR8E8mu+Hhm+Eidm4Nv8AXzpspsZQdTQTkcf9aM16EQMGvPl2a2UJ6+9NQ39T8JYPAPH8qDXoN8TVYbqUpQKUpQKUpQKUpQKUpQKUpQKUpQKUpQKUpQKgvtvnHZR6lf5rV/tJqdKgrtwEjso9SsDJ+i1f7SaDGT2KL3adMak1rPu15g2lsxYSEe1vhpSgFrJUM+IFTFqzWWmJfUedeGuo+ljaZDDSXEG8IS8oobCRhOOAFA+fIxXTPQfSy/8AVS7XKNp+DGmuw22A6JL6GQkulSWwN/jkg/KoYvjbEO8To7jTbakObOEAlKsEHH2iuU7csrJeZ6dOJJdMmrWq2hHNzabtpsu7AvH0605GwT7u7bykn0+NSBp3qVpiazGba1Fp5yS4MBhFyypRA5AG2sYNvQn8DdNMBhptChLeUUpwVq3pTlXrgfoq5enxEPWFqktISh5ta1BYSMj8Wqlxv7amc1zGRt/rJopO4I1XphZSDn+NP+FbGOrWmpEZMlF/04Y+8o7w3IgbgM4+r448qxEXl1CLnKSClpIXu3BIyM+lSDp+SXemMWIpDamV3rv1BSQTvEcjOftpML+07sfiyfRep9huCmkRb7ph5x4hKGvpM71KPljbX02/XVvuq3EwblYJZb4cDE9SyjnHvAJ4rGxoAph62sDzTTaXW5iFJVsHBHnVyafvNvsVvEm5W5dwgqu8hL8Rp4sF0qYISoqT+aohXpxVuN1xV78fiyDnVsVDDz6pNpbZZ3d4pctSdm362cp8qpjvVTTbbZcOo9NqGM+7dAf91dE2rxF7yLbZLEiRcn/YXWJ5lq2oa7opW2UZwrcT4n0qPZMRj22Thlvl5zjYPzjWJjlfNXvx+LJe51NsKYKZar1YfZ1KKUrNxxuUOSkceIBBx8a1Y6lWWY4y2xd9OuuvEJbbTdRuUT4DGPGsbs3nSFqbKElCbnJWkbfAlpsE1ppBpDOsNPuoQhLqbkwpKwnkHfTst9r34/FkSuWuYs+Mtq2ptd8lc/2pbbmlboA8VKBGAB4VGi73JnuTEJumnbPNTwG51+aUAf8A5sePyFdKZLLZmzShIRuedGUHbkbzxx5Vyi2xvwNdUY7OU3ZABKASMsKz+yk6dnNrNzl9O/Wol2O86chWpvVNkkzBbnoaxHntd2t5xpSQM5yfeUOa6JdROld40I7BiXC42u6lcdboNqmokJYbQoJO7HgeRx41StPxWYmorQ+002243OjqSoIHunvE1Vr1pMMaelalDK0NIvj0FawkBvnJHxznj05FbuU6epllObqfyamU1MaqvZoYEbr301CDuH4TQTg/F0V6DE+Hzrz9dmlJT2g+mpUd2dTwiCfId6MV6BU+Jro5VupSlEKUpQKUpQKUpQKUpQKUpQKUpQKUpQKUpQKg3tquMs9l7qC5IaEiOiBudYKinvUBxO5G4cjI4z5ZqcqgrtsrbR2XeoDj7PtMduElb0feU96gOIKkbh4ZGRnyoMS+lusWk9G631dcLFoydZbPcosRMS2MXPv1Q3G1FSlqdcTuUDzhPzzmoFlWtN51GcgtNSpQSp3YPcyoA5+HPj4VfWuL3Yb7q+fN03pxWlLO400GrSuaqYWSBhR71WCcnJwfCo8nla3n0lRDW/aePdz6GnrRqS7St1P0Pb+n0jTdot9yTdmkQny682pKwh0vJCkAp4wOPD1q7OimhtO6ktV7u1zvgtt1txKYMAOoSZSlNLI4I3K5wOKihm4RX9L6XhxXQtyDDf8AaUgHLbrkgqCcnx90JNVzQFzh2TWVruM5SW2IqnFFak5wS2oJ/WRWLLFiJbnBKlvOlH4wuFHu48RwR4eNS7eNN2XT/TrSMu0XJ6Ym6yHZEiPICA5DcS0E7FbSQM5yM+RqLLvHU3c5aV7sd4TwCE7s+Pw/4Vc2mpkdzRJg94FS27qZXd452FgJ3Z9Nw8M1tEzdnvQendYTbnOveohZplrdaXBjFSE+1KIUQPeOT7wCcCrQcgTLjpl1EVDZmIvBJQ46lpITtws7lcDA+dU/QU+Hadb2CdOUhuJGmtvOOLGdgBzn9NXBLtLd3tlwacjTX2helSP4tSkvJCU54CuMHwrF2vttk2tZ1NEdS8gWyPBj/j+/SC46ANqQg+8sH1Hzqz3yn6ReyraDJUFKPkCs5P2Vf1xtwF1g3M2qetQtzUdLSQj2dn3skuE87kgHGP2VHsw/23IB5/Guc/6ZpiVJvXPQen+n0PTEHTl/Goo0h2Q+++FoV3TmxsBJ28DIwcHmvq6DdO7BrFU663fUKbRJs0pl2PG3NpMg4JSPe5OVYGAPOo4mzIq9E2q3NKSJbNykyVtJGCELbbSFfaUmtNHSo9u1fp+bK2pYi3Fh5xahnYkLGT9g5rXpeFJdcUpby9uFFxZIHllZz+2pW6xdPrBoHQtgVYdRJ1D9Jzg/JCVIV7PiOCke7nGcq4PPFRlcVINzmFtW5v2h3ar84bzg/or72ZcRvQNytylIRNXdWJjTQGCtIZUhR+zIp6SL46AdL7F1FudxXe9St6fNscjyGQsoBfG7J+sR4EJHHrUndLLFbbt2XesMqfao0mWw5OcZkvIypCwobdp8ik8g/GuscNbbE6HIcSFBiQy8QoZ4Q4lR/UK7L23qNbLf2bOpNuhMPyU3m7TUiY2yotKS44hTZCs4A8ckjjivN15e7C63Jf8AP+u/Ts5m9cf6jbstztN/2UdCQ5NknvasVq+B7Jdm54TFYYS6NyFsbSVLP52azzp86wNdlydplPVTQUB2xXB7VzmsYS416ROCYjEfvU7m1MYypRwcKzWeVI49fjXqcK3UpSiFKUoFKUoFKUoFKUoFKUoFKUoFKUoFKUoFQf20LZOvXZe6iwrdCfnzHLYrZHjILji8KBOEjk8AnipwraUg+VB5zLlap1okFVwgS4AeQO69tjrY7zA527wM4yM4q1p0/u332kv5b71AKUkbSNvJ+dejbV3TXSmvlRVak07bL6qLuDBuEVDxa3Y3bdwOM4FW8rs3dLFcHp7pwj/NrX3UGACAuO2cNuMpBSDgKAOfPPxr7e8bI/lEeI/KHrWe3+DL0m3lX9jnTW4+f0a191bj2aelBBH9jvTfP+DmvuoPPbqmaVXW4NCSnug8MIBzv5OefhVRsq2RGwlbKTgFWFgc/LNZ+3uy30ikAhzpvppefHNub5/VXGnsp9HU5x0100M+P8XN/dQYGsthtRLqCOOMipJFy0z7M9b9SvXCPCdu8h9yTatqnQgRwkIHP55Sflmszauyp0eUQT0305x/g9H3UV2VOkCwoK6caeUFEkgwUHJPjUs2u2GYaj0TqVqzp23iNeI8aBb2EZQGHnUKPeuuHdzuBHB+NR5NW2J0rC0Ad85j3x+efjWdVHZF6MNhAT0004kIIUnEFIwa1PZI6MknPTPTnP8A9CipJo2wPKWgPJ95Odnju+I48a5A8N6RuT9ZPGfHkVnfPZN6NEf+jTTf/wCPR91a/wAEzo3/APDTTf8AUEfdV0jBDNUBOkjek/jV8hQAPvGuB1aS6kbkgbTn3hms8auyV0aWcnpppsn/ACBFcauyF0VV49MdNn/wKKowQjaUlQWnwJ4UPQ1d9k1xAt3Sy76ZUxL+kbg+l1EluQBHSgd2cKR45yg+Hjn4VmsPY86KEY/sY6cx6exJrjV2NuiC/Hpfps+X/mSa49XCdWSZb4svF14dMM7hdxhn7LsJ+X2jOmZYjPyNmqIq1dy0pQSA4CSSBgYHJ54xWf4cCqFpXQ2n9D2iJa9P2WDZ4ERGxiPEYS2ltPoMCq6BgV2c2tKUoFKUoFKUoFKUoFKUoFKUoFKUoFKUoFKUoFKUoFKUoFKUoFKUoFKUoFKUoFKUoFKUoFKUoFKUoFKUoFKUoFKUoFKUoFKUoP/Z"/>
          <p:cNvSpPr>
            <a:spLocks noChangeAspect="1" noChangeArrowheads="1"/>
          </p:cNvSpPr>
          <p:nvPr/>
        </p:nvSpPr>
        <p:spPr bwMode="auto">
          <a:xfrm>
            <a:off x="230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 name="AutoShape 8" descr="http://img0.imgtn.bdimg.com/it/u=3157668398,2056971038&amp;fm=21&amp;gp=0.jpg"/>
          <p:cNvSpPr>
            <a:spLocks noChangeAspect="1" noChangeArrowheads="1"/>
          </p:cNvSpPr>
          <p:nvPr/>
        </p:nvSpPr>
        <p:spPr bwMode="auto">
          <a:xfrm>
            <a:off x="345281" y="1202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18" y="223935"/>
            <a:ext cx="5827434" cy="335368"/>
          </a:xfrm>
          <a:prstGeom prst="rect">
            <a:avLst/>
          </a:prstGeom>
        </p:spPr>
      </p:pic>
      <p:sp>
        <p:nvSpPr>
          <p:cNvPr id="18" name="矩形 17"/>
          <p:cNvSpPr/>
          <p:nvPr/>
        </p:nvSpPr>
        <p:spPr>
          <a:xfrm>
            <a:off x="618582" y="246877"/>
            <a:ext cx="2310248" cy="300082"/>
          </a:xfrm>
          <a:prstGeom prst="rect">
            <a:avLst/>
          </a:prstGeom>
        </p:spPr>
        <p:txBody>
          <a:bodyPr wrap="none">
            <a:spAutoFit/>
          </a:bodyPr>
          <a:lstStyle/>
          <a:p>
            <a:pPr lvl="0"/>
            <a:r>
              <a:rPr lang="en-US" altLang="zh-CN" sz="1350" b="1" dirty="0">
                <a:solidFill>
                  <a:prstClr val="white"/>
                </a:solidFill>
                <a:latin typeface="Arial" panose="020B0604020202020204" pitchFamily="34" charset="0"/>
                <a:ea typeface="微软雅黑" panose="020B0503020204020204" pitchFamily="34" charset="-122"/>
                <a:cs typeface="Arial" panose="020B0604020202020204" pitchFamily="34" charset="0"/>
              </a:rPr>
              <a:t>Installation &amp; Deployment</a:t>
            </a:r>
          </a:p>
        </p:txBody>
      </p:sp>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 y="1"/>
            <a:ext cx="911438" cy="809030"/>
          </a:xfrm>
          <a:prstGeom prst="rect">
            <a:avLst/>
          </a:prstGeom>
        </p:spPr>
      </p:pic>
      <p:grpSp>
        <p:nvGrpSpPr>
          <p:cNvPr id="29" name="组合 28"/>
          <p:cNvGrpSpPr/>
          <p:nvPr/>
        </p:nvGrpSpPr>
        <p:grpSpPr>
          <a:xfrm>
            <a:off x="230982" y="648498"/>
            <a:ext cx="8612981" cy="350250"/>
            <a:chOff x="0" y="0"/>
            <a:chExt cx="8573907" cy="581245"/>
          </a:xfrm>
        </p:grpSpPr>
        <p:sp>
          <p:nvSpPr>
            <p:cNvPr id="30" name="圆角矩形 29"/>
            <p:cNvSpPr/>
            <p:nvPr/>
          </p:nvSpPr>
          <p:spPr>
            <a:xfrm>
              <a:off x="0" y="0"/>
              <a:ext cx="8466223" cy="581245"/>
            </a:xfrm>
            <a:prstGeom prst="roundRect">
              <a:avLst/>
            </a:prstGeom>
            <a:solidFill>
              <a:schemeClr val="tx1">
                <a:lumMod val="65000"/>
                <a:lumOff val="35000"/>
              </a:schemeClr>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r>
                <a:rPr lang="en-US" altLang="zh-CN" sz="1350" b="1" dirty="0">
                  <a:latin typeface="Arial" panose="020B0604020202020204" pitchFamily="34" charset="0"/>
                  <a:cs typeface="Arial" panose="020B0604020202020204" pitchFamily="34" charset="0"/>
                </a:rPr>
                <a:t>Device Configuration</a:t>
              </a:r>
              <a:endParaRPr lang="en-US" altLang="zh-CN" sz="1350" b="1" dirty="0">
                <a:solidFill>
                  <a:prstClr val="white"/>
                </a:solidFill>
                <a:latin typeface="Arial" panose="020B0604020202020204" pitchFamily="34" charset="0"/>
                <a:cs typeface="Arial" panose="020B0604020202020204" pitchFamily="34" charset="0"/>
              </a:endParaRPr>
            </a:p>
            <a:p>
              <a:pPr lvl="0"/>
              <a:endParaRPr kumimoji="0" lang="en-US" altLang="zh-CN" sz="135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1" name="圆角矩形 4"/>
            <p:cNvSpPr/>
            <p:nvPr/>
          </p:nvSpPr>
          <p:spPr>
            <a:xfrm>
              <a:off x="149312" y="53840"/>
              <a:ext cx="8424595" cy="463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5723" tIns="65723" rIns="65723" bIns="65723" numCol="1" spcCol="1270" anchor="ctr" anchorCtr="0">
              <a:noAutofit/>
            </a:bodyPr>
            <a:lstStyle/>
            <a:p>
              <a:pPr marL="0" marR="0" lvl="0" indent="0" algn="l" defTabSz="766763" rtl="0" eaLnBrk="1" fontAlgn="auto" latinLnBrk="0" hangingPunct="1">
                <a:lnSpc>
                  <a:spcPct val="90000"/>
                </a:lnSpc>
                <a:spcBef>
                  <a:spcPct val="0"/>
                </a:spcBef>
                <a:spcAft>
                  <a:spcPct val="35000"/>
                </a:spcAft>
                <a:buClrTx/>
                <a:buSzTx/>
                <a:buFontTx/>
                <a:buNone/>
                <a:tabLst/>
                <a:defRPr/>
              </a:pPr>
              <a:endParaRPr kumimoji="0" lang="zh-CN" altLang="en-US" sz="1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sp>
        <p:nvSpPr>
          <p:cNvPr id="2" name="文本框 1"/>
          <p:cNvSpPr txBox="1"/>
          <p:nvPr/>
        </p:nvSpPr>
        <p:spPr>
          <a:xfrm>
            <a:off x="642830" y="1069902"/>
            <a:ext cx="3479094" cy="276999"/>
          </a:xfrm>
          <a:prstGeom prst="rect">
            <a:avLst/>
          </a:prstGeom>
          <a:noFill/>
        </p:spPr>
        <p:txBody>
          <a:bodyPr wrap="none" rtlCol="0">
            <a:spAutoFit/>
          </a:bodyPr>
          <a:lstStyle/>
          <a:p>
            <a:r>
              <a:rPr lang="en-US" altLang="zh-CN" sz="1200" b="1" dirty="0"/>
              <a:t>Section 1 Device Activation and Connection-- </a:t>
            </a:r>
            <a:r>
              <a:rPr lang="en-US" altLang="zh-CN" sz="1200" b="1" dirty="0" smtClean="0"/>
              <a:t>Wired</a:t>
            </a:r>
            <a:endParaRPr lang="zh-CN" altLang="zh-CN" sz="1200" b="1" dirty="0"/>
          </a:p>
        </p:txBody>
      </p:sp>
      <p:sp>
        <p:nvSpPr>
          <p:cNvPr id="4" name="文本框 3"/>
          <p:cNvSpPr txBox="1"/>
          <p:nvPr/>
        </p:nvSpPr>
        <p:spPr>
          <a:xfrm>
            <a:off x="636429" y="1349753"/>
            <a:ext cx="5949064" cy="769441"/>
          </a:xfrm>
          <a:prstGeom prst="rect">
            <a:avLst/>
          </a:prstGeom>
          <a:noFill/>
        </p:spPr>
        <p:txBody>
          <a:bodyPr wrap="none" rtlCol="0">
            <a:spAutoFit/>
          </a:bodyPr>
          <a:lstStyle/>
          <a:p>
            <a:pPr marL="228600" lvl="0" indent="-228600">
              <a:buFont typeface="Wingdings" panose="05000000000000000000" pitchFamily="2" charset="2"/>
              <a:buChar char="l"/>
            </a:pPr>
            <a:r>
              <a:rPr lang="en-US" altLang="zh-CN" sz="1100" dirty="0" smtClean="0"/>
              <a:t>Connect </a:t>
            </a:r>
            <a:r>
              <a:rPr lang="en-US" altLang="zh-CN" sz="1100" dirty="0"/>
              <a:t>your computer to the same network that the device is in. </a:t>
            </a:r>
            <a:endParaRPr lang="zh-CN" altLang="zh-CN" sz="1100" dirty="0"/>
          </a:p>
          <a:p>
            <a:pPr marL="228600" lvl="0" indent="-228600">
              <a:buFont typeface="Wingdings" panose="05000000000000000000" pitchFamily="2" charset="2"/>
              <a:buChar char="l"/>
            </a:pPr>
            <a:r>
              <a:rPr lang="en-US" altLang="zh-CN" sz="1100" dirty="0"/>
              <a:t>Run SADP software to search and activate the online devices of the LAN. </a:t>
            </a:r>
            <a:endParaRPr lang="zh-CN" altLang="zh-CN" sz="1100" dirty="0"/>
          </a:p>
          <a:p>
            <a:pPr marL="228600" indent="-228600">
              <a:buFont typeface="Wingdings" panose="05000000000000000000" pitchFamily="2" charset="2"/>
              <a:buChar char="l"/>
            </a:pPr>
            <a:r>
              <a:rPr lang="en-US" altLang="zh-CN" sz="1100" dirty="0"/>
              <a:t>Choose the presence detector, then enter the new password of admin, and click Activate button</a:t>
            </a:r>
            <a:r>
              <a:rPr lang="en-US" altLang="zh-CN" sz="1100" dirty="0" smtClean="0"/>
              <a:t>.</a:t>
            </a:r>
          </a:p>
          <a:p>
            <a:pPr marL="228600" indent="-228600">
              <a:buFont typeface="Wingdings" panose="05000000000000000000" pitchFamily="2" charset="2"/>
              <a:buChar char="l"/>
            </a:pPr>
            <a:r>
              <a:rPr lang="en-US" altLang="zh-CN" sz="1100" dirty="0"/>
              <a:t> The presence detector status changes to active, then modify network parameters as required</a:t>
            </a:r>
            <a:r>
              <a:rPr lang="en-US" altLang="zh-CN" sz="1100" dirty="0" smtClean="0"/>
              <a:t>.</a:t>
            </a:r>
            <a:endParaRPr lang="zh-CN" altLang="zh-CN" sz="1100" dirty="0"/>
          </a:p>
        </p:txBody>
      </p:sp>
      <p:pic>
        <p:nvPicPr>
          <p:cNvPr id="14" name="图片 13"/>
          <p:cNvPicPr/>
          <p:nvPr/>
        </p:nvPicPr>
        <p:blipFill>
          <a:blip r:embed="rId5"/>
          <a:stretch>
            <a:fillRect/>
          </a:stretch>
        </p:blipFill>
        <p:spPr>
          <a:xfrm>
            <a:off x="1475657" y="2249552"/>
            <a:ext cx="4548604" cy="2418328"/>
          </a:xfrm>
          <a:prstGeom prst="rect">
            <a:avLst/>
          </a:prstGeom>
        </p:spPr>
      </p:pic>
      <p:pic>
        <p:nvPicPr>
          <p:cNvPr id="15" name="图片 14"/>
          <p:cNvPicPr/>
          <p:nvPr/>
        </p:nvPicPr>
        <p:blipFill>
          <a:blip r:embed="rId6"/>
          <a:stretch>
            <a:fillRect/>
          </a:stretch>
        </p:blipFill>
        <p:spPr>
          <a:xfrm>
            <a:off x="2699792" y="2248217"/>
            <a:ext cx="4608512" cy="2419663"/>
          </a:xfrm>
          <a:prstGeom prst="rect">
            <a:avLst/>
          </a:prstGeom>
        </p:spPr>
      </p:pic>
    </p:spTree>
    <p:extLst>
      <p:ext uri="{BB962C8B-B14F-4D97-AF65-F5344CB8AC3E}">
        <p14:creationId xmlns:p14="http://schemas.microsoft.com/office/powerpoint/2010/main" val="3181131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58347" y="2013018"/>
            <a:ext cx="8785654" cy="1097506"/>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48700"/>
          <a:stretch/>
        </p:blipFill>
        <p:spPr>
          <a:xfrm flipV="1">
            <a:off x="8" y="2013012"/>
            <a:ext cx="1754652" cy="1101221"/>
          </a:xfrm>
          <a:prstGeom prst="rect">
            <a:avLst/>
          </a:prstGeom>
        </p:spPr>
      </p:pic>
      <p:sp>
        <p:nvSpPr>
          <p:cNvPr id="6" name="文本框 5"/>
          <p:cNvSpPr txBox="1"/>
          <p:nvPr/>
        </p:nvSpPr>
        <p:spPr>
          <a:xfrm>
            <a:off x="-27383" y="2142637"/>
            <a:ext cx="1280747" cy="744432"/>
          </a:xfrm>
          <a:prstGeom prst="rect">
            <a:avLst/>
          </a:prstGeom>
          <a:noFill/>
        </p:spPr>
        <p:txBody>
          <a:bodyPr wrap="square" lIns="51424" tIns="25716" rIns="51424" bIns="25716"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5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P.01</a:t>
            </a:r>
            <a:endParaRPr kumimoji="0" lang="zh-CN" altLang="en-US" sz="4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 name="文本框 7"/>
          <p:cNvSpPr txBox="1"/>
          <p:nvPr/>
        </p:nvSpPr>
        <p:spPr>
          <a:xfrm>
            <a:off x="2033686" y="2367946"/>
            <a:ext cx="6695977" cy="398183"/>
          </a:xfrm>
          <a:prstGeom prst="rect">
            <a:avLst/>
          </a:prstGeom>
          <a:noFill/>
        </p:spPr>
        <p:txBody>
          <a:bodyPr wrap="square" lIns="51424" tIns="25716" rIns="51424" bIns="25716"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50" b="1" dirty="0" smtClean="0">
                <a:solidFill>
                  <a:srgbClr val="D71920"/>
                </a:solidFill>
                <a:latin typeface="Arial" panose="020B0604020202020204" pitchFamily="34" charset="0"/>
                <a:ea typeface="微软雅黑" panose="020B0503020204020204" pitchFamily="34" charset="-122"/>
                <a:cs typeface="Arial" panose="020B0604020202020204" pitchFamily="34" charset="0"/>
              </a:rPr>
              <a:t>Device</a:t>
            </a:r>
            <a:r>
              <a:rPr kumimoji="0" lang="en-US" altLang="zh-CN" sz="2250" b="1" i="0" u="none" strike="noStrike" kern="1200" cap="none" spc="0" normalizeH="0" baseline="0" noProof="0" dirty="0" smtClean="0">
                <a:ln>
                  <a:noFill/>
                </a:ln>
                <a:solidFill>
                  <a:srgbClr val="D71920"/>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2250" b="1" i="0" u="none" strike="noStrike" kern="1200" cap="none" spc="0" normalizeH="0" baseline="0" noProof="0" dirty="0">
                <a:ln>
                  <a:noFill/>
                </a:ln>
                <a:solidFill>
                  <a:srgbClr val="D71920"/>
                </a:solidFill>
                <a:effectLst/>
                <a:uLnTx/>
                <a:uFillTx/>
                <a:latin typeface="Arial" panose="020B0604020202020204" pitchFamily="34" charset="0"/>
                <a:ea typeface="微软雅黑" panose="020B0503020204020204" pitchFamily="34" charset="-122"/>
                <a:cs typeface="Arial" panose="020B0604020202020204" pitchFamily="34" charset="0"/>
              </a:rPr>
              <a:t>Configuration</a:t>
            </a:r>
          </a:p>
        </p:txBody>
      </p:sp>
    </p:spTree>
    <p:extLst>
      <p:ext uri="{BB962C8B-B14F-4D97-AF65-F5344CB8AC3E}">
        <p14:creationId xmlns:p14="http://schemas.microsoft.com/office/powerpoint/2010/main" val="2922352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7291" y="38604"/>
            <a:ext cx="494982" cy="432808"/>
          </a:xfrm>
          <a:prstGeom prst="rect">
            <a:avLst/>
          </a:prstGeom>
          <a:noFill/>
        </p:spPr>
        <p:txBody>
          <a:bodyPr wrap="none" lIns="51422" tIns="25716" rIns="51422" bIns="2571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7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247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 name="AutoShape 5" descr="data:image/jpeg;base64,/9j/4AAQSkZJRgABAQEAAQABAAD/2wBDAAMCAgMCAgMDAwMEAwMEBQgFBQQEBQoHBwYIDAoMDAsKCwsNDhIQDQ4RDgsLEBYQERMUFRUVDA8XGBYUGBIUFRT/2wBDAQMEBAUEBQkFBQkUDQsNFBQUFBQUFBQUFBQUFBQUFBQUFBQUFBQUFBQUFBQUFBQUFBQUFBQUFBQUFBQUFBQUFBT/wAARCADcASUDASIAAhEBAxEB/8QAHgABAAEDBQEAAAAAAAAAAAAAAAcFBgkBAgMICgT/xABaEAABAwMDAQUEBAgGDQcNAAABAgMEAAURBhIhBwgTMUFRFCJhcRUygdEWI0JSkaGx0hglM5KTlBckNVNlcnR1goOyweEoNjhDRGOEJjQ3RVRVV2Jkc5Wz8P/EABoBAQEBAQEBAQAAAAAAAAAAAAABAgMEBQb/xAAkEQEBAAIBBAICAwEAAAAAAAAAAQIRIQMSMUFSYQRRcaHhsf/aAAwDAQACEQMRAD8Ayp0pSgUpSgUpSgUpSgUpSgUpWhIFBrStMitaBSlaZFBrStNw9abh60GtK03D1pketBrStneJ/OH6a13p/OH6aDdStnfI/OT+mnfI/OT+mg30riL7YIG9O4+A3DNcgUFUGtKUoFKUoFKUoFKUoFKUoFKUoFKUoFKUoFKUoFKUoFKV8z8puKyt59xLTSAVLcWralIHiSTwBQcxUEjmo062dYIXSmwB3aJV6lpKYUPIwT5rX6IT5nz8K4uovX/TOhbewqPPi3q4SFbWYUKS2tWMfXXgnagevn5V0m6na3uGudUOXS4PB1xwBBSlY2oT4hCRnhIzXTHp2zu9Jub047vrvUd4myp0m/3JT8hwuObJS0JJPokHAHoBVHd1PeVK/u5c/smu/vVTHXlqJyAf9IffXCVnwJT/AD0/fW+FVVWqL2Rj6buf9dd/er5nNSXtR/u3c/667+9XwlZAGSn+en764VvoB5UjP+On76cCpJ1Fd8c3i5Z/y1396tF3+74/uvcT85rv71UwSEAH32/6VP31tMtoD3nWh83E/fWryKkm/XXPvXW4H/xjv71bjfbmAP40n/P2x396qMZjOf5dn+mSP99aLmNYA9oYHzfR99Z4H3u3y6FWfpKcc+ftbn71bPpy5gY+kZ39ac++qWu4Mj3faY2R/wB+j762GfHUOZUcf69H31R9j95uK1c3KaD/AJU5+9XGm93Af+spv9ac++vhdnRf/a4vz79H31we3xAM+2RP6wj76z7Fww9TXSFJZmsXSaxLjrS6y+JCyULByk/W558jWRroF1ii9YdDs3E4ZvEUiPcoo8W3R+UB+arxB+Y8qxh/ScRspJnRAT4ZfR99X30Y62r6P6wavUOZEkRlp7mbBEtCBJa9Mk8KBwQfI5HnUuOxlQByK1qN9C9fNB69t9rdtmq7KqZPQkt25dxZ9qSsjlst7s7gcjA9KkZKs1yG6lKUClKUClKUClKUClKUClKUClKUClKUClKUCoC7dilJ7I/U4oWptX0SoZQog/WT5ip9qCO293J7KvUb2oLMMW7MgM43lrvE7wnPG7bnGfOgwcaT05ebvIubtjQ8sQ2GTJLT2xSUrXsR4nn3uMfGpEjdIOoDDCUy9K6gfkKV7zjdwCElPptyefjV/wDQFvRdw6u6sZ0hFup0o5Dhd0zqYtGUVBZKt5R7uArBHnXaKAmdbtZXqIba6i1pbjux5IALSiW/fSkjzBHPzqbvhZHRUdFup68lOn7sU+W6QOB/OrcehvU5wc6duPzMhP31kOblRFIQpbzaELUEjIPvKPpVVTGj+BSc58Cmm9e10xtjoN1Nxxpu4H5yU/vUHQTqaoEnTk37ZCf3qySLZZCsYA8vCtF29BJJb4+Rqd1vs0xtDs+9SlA/+Tc0fN9P71P4PfUkD/m1L/p0/fWSdNvBHDWT4+FcbsJKfFoj7DWe7fs19MbX8HvqR5aakn5vp++n8HnqR56bk/06fvrJEmAgZIbrauCgj6n6qvdThjdV2d+o+P8Am1IA/wDvI++tn8HnqMDj8GpHPq8j76yQGKyOFBKfnRUFo+CQftq7pwxuOdnbqHnB009k/wDfo++tquzp1FCc/g24PTMhH31kQvYjW1hLr7yIySoJSVAnJ9OKpNuusea4oMq75LRHeKS2obQfPkCm7fZw6PyukVwjQoQf6ZBlxiIv2h1V4Un2hSE71OkZ4IAPAqLL/dLNcGWfouwps68lSliWt7eCOB73hXeLrLtiPhmM+2tSmJKl9wsEqHdq5IB9K6COtONR2EqjFj3MKcJ+v8ceVanKVd3QCO2OuPT9wJSlwalg4WBg579PnXoxTgHivP8A9m2ZolrWOm49ytd7f1s5qq3qtU6NLbRAYb79veHmiNyj9bBB8xXoBTRG6lKUClKUClKUClKUClKUClKUClKUClKUClKUCoM7bXs/8FfqN7X3nsn0ae/7jHed3vTv2Z43YzjPGanOoK7cXPZL6nfC0OftFBir6NWfQ1+6m6ttukTf5GkJNvhpT9OlDU4rCyVZLXAG4cY5qRtWs3TRGobvA0xHlTJkBbKmY761ZLTqApairwOCf/7FQ32V7Oq/al1RbkT5FqU/AjBM6JjvWCHSQpOePLB+BNTxrnU2oOm8q6QmbtcdVvRAyChwJDxS8nIJSPJI4z8qZehe2kmWX2EPOd5IeXhxaC6dyVHkjA9DnFSJGssHaC4w8oKGRtLlRZp1UuVDiyJFyfQsfjQtJSCgnnHHORnHNSlbAFxG0O36ZuT4q9oTz51htSteWSYNKylaSitKv4W37ObiHFMBO4d5uxz9XOPjUZfQ/WXvUBcbS/doR+NCW38rXz9Uk8DwqTtd3O4ab0vLuVkXL1JdGVIDNs9tDXfbjgndjjA5qwUdVupSpMZpWgHm0FguyHfpnIZXzhA497wHPxqaYU120da/Z2sM6UU8FFayIzxSUcYSOfreNXDrm966st1EfTNjiyLT9HrdaVNkLbd9qHJa2+SM5xVDV1W6nJhRHV9OFh5Tii40b2SG2xj38+ZOTx8Kr3UDqnfNK3VqBb9L3HUcdEAzGJ6VJAWrP8gfMkc8/CnEXa8NKCPfNPwZ13gOM3d5tKpTSN60IdxhQSeMpGOKqv0VZwRmG/wcn3HKp2lXRf7HCuLkuVbnJbSXlQu8AVHJAyg49P8AfVY+jW/D6am/01Z1KjgFqsuOYTx/1bhrT6PsuMexPKPoGnKpeuBPsulbncbK7Lvl2jNb4tvXKKA+vI90qHhUVJ6jdWlvwkr6eqa7wEycXVR7gZxx+dxg1dfYurq8xqFm2QToePborwdV7W7emFqb2bTtCRnhW7zqwrxqHUkeVYnIzMZq2u4Te9q1bkL24JaSPFJNaXXXPVSbaMSumDb5Lu4R3roop2gZ35P5WeMVtuWqrnpq92ViJAcbgXZO6ZLUUgQlbR+LJ8cBRPzosUnqFouHY2I16htPMz50WSXFrWoIKFIUOEHgZGK6POLDDLDgbV+avcPH5V3m1/pd23yxezebhNVNhSgYUlYXHbSppYyjz8sj0rpA/L3xoqXZC3kKBSpCv+qPkAflXTC8FTF2dJWhRrLSzNwhX53XC9T276KlRHW025trvmyoPoI3KVwrGPUVn+A8a863QZptvrl08bbwU/hFAOc5z+OTXorqoUpSgUpSgUpSgUpSgUpSgUpSgUpSgUpSgUpSgVBXbhSV9kzqcB/7ocP6xU61BvbdH/JQ6m/5nd/aKDEb2U27i/qPVQs0tqBd/YYvs0h9HeNoPenJUnzGARXae23S7fhLdGdQIs8m8MNspdmRYwSXG1JyhOTzwMD7K6s9lRy4xtRauds8Nq43ZFtimNFfc7tDqu+OQpXl7uf1V2OYvShrqZcL3pFNn1I4001I7mcXkBtKdrRwPdzj0rnbzpYvaAuEwpCUw0BwEKyjIyfj5VI0CRuYSe6aRkA47sVF8PU+4oQmQ62pCwVN7UqSsfmnjIqSrPcw/DQox2FKx+WDU8NPu71Yz7iP5ia07whOMN/zBWonAqG5hpJ58M4qzLv1CmwbrKit26AptlwoSpQVkgevvUF3lY8kpGOfq1T5tpiT1oU+whSkZx4jGc8ftqxrt1vt+mlxmb1ddKWV+S2HmmblNLLikEkBW0nwJBqtSdZXiOyt5yDbdiVBBKVqycjIIGeUn1oK/EtUeCwllmOhttP1Uj481yqYbx/Jo8PSo/vfWOJpttly9XPTljQ8paWfpOWWe8KT723J5ABT+mqo3rW4y7f7bHZtcmEWkvtvsOFSXW1cpW3z7wx51nScrq7hrA9wceHFcbjCBjCAMVx6durl4tKJEiOyh0uLSUt+GAaqBUj+8pqJ7W1f4sR+KUy44eaSd+w5HI8/11ZiEQYrzvsUeO027jKVoyD9hzUgahYfkw0+ySjbloXuW42ndvTjwwaim6plJmyWpjyLk2sEFKtyMfEbccGttLH1+9qX6VEu6TYsqzPQZaIsRlopcbHdLCdx8ODnwrpDMKn4sRLyo5S4n3O6ACknGPewPGu7+rrlqBd2ZauWn4lu0uzbpaYUuNI3LcUGF7MpPIGc5rpDLilUKMSwmP3qd7agf5THGfhzW8Wau/oGwYvXXp2N24q1FB//AHJr0XV51OgKXEddOnQdIKvwjgY5zj8cmvRSDkmtI3UpSgUpSgUpSgUpSgUpSgUpSgUpSgUpSgUpSgVB3bbweyj1Oz4fQzv7RU41B/bZQVdlHqaP8Du/tFBiS7Jc9dm1LrCe3Ak3VyNbojiYUIAvv/j8FKM8Zwc/ZXYwXfT9413LvEmFqOzSJDLTK7TcENpQgpTw5+cN3jXXbsn3SJYNR6vus9xTMOHbojrq20Fako78pyAOT412iWzY+o+uJOorTqxiZaFxGYpjGG4h1LraTuO5Xkc+lcsvKxzxpEN1xDgkxi2Vjc0Y5SsD/GB8fnUjWh2KYyFNtLIwOd1WNG0sgyCpyOENlYSFtyAVFJ8ykjyIqSrRarezHQBJk5AAyhCcH9NTbTkS+wrxbVuPkVVaF2u1jZuspDtgElaHCFvFf1jjx8PhV+KiW8H3ZEo/6tP31RpWjLFMkuPuOTi44rerkAZ/TTYtNUfTl4Qy7L0NbJqQgNtuzgwpWwHgJKxnGd2K+ybfY0lpS5OnSWEKS2tRWkhKsZCTx5V8mrOzv0211OjS7/Y13aVHaDDT7zigpCAcge6oeZNXdL0zZpLRQoPoBCU4RxwkcDxq7jCzHmrBe46DK0Zbp7TalbFTA0oJUTzjvB8E5x8K+9d0isw1MDTiBDjNJbU02UbGm+NqQEjhPh4elcOsehXT7qCzFb1HaHLsiIpZYDzqk7CvG4+6R47RVeh6NsNutEW2Q47rEGLHTEYaSfqNJxhOfPgeJ5rC1u07IjSrUhyPG9iRuUO6TjgjGTX3KCcfln4+tccC3RbZGDEbf3YUVe8cnJrkVtHgTQ0pGoETHIG2A6w06VALXLa7xOznOBkc1G8laEvymLlN7pwjah6FGQFIPr72fsqTb28pqKe6jmUtfulPebNoPnmo/TZXbmuUp9DFukY9xbii6hRPw4ra6R1rPVzF2nt2dNlusOFEt8st3mclPdS1pYXjbjzVz4eldEZLba4rKo7b6Fj3/wAbg5wPyfhXfrXep9P3N5nTUS5e2XW126Yt8FhTbYUlhalbSePMY5rpPrbSMnRsKzvPXJud7VHD7aEoIDTZA905PPJreNnDpj0epnjl1MZuY639b4n9qt2f90jrp067xJQfwjgYGMcd8jmvRKPE/OvO92fH0y+ufThQG3bqSAB8R3ya9ESfrGtOLdSlKBSlKBSlKBSlKBSlKBSlKBSlKBSlKBSlKBUJdtb/AKKfU3/M7v8AuqbahXtksOzOy/1HYZbU6+9altNNoGVLWopCUgepJAoMTfZDuMGx6m1lcrnMZgW+LbIan5MhW1ttPfkZUfTkD7a7Lbzduotyudou1ik6Wkx2O7kRJjZdLyG8LT3fHGR41166A6Dv+hOo2q7JquwyLLOatsRcqBdmkpCUKUstlxJyNhJHjxmpl0903muvSFuQY9vJlvENR0htoJKgd6AnI2qOcfKueTUnFu17ocCnnFOsT0tBQSmQkILS8+mCSPtq/bZOj+ys7HOCASPHGai0aMcgOlCZY3bsYDmOavm0IYgRkNrmxQB+Qp5O4Vjyt0ub22OM/jh+z9tPpOOkgBYwfDkffVq3+1RbwYykzoiO63eKwc5x8fhVK/Atl0hf0lCTzzlSR/vqJpfiro3n3Rn/AE0/fW36UQocIyfTemrFOim0Di5QRz/fE+tcsTS8eDMjyFXCIrulhRAdHOOfWhpe/t4A/klA5x4iuP28KJAaJOcH3hXxLuEcE/2wyVcflpPr8fn+io86oaRumr02oWPXb2kvZXFGUphlLplIUc48eCPI0NJL9tUrwjqOPRSa2Casf9mWrPkFJqMjoe7vdRIeomdfvNWBlDYc08lkEOrSnBO/OSFH3setceotB3279UYWoIuvJVrsTZQXdOeykpdx4jf4gK8x8KMr91LJXHgd6YEx7eShIjBKlZPzPhx41Hy5M90SvZUFuWlAKWrg+22kn0JzVD0d04uehtWX+7zOor12Fxbc7qJMQQzFUVDbs3HGQPdx9tVidpCRNuD0tb5WFbloZUtIGT6HNbaig64vVguKWbJHu9tkahYtEtyVEhvJWtBSwsrBxgnGRXVLrXFUi06LkBxK0m3hspCeBgJNdmtZ6fajd4tuBAj3D2OWoqjobVJ7sR17lLUnnIPifSutfWG9RHtIaRitPx3nG2UqUWXArb7ic7seB+FT3jp9/wDDxwx/F/Jxyym9Y6/ncUXs9uNudd+nPd+WpIIP9MK9DifE/OsAvZw6dakufUrROq4NgnydMQdUQGpl3aazGjuF5GErVng+8P0is/IOfnXZ+eb6UpQKUpQKUpQKUpQKUpQKUpQKUpQKUpQKUpQKhTtksPSezD1GZjpWuS7anEMoa+upwqSEhOPys4x8cVNdQj20lFvss9SlJJSsWlwpUk4KVZGCD5EetBjD6A9PtQOa86haV6kWq8sz5dogNzYN7ecMpbReJRlRUVY8MYPl8KkGfp1np91JlaW0/HuFvjNx2ZTbb7jqwSsHcQ4rjyHHlUZdlRM/XmpuoUa5Xy5CXNtEFlV09oUuU0A8cFK1EkY24+Wal+Xe9Q6f11L0o1rK6Xp1llp/+3ykvELB8gPqjwzXLK2mPmqtDlzAtbqnosnaoNu4eDhSQPAgHOauuwu3GZDDn4ONF1SFbVh1BQo+Wc+R4zVq9zfEtJS/CZkNJXv75UZIWCOfrAZzz51RLfZL+ypwOQ5oQpRWnaVEck+hrDa45+j+pj+q+9iWrR34Nqdb3iWXRO7r3e8xtOzcPe2/ZV0XbQskNNJgwWT3biypzdtUtGPd3ZOPE448hUeex63b1c3CgaHmTrJ3jSV3dy+pZ9047xYZIJ93J486vS76WnQw0IrU51zepK1d6pSCPIgeI+2goN/0h1FRKiJ01A0eIiGh36r4XlPqdJ97Gw424x9tXbcNFn2RQhw45fUpCwoEpKfdIUkZ4258PPwqz73G1xBciosuiH9RMFoLfkv3xMItOZwpAbUCSABnNXXcdMy2Iqu5blKf3IUAl4qTgjlJ9SCPGt+hbOqNKa7bjRE6WgaWefC3DJVfXHDxkd2lvuz/AI+c+oq52NHy/oZr2mPA+mHIrffJiqUGm3xjf3RJ4RnP1vKrY1DD1fbI0ZVk0m/qB9anA6ly7JhBlI+pjcDu3FSvltFXAjT05yzNvPxJES4ORkOGIiX3oYdON6FK/Lwc8j0rMFHvmm9ZwrWhWlomn13dL6TvvS190hvaclOw53Zx9lfXbV6oVZ4n4SPWsXtKXES27cpXs3idikE85xjOapl9g6ot1s7y1abkX6b3yWxEVcxCCG9p3L3qznGBxWsbTNyuFojz7za3bFcHkLD1uTchI7tQPuHvBgKyAOKRNKYtpyJDkomCKhxa0K7yQsEHAx4njx9PSqTKhwkxXJS5UZyOhOS5HO/HrgDJNXLaLRJRa5aZMRLru5DqESUhwEpTycH4mqQ5eLjZUPPsLTbWwnc44NiUj4+gxUavChX7ppbrEGdV2+NKYuVwtswPPPOqCVoXHVkhB8AQBxXRURGG2WEIYcYcUnC1q8FnyIHpjiu9F6sl3Qv8Jn9T3S8NTbZOaECTgx2QWF/V/UQfjXRiQEyYzCRIW+5t95KgR3avQV3w8M2e0ydmLSOtxrvRt2t8G/SNDRtVW9NylxlOC3Id79ASHQDtKuU+I4yKz5o8a8/HZpv16i9X+n1l+lpjdqk6ogOP29ElQjuqDycFTedqjx4keQr0Ejxqst1KUoFKUoFKUoFKUoFKUoFKUoFKUoFKUoFKUoFQj21h/wAlbqV/mhz9oqbqhHtr/wDRU6l4PP0Q5+0UGK7shw7lMu+v41nuCbRdHbZBTGnqb7wMK79R3bfPgY+2uwMC7XGBrW427Vjllvd/jtMrFyjwA04plScoTkc8DioD7IRuyLp1BVYm4z96Fut5iNzVFLKl9+rhePLGanH26RI1tLlai0rAtere7abffhSnFJMfZ+KI5xnHOK553wuPld8ZNtEtDjEJ5l/vA6VNOrCV+uU5wc/Kr3YIGFBPdk/m1Z1mnsR3m1fSc/ahYcXFdbC0LGMEZIyPKubWHXjS2itVaf0vc48v6XvOwRUsRitCypQSPeHAwTznyrG3TtXs286hYIWoY+Ir6zLeOPxqh8Mio10b160zrPqhedCwYk1F4tRcDzr7GGFbDhe1Xnz4etTK2zGKEq9na8M/VqSp2/ag+0vJOQ4f1Vr7S4r6y+PLIFXAqFHJx3DX82uFUFhPg02B8quztqgqdWrJKgonzwK2FShjOP0D7quEwox4MdG31rem3xMfyKT8qbO2rZUEnnCf0V8lwiNSWMOMtOAH8pI4q712uJn+QRj05rYu2RCkj2dHPqDUO2or1JY7bIhBEmCCylW8hrKCfmU8kfCrQiwtO2tp5tq0wyyoDKJTPeIA/wBKpf1PZVSYGyI/9HLQdynEJBJTjkc1E8m0RY6psK4PS7owoEKDju0EfHHjmh21YmqperkyXZlzuVud00/bJqLfaYkTu1MtlhYQSocbkkE/I10VmqcXHjL75pxe0KSlrAKOcYPHjXe3VN81G4+9Enaag2nSjdomiBJZlFby9rC9hKfIE5yK6Kzu8YZiPGM0wlSQpIbP1xjxNd8fEZvhfnZvcU9156bl0bFfhLBHh6PCvQv+VXnn7O0nvuuvTZxI2lOpYAwfP8aM16GB41WW6lKUClKUClKUClKUClKUClKUClKUClKUClKUCoO7batnZU6lHn+5S/8AaTU41BvbcIHZT6lHx/ipf+0KlGLnsgT5lounUWZb7a5eZzFtgKZt7SwhT575eQFHgYGTz6VNitRW+59Q5V/n2S+6Zv7sVph23ynGnmktoThC9uOSeefGoV7H19Z0vdOol3kR5UxqLboKlMQWi6+sd8sEISPEjOfkDU6Ro1o6ha9maptt8msRlstxXbRdba6w4haAff3ZyAc8etc8p4rWK5YusRsQVPwpOFYKH7dsc258loOP0ir7h31mdHadVa7a86gZQ45HCljjGQTyPsqwk2gNyh3tugOxlqAU8xcCl1CT5ltSOcfA+dX9boVvjsthDD5TjGe98f1Vh039tBdg26XW7bBZe81txwlR+3xOao0vq3c4M6RFRBgrDDhQCrcCR6nmrjdYhK/7M7kjyd/4V8P4P2V15x1219444dylF4jJ+ymobW3P6/t2pbLdxm6ZtbzwC0NTZ6WXFIyQFBKjnBwaqb3U6+ssrdctltCEKCCd5JyRxxnkHnnwNbLv0q0HfpIkXLR9uuElLYZS9LQHVpSM4SCoHgZzVZes1rkJKXLckpOOO9I8OB4Y8BRna17l1xVZ2WV3J/T9qacK0tm4TUxysp8du5XOMpz86+1PVS8OxDLZiWx2KG0vB1l7chbZ+qpBB94EeYpfOmejtSKY+ldMQbp3G7uvbB3ob3YKgM58cD9FVRuwWmPCahNW5pqGy0GG2U8BDY8EDHgOPKht9Nh1rOu9tTIcbYaVvUjCMkcY9a+5WoZmBju/0VTo0GJCY7piN3bQJUEpdJ5Pj41yBLP95WfgHB91XR3R8l8v9zUxiM7HbJJ3rda3jbjyGRUZTrguYZkS53WWlLgxugR2W1J9cHGQfjUhaicWmEpMG3tSX1EIIlS+6QlPrnB/Rio+l6dn3NqWHZlqs77gGx5CHZG0+ZHgDj5VF2s7Ves0XL2i0t6WvEC1Q7PN9nvE4oU2+oMKwRjnCuea6GyChpDBTHcaaWAolfO/jGRx4fdXfrVGtdNXiBJ0vFeny7lbbRNUuW7BWzHWtDC9wSo8HOeK6DSXGFJZSHnXG9oH41JAR8E8mu+Hhm+Eidm4Nv8AXzpspsZQdTQTkcf9aM16EQMGvPl2a2UJ6+9NQ39T8JYPAPH8qDXoN8TVYbqUpQKUpQKUpQKUpQKUpQKUpQKUpQKUpQKUpQKgvtvnHZR6lf5rV/tJqdKgrtwEjso9SsDJ+i1f7SaDGT2KL3adMak1rPu15g2lsxYSEe1vhpSgFrJUM+IFTFqzWWmJfUedeGuo+ljaZDDSXEG8IS8oobCRhOOAFA+fIxXTPQfSy/8AVS7XKNp+DGmuw22A6JL6GQkulSWwN/jkg/KoYvjbEO8To7jTbakObOEAlKsEHH2iuU7csrJeZ6dOJJdMmrWq2hHNzabtpsu7AvH0605GwT7u7bykn0+NSBp3qVpiazGba1Fp5yS4MBhFyypRA5AG2sYNvQn8DdNMBhptChLeUUpwVq3pTlXrgfoq5enxEPWFqktISh5ta1BYSMj8Wqlxv7amc1zGRt/rJopO4I1XphZSDn+NP+FbGOrWmpEZMlF/04Y+8o7w3IgbgM4+r448qxEXl1CLnKSClpIXu3BIyM+lSDp+SXemMWIpDamV3rv1BSQTvEcjOftpML+07sfiyfRep9huCmkRb7ph5x4hKGvpM71KPljbX02/XVvuq3EwblYJZb4cDE9SyjnHvAJ4rGxoAph62sDzTTaXW5iFJVsHBHnVyafvNvsVvEm5W5dwgqu8hL8Rp4sF0qYISoqT+aohXpxVuN1xV78fiyDnVsVDDz6pNpbZZ3d4pctSdm362cp8qpjvVTTbbZcOo9NqGM+7dAf91dE2rxF7yLbZLEiRcn/YXWJ5lq2oa7opW2UZwrcT4n0qPZMRj22Thlvl5zjYPzjWJjlfNXvx+LJe51NsKYKZar1YfZ1KKUrNxxuUOSkceIBBx8a1Y6lWWY4y2xd9OuuvEJbbTdRuUT4DGPGsbs3nSFqbKElCbnJWkbfAlpsE1ppBpDOsNPuoQhLqbkwpKwnkHfTst9r34/FkSuWuYs+Mtq2ptd8lc/2pbbmlboA8VKBGAB4VGi73JnuTEJumnbPNTwG51+aUAf8A5sePyFdKZLLZmzShIRuedGUHbkbzxx5Vyi2xvwNdUY7OU3ZABKASMsKz+yk6dnNrNzl9O/Wol2O86chWpvVNkkzBbnoaxHntd2t5xpSQM5yfeUOa6JdROld40I7BiXC42u6lcdboNqmokJYbQoJO7HgeRx41StPxWYmorQ+002243OjqSoIHunvE1Vr1pMMaelalDK0NIvj0FawkBvnJHxznj05FbuU6epllObqfyamU1MaqvZoYEbr301CDuH4TQTg/F0V6DE+Hzrz9dmlJT2g+mpUd2dTwiCfId6MV6BU+Jro5VupSlEKUpQKUpQKUpQKUpQKUpQKUpQKUpQKUpQKg3tquMs9l7qC5IaEiOiBudYKinvUBxO5G4cjI4z5ZqcqgrtsrbR2XeoDj7PtMduElb0feU96gOIKkbh4ZGRnyoMS+lusWk9G631dcLFoydZbPcosRMS2MXPv1Q3G1FSlqdcTuUDzhPzzmoFlWtN51GcgtNSpQSp3YPcyoA5+HPj4VfWuL3Yb7q+fN03pxWlLO400GrSuaqYWSBhR71WCcnJwfCo8nla3n0lRDW/aePdz6GnrRqS7St1P0Pb+n0jTdot9yTdmkQny682pKwh0vJCkAp4wOPD1q7OimhtO6ktV7u1zvgtt1txKYMAOoSZSlNLI4I3K5wOKihm4RX9L6XhxXQtyDDf8AaUgHLbrkgqCcnx90JNVzQFzh2TWVruM5SW2IqnFFak5wS2oJ/WRWLLFiJbnBKlvOlH4wuFHu48RwR4eNS7eNN2XT/TrSMu0XJ6Ym6yHZEiPICA5DcS0E7FbSQM5yM+RqLLvHU3c5aV7sd4TwCE7s+Pw/4Vc2mpkdzRJg94FS27qZXd452FgJ3Z9Nw8M1tEzdnvQendYTbnOveohZplrdaXBjFSE+1KIUQPeOT7wCcCrQcgTLjpl1EVDZmIvBJQ46lpITtws7lcDA+dU/QU+Hadb2CdOUhuJGmtvOOLGdgBzn9NXBLtLd3tlwacjTX2helSP4tSkvJCU54CuMHwrF2vttk2tZ1NEdS8gWyPBj/j+/SC46ANqQg+8sH1Hzqz3yn6ReyraDJUFKPkCs5P2Vf1xtwF1g3M2qetQtzUdLSQj2dn3skuE87kgHGP2VHsw/23IB5/Guc/6ZpiVJvXPQen+n0PTEHTl/Goo0h2Q+++FoV3TmxsBJ28DIwcHmvq6DdO7BrFU663fUKbRJs0pl2PG3NpMg4JSPe5OVYGAPOo4mzIq9E2q3NKSJbNykyVtJGCELbbSFfaUmtNHSo9u1fp+bK2pYi3Fh5xahnYkLGT9g5rXpeFJdcUpby9uFFxZIHllZz+2pW6xdPrBoHQtgVYdRJ1D9Jzg/JCVIV7PiOCke7nGcq4PPFRlcVINzmFtW5v2h3ar84bzg/or72ZcRvQNytylIRNXdWJjTQGCtIZUhR+zIp6SL46AdL7F1FudxXe9St6fNscjyGQsoBfG7J+sR4EJHHrUndLLFbbt2XesMqfao0mWw5OcZkvIypCwobdp8ik8g/GuscNbbE6HIcSFBiQy8QoZ4Q4lR/UK7L23qNbLf2bOpNuhMPyU3m7TUiY2yotKS44hTZCs4A8ckjjivN15e7C63Jf8AP+u/Ts5m9cf6jbstztN/2UdCQ5NknvasVq+B7Jdm54TFYYS6NyFsbSVLP52azzp86wNdlydplPVTQUB2xXB7VzmsYS416ROCYjEfvU7m1MYypRwcKzWeVI49fjXqcK3UpSiFKUoFKUoFKUoFKUoFKUoFKUoFKUoFKUoFQf20LZOvXZe6iwrdCfnzHLYrZHjILji8KBOEjk8AnipwraUg+VB5zLlap1okFVwgS4AeQO69tjrY7zA527wM4yM4q1p0/u332kv5b71AKUkbSNvJ+dejbV3TXSmvlRVak07bL6qLuDBuEVDxa3Y3bdwOM4FW8rs3dLFcHp7pwj/NrX3UGACAuO2cNuMpBSDgKAOfPPxr7e8bI/lEeI/KHrWe3+DL0m3lX9jnTW4+f0a191bj2aelBBH9jvTfP+DmvuoPPbqmaVXW4NCSnug8MIBzv5OefhVRsq2RGwlbKTgFWFgc/LNZ+3uy30ikAhzpvppefHNub5/VXGnsp9HU5x0100M+P8XN/dQYGsthtRLqCOOMipJFy0z7M9b9SvXCPCdu8h9yTatqnQgRwkIHP55Sflmszauyp0eUQT0305x/g9H3UV2VOkCwoK6caeUFEkgwUHJPjUs2u2GYaj0TqVqzp23iNeI8aBb2EZQGHnUKPeuuHdzuBHB+NR5NW2J0rC0Ad85j3x+efjWdVHZF6MNhAT0004kIIUnEFIwa1PZI6MknPTPTnP8A9CipJo2wPKWgPJ95Odnju+I48a5A8N6RuT9ZPGfHkVnfPZN6NEf+jTTf/wCPR91a/wAEzo3/APDTTf8AUEfdV0jBDNUBOkjek/jV8hQAPvGuB1aS6kbkgbTn3hms8auyV0aWcnpppsn/ACBFcauyF0VV49MdNn/wKKowQjaUlQWnwJ4UPQ1d9k1xAt3Sy76ZUxL+kbg+l1EluQBHSgd2cKR45yg+Hjn4VmsPY86KEY/sY6cx6exJrjV2NuiC/Hpfps+X/mSa49XCdWSZb4svF14dMM7hdxhn7LsJ+X2jOmZYjPyNmqIq1dy0pQSA4CSSBgYHJ54xWf4cCqFpXQ2n9D2iJa9P2WDZ4ERGxiPEYS2ltPoMCq6BgV2c2tKUoFKUoFKUoFKUoFKUoFKUoFKUoFKUoFKUoFKUoFKUoFKUoFKUoFKUoFKUoFKUoFKUoFKUoFKUoFKUoFKUoFKUoFKUoFKUoP/Z"/>
          <p:cNvSpPr>
            <a:spLocks noChangeAspect="1" noChangeArrowheads="1"/>
          </p:cNvSpPr>
          <p:nvPr/>
        </p:nvSpPr>
        <p:spPr bwMode="auto">
          <a:xfrm>
            <a:off x="230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 name="AutoShape 8" descr="http://img0.imgtn.bdimg.com/it/u=3157668398,2056971038&amp;fm=21&amp;gp=0.jpg"/>
          <p:cNvSpPr>
            <a:spLocks noChangeAspect="1" noChangeArrowheads="1"/>
          </p:cNvSpPr>
          <p:nvPr/>
        </p:nvSpPr>
        <p:spPr bwMode="auto">
          <a:xfrm>
            <a:off x="345281" y="1202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18" y="223935"/>
            <a:ext cx="5827434" cy="335368"/>
          </a:xfrm>
          <a:prstGeom prst="rect">
            <a:avLst/>
          </a:prstGeom>
        </p:spPr>
      </p:pic>
      <p:sp>
        <p:nvSpPr>
          <p:cNvPr id="18" name="矩形 17"/>
          <p:cNvSpPr/>
          <p:nvPr/>
        </p:nvSpPr>
        <p:spPr>
          <a:xfrm>
            <a:off x="618582" y="246877"/>
            <a:ext cx="2310248" cy="300082"/>
          </a:xfrm>
          <a:prstGeom prst="rect">
            <a:avLst/>
          </a:prstGeom>
        </p:spPr>
        <p:txBody>
          <a:bodyPr wrap="none">
            <a:spAutoFit/>
          </a:bodyPr>
          <a:lstStyle/>
          <a:p>
            <a:pPr lvl="0"/>
            <a:r>
              <a:rPr lang="en-US" altLang="zh-CN" sz="1350" b="1" dirty="0">
                <a:solidFill>
                  <a:prstClr val="white"/>
                </a:solidFill>
                <a:latin typeface="Arial" panose="020B0604020202020204" pitchFamily="34" charset="0"/>
                <a:ea typeface="微软雅黑" panose="020B0503020204020204" pitchFamily="34" charset="-122"/>
                <a:cs typeface="Arial" panose="020B0604020202020204" pitchFamily="34" charset="0"/>
              </a:rPr>
              <a:t>Installation &amp; Deployment</a:t>
            </a:r>
          </a:p>
        </p:txBody>
      </p:sp>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 y="1"/>
            <a:ext cx="911438" cy="809030"/>
          </a:xfrm>
          <a:prstGeom prst="rect">
            <a:avLst/>
          </a:prstGeom>
        </p:spPr>
      </p:pic>
      <p:grpSp>
        <p:nvGrpSpPr>
          <p:cNvPr id="29" name="组合 28"/>
          <p:cNvGrpSpPr/>
          <p:nvPr/>
        </p:nvGrpSpPr>
        <p:grpSpPr>
          <a:xfrm>
            <a:off x="230982" y="648498"/>
            <a:ext cx="8612981" cy="350250"/>
            <a:chOff x="0" y="0"/>
            <a:chExt cx="8573907" cy="581245"/>
          </a:xfrm>
        </p:grpSpPr>
        <p:sp>
          <p:nvSpPr>
            <p:cNvPr id="30" name="圆角矩形 29"/>
            <p:cNvSpPr/>
            <p:nvPr/>
          </p:nvSpPr>
          <p:spPr>
            <a:xfrm>
              <a:off x="0" y="0"/>
              <a:ext cx="8466223" cy="581245"/>
            </a:xfrm>
            <a:prstGeom prst="roundRect">
              <a:avLst/>
            </a:prstGeom>
            <a:solidFill>
              <a:schemeClr val="tx1">
                <a:lumMod val="65000"/>
                <a:lumOff val="35000"/>
              </a:schemeClr>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r>
                <a:rPr lang="en-US" altLang="zh-CN" sz="1350" b="1" dirty="0">
                  <a:latin typeface="Arial" panose="020B0604020202020204" pitchFamily="34" charset="0"/>
                  <a:cs typeface="Arial" panose="020B0604020202020204" pitchFamily="34" charset="0"/>
                </a:rPr>
                <a:t>Device Configuration</a:t>
              </a:r>
              <a:endParaRPr lang="en-US" altLang="zh-CN" sz="1350" b="1" dirty="0">
                <a:solidFill>
                  <a:prstClr val="white"/>
                </a:solidFill>
                <a:latin typeface="Arial" panose="020B0604020202020204" pitchFamily="34" charset="0"/>
                <a:cs typeface="Arial" panose="020B0604020202020204" pitchFamily="34" charset="0"/>
              </a:endParaRPr>
            </a:p>
            <a:p>
              <a:pPr lvl="0"/>
              <a:endParaRPr kumimoji="0" lang="en-US" altLang="zh-CN" sz="135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1" name="圆角矩形 4"/>
            <p:cNvSpPr/>
            <p:nvPr/>
          </p:nvSpPr>
          <p:spPr>
            <a:xfrm>
              <a:off x="149312" y="53840"/>
              <a:ext cx="8424595" cy="463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5723" tIns="65723" rIns="65723" bIns="65723" numCol="1" spcCol="1270" anchor="ctr" anchorCtr="0">
              <a:noAutofit/>
            </a:bodyPr>
            <a:lstStyle/>
            <a:p>
              <a:pPr marL="0" marR="0" lvl="0" indent="0" algn="l" defTabSz="766763" rtl="0" eaLnBrk="1" fontAlgn="auto" latinLnBrk="0" hangingPunct="1">
                <a:lnSpc>
                  <a:spcPct val="90000"/>
                </a:lnSpc>
                <a:spcBef>
                  <a:spcPct val="0"/>
                </a:spcBef>
                <a:spcAft>
                  <a:spcPct val="35000"/>
                </a:spcAft>
                <a:buClrTx/>
                <a:buSzTx/>
                <a:buFontTx/>
                <a:buNone/>
                <a:tabLst/>
                <a:defRPr/>
              </a:pPr>
              <a:endParaRPr kumimoji="0" lang="zh-CN" altLang="en-US" sz="1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sp>
        <p:nvSpPr>
          <p:cNvPr id="2" name="文本框 1"/>
          <p:cNvSpPr txBox="1"/>
          <p:nvPr/>
        </p:nvSpPr>
        <p:spPr>
          <a:xfrm>
            <a:off x="642830" y="1069902"/>
            <a:ext cx="1794017" cy="276999"/>
          </a:xfrm>
          <a:prstGeom prst="rect">
            <a:avLst/>
          </a:prstGeom>
          <a:noFill/>
        </p:spPr>
        <p:txBody>
          <a:bodyPr wrap="none" rtlCol="0">
            <a:spAutoFit/>
          </a:bodyPr>
          <a:lstStyle/>
          <a:p>
            <a:r>
              <a:rPr lang="en-US" altLang="zh-CN" sz="1200" b="1" dirty="0"/>
              <a:t>Section 2</a:t>
            </a:r>
            <a:r>
              <a:rPr lang="en-US" altLang="zh-CN" sz="1200" b="1" dirty="0" smtClean="0"/>
              <a:t> Health </a:t>
            </a:r>
            <a:r>
              <a:rPr lang="en-US" altLang="zh-CN" sz="1200" b="1" dirty="0"/>
              <a:t>Tracking</a:t>
            </a:r>
            <a:endParaRPr lang="zh-CN" altLang="zh-CN" sz="1200" b="1" dirty="0"/>
          </a:p>
        </p:txBody>
      </p:sp>
      <p:sp>
        <p:nvSpPr>
          <p:cNvPr id="4" name="文本框 3"/>
          <p:cNvSpPr txBox="1"/>
          <p:nvPr/>
        </p:nvSpPr>
        <p:spPr>
          <a:xfrm>
            <a:off x="636429" y="1349753"/>
            <a:ext cx="5767926" cy="600164"/>
          </a:xfrm>
          <a:prstGeom prst="rect">
            <a:avLst/>
          </a:prstGeom>
          <a:noFill/>
        </p:spPr>
        <p:txBody>
          <a:bodyPr wrap="none" rtlCol="0">
            <a:spAutoFit/>
          </a:bodyPr>
          <a:lstStyle/>
          <a:p>
            <a:r>
              <a:rPr lang="en-US" altLang="zh-CN" sz="1100" dirty="0" smtClean="0"/>
              <a:t>Preparation</a:t>
            </a:r>
            <a:r>
              <a:rPr lang="en-US" altLang="zh-CN" sz="1100" dirty="0"/>
              <a:t>:</a:t>
            </a:r>
            <a:endParaRPr lang="zh-CN" altLang="zh-CN" sz="1100" dirty="0"/>
          </a:p>
          <a:p>
            <a:pPr marL="228600" indent="-228600">
              <a:buFont typeface="Wingdings" panose="05000000000000000000" pitchFamily="2" charset="2"/>
              <a:buChar char="l"/>
            </a:pPr>
            <a:r>
              <a:rPr lang="en-US" altLang="zh-CN" sz="1100" dirty="0"/>
              <a:t>Select Health Tracking VCA Resource Type, then the device will be rebooted automatically</a:t>
            </a:r>
            <a:r>
              <a:rPr lang="en-US" altLang="zh-CN" sz="1100" dirty="0" smtClean="0"/>
              <a:t>.</a:t>
            </a:r>
          </a:p>
          <a:p>
            <a:pPr marL="228600" indent="-228600">
              <a:buFont typeface="Wingdings" panose="05000000000000000000" pitchFamily="2" charset="2"/>
              <a:buChar char="l"/>
            </a:pPr>
            <a:r>
              <a:rPr lang="en-US" altLang="zh-CN" sz="1100" dirty="0"/>
              <a:t>Health Tracking entry can be found in the left navigation bar of the device after it is restarted.</a:t>
            </a:r>
            <a:endParaRPr lang="zh-CN" altLang="zh-CN" sz="1100" dirty="0"/>
          </a:p>
        </p:txBody>
      </p:sp>
      <p:pic>
        <p:nvPicPr>
          <p:cNvPr id="16" name="图片 15"/>
          <p:cNvPicPr/>
          <p:nvPr/>
        </p:nvPicPr>
        <p:blipFill>
          <a:blip r:embed="rId5"/>
          <a:stretch>
            <a:fillRect/>
          </a:stretch>
        </p:blipFill>
        <p:spPr>
          <a:xfrm>
            <a:off x="1403648" y="2427734"/>
            <a:ext cx="5274310" cy="1703070"/>
          </a:xfrm>
          <a:prstGeom prst="rect">
            <a:avLst/>
          </a:prstGeom>
        </p:spPr>
      </p:pic>
    </p:spTree>
    <p:extLst>
      <p:ext uri="{BB962C8B-B14F-4D97-AF65-F5344CB8AC3E}">
        <p14:creationId xmlns:p14="http://schemas.microsoft.com/office/powerpoint/2010/main" val="2278353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7291" y="38604"/>
            <a:ext cx="494982" cy="432808"/>
          </a:xfrm>
          <a:prstGeom prst="rect">
            <a:avLst/>
          </a:prstGeom>
          <a:noFill/>
        </p:spPr>
        <p:txBody>
          <a:bodyPr wrap="none" lIns="51422" tIns="25716" rIns="51422" bIns="2571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7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247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 name="AutoShape 5" descr="data:image/jpeg;base64,/9j/4AAQSkZJRgABAQEAAQABAAD/2wBDAAMCAgMCAgMDAwMEAwMEBQgFBQQEBQoHBwYIDAoMDAsKCwsNDhIQDQ4RDgsLEBYQERMUFRUVDA8XGBYUGBIUFRT/2wBDAQMEBAUEBQkFBQkUDQsNFBQUFBQUFBQUFBQUFBQUFBQUFBQUFBQUFBQUFBQUFBQUFBQUFBQUFBQUFBQUFBQUFBT/wAARCADcASUDASIAAhEBAxEB/8QAHgABAAEDBQEAAAAAAAAAAAAAAAcFBgkBAgMICgT/xABaEAABAwMDAQUEBAgGDQcNAAABAgMEAAURBhIhBwgTMUFRFCJhcRUygdEWI0JSkaGx0hglM5KTlBckNVNlcnR1goOyweEoNjhDRGOEJjQ3RVRVV2Jkc5Wz8P/EABoBAQEBAQEBAQAAAAAAAAAAAAABAgMEBQb/xAAkEQEBAAIBBAICAwEAAAAAAAAAAQIRIQMSMUFSYQRRcaHhsf/aAAwDAQACEQMRAD8Ayp0pSgUpSgUpSgUpSgUpSgUpWhIFBrStMitaBSlaZFBrStNw9abh60GtK03D1pketBrStneJ/OH6a13p/OH6aDdStnfI/OT+mnfI/OT+mg30riL7YIG9O4+A3DNcgUFUGtKUoFKUoFKUoFKUoFKUoFKUoFKUoFKUoFKUoFKUoFKV8z8puKyt59xLTSAVLcWralIHiSTwBQcxUEjmo062dYIXSmwB3aJV6lpKYUPIwT5rX6IT5nz8K4uovX/TOhbewqPPi3q4SFbWYUKS2tWMfXXgnagevn5V0m6na3uGudUOXS4PB1xwBBSlY2oT4hCRnhIzXTHp2zu9Jub047vrvUd4myp0m/3JT8hwuObJS0JJPokHAHoBVHd1PeVK/u5c/smu/vVTHXlqJyAf9IffXCVnwJT/AD0/fW+FVVWqL2Rj6buf9dd/er5nNSXtR/u3c/667+9XwlZAGSn+en764VvoB5UjP+On76cCpJ1Fd8c3i5Z/y1396tF3+74/uvcT85rv71UwSEAH32/6VP31tMtoD3nWh83E/fWryKkm/XXPvXW4H/xjv71bjfbmAP40n/P2x396qMZjOf5dn+mSP99aLmNYA9oYHzfR99Z4H3u3y6FWfpKcc+ftbn71bPpy5gY+kZ39ac++qWu4Mj3faY2R/wB+j762GfHUOZUcf69H31R9j95uK1c3KaD/AJU5+9XGm93Af+spv9ac++vhdnRf/a4vz79H31we3xAM+2RP6wj76z7Fww9TXSFJZmsXSaxLjrS6y+JCyULByk/W558jWRroF1ii9YdDs3E4ZvEUiPcoo8W3R+UB+arxB+Y8qxh/ScRspJnRAT4ZfR99X30Y62r6P6wavUOZEkRlp7mbBEtCBJa9Mk8KBwQfI5HnUuOxlQByK1qN9C9fNB69t9rdtmq7KqZPQkt25dxZ9qSsjlst7s7gcjA9KkZKs1yG6lKUClKUClKUClKUClKUClKUClKUClKUClKUCoC7dilJ7I/U4oWptX0SoZQog/WT5ip9qCO293J7KvUb2oLMMW7MgM43lrvE7wnPG7bnGfOgwcaT05ebvIubtjQ8sQ2GTJLT2xSUrXsR4nn3uMfGpEjdIOoDDCUy9K6gfkKV7zjdwCElPptyefjV/wDQFvRdw6u6sZ0hFup0o5Dhd0zqYtGUVBZKt5R7uArBHnXaKAmdbtZXqIba6i1pbjux5IALSiW/fSkjzBHPzqbvhZHRUdFup68lOn7sU+W6QOB/OrcehvU5wc6duPzMhP31kOblRFIQpbzaELUEjIPvKPpVVTGj+BSc58Cmm9e10xtjoN1Nxxpu4H5yU/vUHQTqaoEnTk37ZCf3qySLZZCsYA8vCtF29BJJb4+Rqd1vs0xtDs+9SlA/+Tc0fN9P71P4PfUkD/m1L/p0/fWSdNvBHDWT4+FcbsJKfFoj7DWe7fs19MbX8HvqR5aakn5vp++n8HnqR56bk/06fvrJEmAgZIbrauCgj6n6qvdThjdV2d+o+P8Am1IA/wDvI++tn8HnqMDj8GpHPq8j76yQGKyOFBKfnRUFo+CQftq7pwxuOdnbqHnB009k/wDfo++tquzp1FCc/g24PTMhH31kQvYjW1hLr7yIySoJSVAnJ9OKpNuusea4oMq75LRHeKS2obQfPkCm7fZw6PyukVwjQoQf6ZBlxiIv2h1V4Un2hSE71OkZ4IAPAqLL/dLNcGWfouwps68lSliWt7eCOB73hXeLrLtiPhmM+2tSmJKl9wsEqHdq5IB9K6COtONR2EqjFj3MKcJ+v8ceVanKVd3QCO2OuPT9wJSlwalg4WBg579PnXoxTgHivP8A9m2ZolrWOm49ytd7f1s5qq3qtU6NLbRAYb79veHmiNyj9bBB8xXoBTRG6lKUClKUClKUClKUClKUClKUClKUClKUClKUCoM7bXs/8FfqN7X3nsn0ae/7jHed3vTv2Z43YzjPGanOoK7cXPZL6nfC0OftFBir6NWfQ1+6m6ttukTf5GkJNvhpT9OlDU4rCyVZLXAG4cY5qRtWs3TRGobvA0xHlTJkBbKmY761ZLTqApairwOCf/7FQ32V7Oq/al1RbkT5FqU/AjBM6JjvWCHSQpOePLB+BNTxrnU2oOm8q6QmbtcdVvRAyChwJDxS8nIJSPJI4z8qZehe2kmWX2EPOd5IeXhxaC6dyVHkjA9DnFSJGssHaC4w8oKGRtLlRZp1UuVDiyJFyfQsfjQtJSCgnnHHORnHNSlbAFxG0O36ZuT4q9oTz51htSteWSYNKylaSitKv4W37ObiHFMBO4d5uxz9XOPjUZfQ/WXvUBcbS/doR+NCW38rXz9Uk8DwqTtd3O4ab0vLuVkXL1JdGVIDNs9tDXfbjgndjjA5qwUdVupSpMZpWgHm0FguyHfpnIZXzhA497wHPxqaYU120da/Z2sM6UU8FFayIzxSUcYSOfreNXDrm966st1EfTNjiyLT9HrdaVNkLbd9qHJa2+SM5xVDV1W6nJhRHV9OFh5Tii40b2SG2xj38+ZOTx8Kr3UDqnfNK3VqBb9L3HUcdEAzGJ6VJAWrP8gfMkc8/CnEXa8NKCPfNPwZ13gOM3d5tKpTSN60IdxhQSeMpGOKqv0VZwRmG/wcn3HKp2lXRf7HCuLkuVbnJbSXlQu8AVHJAyg49P8AfVY+jW/D6am/01Z1KjgFqsuOYTx/1bhrT6PsuMexPKPoGnKpeuBPsulbncbK7Lvl2jNb4tvXKKA+vI90qHhUVJ6jdWlvwkr6eqa7wEycXVR7gZxx+dxg1dfYurq8xqFm2QToePborwdV7W7emFqb2bTtCRnhW7zqwrxqHUkeVYnIzMZq2u4Te9q1bkL24JaSPFJNaXXXPVSbaMSumDb5Lu4R3roop2gZ35P5WeMVtuWqrnpq92ViJAcbgXZO6ZLUUgQlbR+LJ8cBRPzosUnqFouHY2I16htPMz50WSXFrWoIKFIUOEHgZGK6POLDDLDgbV+avcPH5V3m1/pd23yxezebhNVNhSgYUlYXHbSppYyjz8sj0rpA/L3xoqXZC3kKBSpCv+qPkAflXTC8FTF2dJWhRrLSzNwhX53XC9T276KlRHW025trvmyoPoI3KVwrGPUVn+A8a863QZptvrl08bbwU/hFAOc5z+OTXorqoUpSgUpSgUpSgUpSgUpSgUpSgUpSgUpSgUpSgVBXbhSV9kzqcB/7ocP6xU61BvbdH/JQ6m/5nd/aKDEb2U27i/qPVQs0tqBd/YYvs0h9HeNoPenJUnzGARXae23S7fhLdGdQIs8m8MNspdmRYwSXG1JyhOTzwMD7K6s9lRy4xtRauds8Nq43ZFtimNFfc7tDqu+OQpXl7uf1V2OYvShrqZcL3pFNn1I4001I7mcXkBtKdrRwPdzj0rnbzpYvaAuEwpCUw0BwEKyjIyfj5VI0CRuYSe6aRkA47sVF8PU+4oQmQ62pCwVN7UqSsfmnjIqSrPcw/DQox2FKx+WDU8NPu71Yz7iP5ia07whOMN/zBWonAqG5hpJ58M4qzLv1CmwbrKit26AptlwoSpQVkgevvUF3lY8kpGOfq1T5tpiT1oU+whSkZx4jGc8ftqxrt1vt+mlxmb1ddKWV+S2HmmblNLLikEkBW0nwJBqtSdZXiOyt5yDbdiVBBKVqycjIIGeUn1oK/EtUeCwllmOhttP1Uj481yqYbx/Jo8PSo/vfWOJpttly9XPTljQ8paWfpOWWe8KT723J5ABT+mqo3rW4y7f7bHZtcmEWkvtvsOFSXW1cpW3z7wx51nScrq7hrA9wceHFcbjCBjCAMVx6durl4tKJEiOyh0uLSUt+GAaqBUj+8pqJ7W1f4sR+KUy44eaSd+w5HI8/11ZiEQYrzvsUeO027jKVoyD9hzUgahYfkw0+ySjbloXuW42ndvTjwwaim6plJmyWpjyLk2sEFKtyMfEbccGttLH1+9qX6VEu6TYsqzPQZaIsRlopcbHdLCdx8ODnwrpDMKn4sRLyo5S4n3O6ACknGPewPGu7+rrlqBd2ZauWn4lu0uzbpaYUuNI3LcUGF7MpPIGc5rpDLilUKMSwmP3qd7agf5THGfhzW8Wau/oGwYvXXp2N24q1FB//AHJr0XV51OgKXEddOnQdIKvwjgY5zj8cmvRSDkmtI3UpSgUpSgUpSgUpSgUpSgUpSgUpSgUpSgUpSgVB3bbweyj1Oz4fQzv7RU41B/bZQVdlHqaP8Du/tFBiS7Jc9dm1LrCe3Ak3VyNbojiYUIAvv/j8FKM8Zwc/ZXYwXfT9413LvEmFqOzSJDLTK7TcENpQgpTw5+cN3jXXbsn3SJYNR6vus9xTMOHbojrq20Fako78pyAOT412iWzY+o+uJOorTqxiZaFxGYpjGG4h1LraTuO5Xkc+lcsvKxzxpEN1xDgkxi2Vjc0Y5SsD/GB8fnUjWh2KYyFNtLIwOd1WNG0sgyCpyOENlYSFtyAVFJ8ykjyIqSrRarezHQBJk5AAyhCcH9NTbTkS+wrxbVuPkVVaF2u1jZuspDtgElaHCFvFf1jjx8PhV+KiW8H3ZEo/6tP31RpWjLFMkuPuOTi44rerkAZ/TTYtNUfTl4Qy7L0NbJqQgNtuzgwpWwHgJKxnGd2K+ybfY0lpS5OnSWEKS2tRWkhKsZCTx5V8mrOzv0211OjS7/Y13aVHaDDT7zigpCAcge6oeZNXdL0zZpLRQoPoBCU4RxwkcDxq7jCzHmrBe46DK0Zbp7TalbFTA0oJUTzjvB8E5x8K+9d0isw1MDTiBDjNJbU02UbGm+NqQEjhPh4elcOsehXT7qCzFb1HaHLsiIpZYDzqk7CvG4+6R47RVeh6NsNutEW2Q47rEGLHTEYaSfqNJxhOfPgeJ5rC1u07IjSrUhyPG9iRuUO6TjgjGTX3KCcfln4+tccC3RbZGDEbf3YUVe8cnJrkVtHgTQ0pGoETHIG2A6w06VALXLa7xOznOBkc1G8laEvymLlN7pwjah6FGQFIPr72fsqTb28pqKe6jmUtfulPebNoPnmo/TZXbmuUp9DFukY9xbii6hRPw4ra6R1rPVzF2nt2dNlusOFEt8st3mclPdS1pYXjbjzVz4eldEZLba4rKo7b6Fj3/wAbg5wPyfhXfrXep9P3N5nTUS5e2XW126Yt8FhTbYUlhalbSePMY5rpPrbSMnRsKzvPXJud7VHD7aEoIDTZA905PPJreNnDpj0epnjl1MZuY639b4n9qt2f90jrp067xJQfwjgYGMcd8jmvRKPE/OvO92fH0y+ufThQG3bqSAB8R3ya9ESfrGtOLdSlKBSlKBSlKBSlKBSlKBSlKBSlKBSlKBSlKBUJdtb/AKKfU3/M7v8AuqbahXtksOzOy/1HYZbU6+9altNNoGVLWopCUgepJAoMTfZDuMGx6m1lcrnMZgW+LbIan5MhW1ttPfkZUfTkD7a7Lbzduotyudou1ik6Wkx2O7kRJjZdLyG8LT3fHGR41166A6Dv+hOo2q7JquwyLLOatsRcqBdmkpCUKUstlxJyNhJHjxmpl0903muvSFuQY9vJlvENR0htoJKgd6AnI2qOcfKueTUnFu17ocCnnFOsT0tBQSmQkILS8+mCSPtq/bZOj+ys7HOCASPHGai0aMcgOlCZY3bsYDmOavm0IYgRkNrmxQB+Qp5O4Vjyt0ub22OM/jh+z9tPpOOkgBYwfDkffVq3+1RbwYykzoiO63eKwc5x8fhVK/Atl0hf0lCTzzlSR/vqJpfiro3n3Rn/AE0/fW36UQocIyfTemrFOim0Di5QRz/fE+tcsTS8eDMjyFXCIrulhRAdHOOfWhpe/t4A/klA5x4iuP28KJAaJOcH3hXxLuEcE/2wyVcflpPr8fn+io86oaRumr02oWPXb2kvZXFGUphlLplIUc48eCPI0NJL9tUrwjqOPRSa2Casf9mWrPkFJqMjoe7vdRIeomdfvNWBlDYc08lkEOrSnBO/OSFH3setceotB3279UYWoIuvJVrsTZQXdOeykpdx4jf4gK8x8KMr91LJXHgd6YEx7eShIjBKlZPzPhx41Hy5M90SvZUFuWlAKWrg+22kn0JzVD0d04uehtWX+7zOor12Fxbc7qJMQQzFUVDbs3HGQPdx9tVidpCRNuD0tb5WFbloZUtIGT6HNbaig64vVguKWbJHu9tkahYtEtyVEhvJWtBSwsrBxgnGRXVLrXFUi06LkBxK0m3hspCeBgJNdmtZ6fajd4tuBAj3D2OWoqjobVJ7sR17lLUnnIPifSutfWG9RHtIaRitPx3nG2UqUWXArb7ic7seB+FT3jp9/wDDxwx/F/Jxyym9Y6/ncUXs9uNudd+nPd+WpIIP9MK9DifE/OsAvZw6dakufUrROq4NgnydMQdUQGpl3aazGjuF5GErVng+8P0is/IOfnXZ+eb6UpQKUpQKUpQKUpQKUpQKUpQKUpQKUpQKUpQKhTtksPSezD1GZjpWuS7anEMoa+upwqSEhOPys4x8cVNdQj20lFvss9SlJJSsWlwpUk4KVZGCD5EetBjD6A9PtQOa86haV6kWq8sz5dogNzYN7ecMpbReJRlRUVY8MYPl8KkGfp1np91JlaW0/HuFvjNx2ZTbb7jqwSsHcQ4rjyHHlUZdlRM/XmpuoUa5Xy5CXNtEFlV09oUuU0A8cFK1EkY24+Wal+Xe9Q6f11L0o1rK6Xp1llp/+3ykvELB8gPqjwzXLK2mPmqtDlzAtbqnosnaoNu4eDhSQPAgHOauuwu3GZDDn4ONF1SFbVh1BQo+Wc+R4zVq9zfEtJS/CZkNJXv75UZIWCOfrAZzz51RLfZL+ypwOQ5oQpRWnaVEck+hrDa45+j+pj+q+9iWrR34Nqdb3iWXRO7r3e8xtOzcPe2/ZV0XbQskNNJgwWT3biypzdtUtGPd3ZOPE448hUeex63b1c3CgaHmTrJ3jSV3dy+pZ9047xYZIJ93J486vS76WnQw0IrU51zepK1d6pSCPIgeI+2goN/0h1FRKiJ01A0eIiGh36r4XlPqdJ97Gw424x9tXbcNFn2RQhw45fUpCwoEpKfdIUkZ4258PPwqz73G1xBciosuiH9RMFoLfkv3xMItOZwpAbUCSABnNXXcdMy2Iqu5blKf3IUAl4qTgjlJ9SCPGt+hbOqNKa7bjRE6WgaWefC3DJVfXHDxkd2lvuz/AI+c+oq52NHy/oZr2mPA+mHIrffJiqUGm3xjf3RJ4RnP1vKrY1DD1fbI0ZVk0m/qB9anA6ly7JhBlI+pjcDu3FSvltFXAjT05yzNvPxJES4ORkOGIiX3oYdON6FK/Lwc8j0rMFHvmm9ZwrWhWlomn13dL6TvvS190hvaclOw53Zx9lfXbV6oVZ4n4SPWsXtKXES27cpXs3idikE85xjOapl9g6ot1s7y1abkX6b3yWxEVcxCCG9p3L3qznGBxWsbTNyuFojz7za3bFcHkLD1uTchI7tQPuHvBgKyAOKRNKYtpyJDkomCKhxa0K7yQsEHAx4njx9PSqTKhwkxXJS5UZyOhOS5HO/HrgDJNXLaLRJRa5aZMRLru5DqESUhwEpTycH4mqQ5eLjZUPPsLTbWwnc44NiUj4+gxUavChX7ppbrEGdV2+NKYuVwtswPPPOqCVoXHVkhB8AQBxXRURGG2WEIYcYcUnC1q8FnyIHpjiu9F6sl3Qv8Jn9T3S8NTbZOaECTgx2QWF/V/UQfjXRiQEyYzCRIW+5t95KgR3avQV3w8M2e0ydmLSOtxrvRt2t8G/SNDRtVW9NylxlOC3Id79ASHQDtKuU+I4yKz5o8a8/HZpv16i9X+n1l+lpjdqk6ogOP29ElQjuqDycFTedqjx4keQr0Ejxqst1KUoFKUoFKUoFKUoFKUoFKUoFKUoFKUoFKUoFQj21h/wAlbqV/mhz9oqbqhHtr/wDRU6l4PP0Q5+0UGK7shw7lMu+v41nuCbRdHbZBTGnqb7wMK79R3bfPgY+2uwMC7XGBrW427Vjllvd/jtMrFyjwA04plScoTkc8DioD7IRuyLp1BVYm4z96Fut5iNzVFLKl9+rhePLGanH26RI1tLlai0rAtere7abffhSnFJMfZ+KI5xnHOK553wuPld8ZNtEtDjEJ5l/vA6VNOrCV+uU5wc/Kr3YIGFBPdk/m1Z1mnsR3m1fSc/ahYcXFdbC0LGMEZIyPKubWHXjS2itVaf0vc48v6XvOwRUsRitCypQSPeHAwTznyrG3TtXs286hYIWoY+Ir6zLeOPxqh8Mio10b160zrPqhedCwYk1F4tRcDzr7GGFbDhe1Xnz4etTK2zGKEq9na8M/VqSp2/ag+0vJOQ4f1Vr7S4r6y+PLIFXAqFHJx3DX82uFUFhPg02B8quztqgqdWrJKgonzwK2FShjOP0D7quEwox4MdG31rem3xMfyKT8qbO2rZUEnnCf0V8lwiNSWMOMtOAH8pI4q712uJn+QRj05rYu2RCkj2dHPqDUO2or1JY7bIhBEmCCylW8hrKCfmU8kfCrQiwtO2tp5tq0wyyoDKJTPeIA/wBKpf1PZVSYGyI/9HLQdynEJBJTjkc1E8m0RY6psK4PS7owoEKDju0EfHHjmh21YmqperkyXZlzuVud00/bJqLfaYkTu1MtlhYQSocbkkE/I10VmqcXHjL75pxe0KSlrAKOcYPHjXe3VN81G4+9Enaag2nSjdomiBJZlFby9rC9hKfIE5yK6Kzu8YZiPGM0wlSQpIbP1xjxNd8fEZvhfnZvcU9156bl0bFfhLBHh6PCvQv+VXnn7O0nvuuvTZxI2lOpYAwfP8aM16GB41WW6lKUClKUClKUClKUClKUClKUClKUClKUClKUCoO7batnZU6lHn+5S/8AaTU41BvbcIHZT6lHx/ipf+0KlGLnsgT5lounUWZb7a5eZzFtgKZt7SwhT575eQFHgYGTz6VNitRW+59Q5V/n2S+6Zv7sVph23ynGnmktoThC9uOSeefGoV7H19Z0vdOol3kR5UxqLboKlMQWi6+sd8sEISPEjOfkDU6Ro1o6ha9maptt8msRlstxXbRdba6w4haAff3ZyAc8etc8p4rWK5YusRsQVPwpOFYKH7dsc258loOP0ir7h31mdHadVa7a86gZQ45HCljjGQTyPsqwk2gNyh3tugOxlqAU8xcCl1CT5ltSOcfA+dX9boVvjsthDD5TjGe98f1Vh039tBdg26XW7bBZe81txwlR+3xOao0vq3c4M6RFRBgrDDhQCrcCR6nmrjdYhK/7M7kjyd/4V8P4P2V15x1219444dylF4jJ+ymobW3P6/t2pbLdxm6ZtbzwC0NTZ6WXFIyQFBKjnBwaqb3U6+ssrdctltCEKCCd5JyRxxnkHnnwNbLv0q0HfpIkXLR9uuElLYZS9LQHVpSM4SCoHgZzVZes1rkJKXLckpOOO9I8OB4Y8BRna17l1xVZ2WV3J/T9qacK0tm4TUxysp8du5XOMpz86+1PVS8OxDLZiWx2KG0vB1l7chbZ+qpBB94EeYpfOmejtSKY+ldMQbp3G7uvbB3ob3YKgM58cD9FVRuwWmPCahNW5pqGy0GG2U8BDY8EDHgOPKht9Nh1rOu9tTIcbYaVvUjCMkcY9a+5WoZmBju/0VTo0GJCY7piN3bQJUEpdJ5Pj41yBLP95WfgHB91XR3R8l8v9zUxiM7HbJJ3rda3jbjyGRUZTrguYZkS53WWlLgxugR2W1J9cHGQfjUhaicWmEpMG3tSX1EIIlS+6QlPrnB/Rio+l6dn3NqWHZlqs77gGx5CHZG0+ZHgDj5VF2s7Ves0XL2i0t6WvEC1Q7PN9nvE4oU2+oMKwRjnCuea6GyChpDBTHcaaWAolfO/jGRx4fdXfrVGtdNXiBJ0vFeny7lbbRNUuW7BWzHWtDC9wSo8HOeK6DSXGFJZSHnXG9oH41JAR8E8mu+Hhm+Eidm4Nv8AXzpspsZQdTQTkcf9aM16EQMGvPl2a2UJ6+9NQ39T8JYPAPH8qDXoN8TVYbqUpQKUpQKUpQKUpQKUpQKUpQKUpQKUpQKUpQKgvtvnHZR6lf5rV/tJqdKgrtwEjso9SsDJ+i1f7SaDGT2KL3adMak1rPu15g2lsxYSEe1vhpSgFrJUM+IFTFqzWWmJfUedeGuo+ljaZDDSXEG8IS8oobCRhOOAFA+fIxXTPQfSy/8AVS7XKNp+DGmuw22A6JL6GQkulSWwN/jkg/KoYvjbEO8To7jTbakObOEAlKsEHH2iuU7csrJeZ6dOJJdMmrWq2hHNzabtpsu7AvH0605GwT7u7bykn0+NSBp3qVpiazGba1Fp5yS4MBhFyypRA5AG2sYNvQn8DdNMBhptChLeUUpwVq3pTlXrgfoq5enxEPWFqktISh5ta1BYSMj8Wqlxv7amc1zGRt/rJopO4I1XphZSDn+NP+FbGOrWmpEZMlF/04Y+8o7w3IgbgM4+r448qxEXl1CLnKSClpIXu3BIyM+lSDp+SXemMWIpDamV3rv1BSQTvEcjOftpML+07sfiyfRep9huCmkRb7ph5x4hKGvpM71KPljbX02/XVvuq3EwblYJZb4cDE9SyjnHvAJ4rGxoAph62sDzTTaXW5iFJVsHBHnVyafvNvsVvEm5W5dwgqu8hL8Rp4sF0qYISoqT+aohXpxVuN1xV78fiyDnVsVDDz6pNpbZZ3d4pctSdm362cp8qpjvVTTbbZcOo9NqGM+7dAf91dE2rxF7yLbZLEiRcn/YXWJ5lq2oa7opW2UZwrcT4n0qPZMRj22Thlvl5zjYPzjWJjlfNXvx+LJe51NsKYKZar1YfZ1KKUrNxxuUOSkceIBBx8a1Y6lWWY4y2xd9OuuvEJbbTdRuUT4DGPGsbs3nSFqbKElCbnJWkbfAlpsE1ppBpDOsNPuoQhLqbkwpKwnkHfTst9r34/FkSuWuYs+Mtq2ptd8lc/2pbbmlboA8VKBGAB4VGi73JnuTEJumnbPNTwG51+aUAf8A5sePyFdKZLLZmzShIRuedGUHbkbzxx5Vyi2xvwNdUY7OU3ZABKASMsKz+yk6dnNrNzl9O/Wol2O86chWpvVNkkzBbnoaxHntd2t5xpSQM5yfeUOa6JdROld40I7BiXC42u6lcdboNqmokJYbQoJO7HgeRx41StPxWYmorQ+002243OjqSoIHunvE1Vr1pMMaelalDK0NIvj0FawkBvnJHxznj05FbuU6epllObqfyamU1MaqvZoYEbr301CDuH4TQTg/F0V6DE+Hzrz9dmlJT2g+mpUd2dTwiCfId6MV6BU+Jro5VupSlEKUpQKUpQKUpQKUpQKUpQKUpQKUpQKUpQKg3tquMs9l7qC5IaEiOiBudYKinvUBxO5G4cjI4z5ZqcqgrtsrbR2XeoDj7PtMduElb0feU96gOIKkbh4ZGRnyoMS+lusWk9G631dcLFoydZbPcosRMS2MXPv1Q3G1FSlqdcTuUDzhPzzmoFlWtN51GcgtNSpQSp3YPcyoA5+HPj4VfWuL3Yb7q+fN03pxWlLO400GrSuaqYWSBhR71WCcnJwfCo8nla3n0lRDW/aePdz6GnrRqS7St1P0Pb+n0jTdot9yTdmkQny682pKwh0vJCkAp4wOPD1q7OimhtO6ktV7u1zvgtt1txKYMAOoSZSlNLI4I3K5wOKihm4RX9L6XhxXQtyDDf8AaUgHLbrkgqCcnx90JNVzQFzh2TWVruM5SW2IqnFFak5wS2oJ/WRWLLFiJbnBKlvOlH4wuFHu48RwR4eNS7eNN2XT/TrSMu0XJ6Ym6yHZEiPICA5DcS0E7FbSQM5yM+RqLLvHU3c5aV7sd4TwCE7s+Pw/4Vc2mpkdzRJg94FS27qZXd452FgJ3Z9Nw8M1tEzdnvQendYTbnOveohZplrdaXBjFSE+1KIUQPeOT7wCcCrQcgTLjpl1EVDZmIvBJQ46lpITtws7lcDA+dU/QU+Hadb2CdOUhuJGmtvOOLGdgBzn9NXBLtLd3tlwacjTX2helSP4tSkvJCU54CuMHwrF2vttk2tZ1NEdS8gWyPBj/j+/SC46ANqQg+8sH1Hzqz3yn6ReyraDJUFKPkCs5P2Vf1xtwF1g3M2qetQtzUdLSQj2dn3skuE87kgHGP2VHsw/23IB5/Guc/6ZpiVJvXPQen+n0PTEHTl/Goo0h2Q+++FoV3TmxsBJ28DIwcHmvq6DdO7BrFU663fUKbRJs0pl2PG3NpMg4JSPe5OVYGAPOo4mzIq9E2q3NKSJbNykyVtJGCELbbSFfaUmtNHSo9u1fp+bK2pYi3Fh5xahnYkLGT9g5rXpeFJdcUpby9uFFxZIHllZz+2pW6xdPrBoHQtgVYdRJ1D9Jzg/JCVIV7PiOCke7nGcq4PPFRlcVINzmFtW5v2h3ar84bzg/or72ZcRvQNytylIRNXdWJjTQGCtIZUhR+zIp6SL46AdL7F1FudxXe9St6fNscjyGQsoBfG7J+sR4EJHHrUndLLFbbt2XesMqfao0mWw5OcZkvIypCwobdp8ik8g/GuscNbbE6HIcSFBiQy8QoZ4Q4lR/UK7L23qNbLf2bOpNuhMPyU3m7TUiY2yotKS44hTZCs4A8ckjjivN15e7C63Jf8AP+u/Ts5m9cf6jbstztN/2UdCQ5NknvasVq+B7Jdm54TFYYS6NyFsbSVLP52azzp86wNdlydplPVTQUB2xXB7VzmsYS416ROCYjEfvU7m1MYypRwcKzWeVI49fjXqcK3UpSiFKUoFKUoFKUoFKUoFKUoFKUoFKUoFKUoFQf20LZOvXZe6iwrdCfnzHLYrZHjILji8KBOEjk8AnipwraUg+VB5zLlap1okFVwgS4AeQO69tjrY7zA527wM4yM4q1p0/u332kv5b71AKUkbSNvJ+dejbV3TXSmvlRVak07bL6qLuDBuEVDxa3Y3bdwOM4FW8rs3dLFcHp7pwj/NrX3UGACAuO2cNuMpBSDgKAOfPPxr7e8bI/lEeI/KHrWe3+DL0m3lX9jnTW4+f0a191bj2aelBBH9jvTfP+DmvuoPPbqmaVXW4NCSnug8MIBzv5OefhVRsq2RGwlbKTgFWFgc/LNZ+3uy30ikAhzpvppefHNub5/VXGnsp9HU5x0100M+P8XN/dQYGsthtRLqCOOMipJFy0z7M9b9SvXCPCdu8h9yTatqnQgRwkIHP55Sflmszauyp0eUQT0305x/g9H3UV2VOkCwoK6caeUFEkgwUHJPjUs2u2GYaj0TqVqzp23iNeI8aBb2EZQGHnUKPeuuHdzuBHB+NR5NW2J0rC0Ad85j3x+efjWdVHZF6MNhAT0004kIIUnEFIwa1PZI6MknPTPTnP8A9CipJo2wPKWgPJ95Odnju+I48a5A8N6RuT9ZPGfHkVnfPZN6NEf+jTTf/wCPR91a/wAEzo3/APDTTf8AUEfdV0jBDNUBOkjek/jV8hQAPvGuB1aS6kbkgbTn3hms8auyV0aWcnpppsn/ACBFcauyF0VV49MdNn/wKKowQjaUlQWnwJ4UPQ1d9k1xAt3Sy76ZUxL+kbg+l1EluQBHSgd2cKR45yg+Hjn4VmsPY86KEY/sY6cx6exJrjV2NuiC/Hpfps+X/mSa49XCdWSZb4svF14dMM7hdxhn7LsJ+X2jOmZYjPyNmqIq1dy0pQSA4CSSBgYHJ54xWf4cCqFpXQ2n9D2iJa9P2WDZ4ERGxiPEYS2ltPoMCq6BgV2c2tKUoFKUoFKUoFKUoFKUoFKUoFKUoFKUoFKUoFKUoFKUoFKUoFKUoFKUoFKUoFKUoFKUoFKUoFKUoFKUoFKUoFKUoFKUoFKUoP/Z"/>
          <p:cNvSpPr>
            <a:spLocks noChangeAspect="1" noChangeArrowheads="1"/>
          </p:cNvSpPr>
          <p:nvPr/>
        </p:nvSpPr>
        <p:spPr bwMode="auto">
          <a:xfrm>
            <a:off x="230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 name="AutoShape 8" descr="http://img0.imgtn.bdimg.com/it/u=3157668398,2056971038&amp;fm=21&amp;gp=0.jpg"/>
          <p:cNvSpPr>
            <a:spLocks noChangeAspect="1" noChangeArrowheads="1"/>
          </p:cNvSpPr>
          <p:nvPr/>
        </p:nvSpPr>
        <p:spPr bwMode="auto">
          <a:xfrm>
            <a:off x="345281" y="1202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18" y="223935"/>
            <a:ext cx="5827434" cy="335368"/>
          </a:xfrm>
          <a:prstGeom prst="rect">
            <a:avLst/>
          </a:prstGeom>
        </p:spPr>
      </p:pic>
      <p:sp>
        <p:nvSpPr>
          <p:cNvPr id="18" name="矩形 17"/>
          <p:cNvSpPr/>
          <p:nvPr/>
        </p:nvSpPr>
        <p:spPr>
          <a:xfrm>
            <a:off x="618582" y="246877"/>
            <a:ext cx="2310248" cy="300082"/>
          </a:xfrm>
          <a:prstGeom prst="rect">
            <a:avLst/>
          </a:prstGeom>
        </p:spPr>
        <p:txBody>
          <a:bodyPr wrap="none">
            <a:spAutoFit/>
          </a:bodyPr>
          <a:lstStyle/>
          <a:p>
            <a:pPr lvl="0"/>
            <a:r>
              <a:rPr lang="en-US" altLang="zh-CN" sz="1350" b="1" dirty="0">
                <a:solidFill>
                  <a:prstClr val="white"/>
                </a:solidFill>
                <a:latin typeface="Arial" panose="020B0604020202020204" pitchFamily="34" charset="0"/>
                <a:ea typeface="微软雅黑" panose="020B0503020204020204" pitchFamily="34" charset="-122"/>
                <a:cs typeface="Arial" panose="020B0604020202020204" pitchFamily="34" charset="0"/>
              </a:rPr>
              <a:t>Installation &amp; Deployment</a:t>
            </a:r>
          </a:p>
        </p:txBody>
      </p:sp>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 y="1"/>
            <a:ext cx="911438" cy="809030"/>
          </a:xfrm>
          <a:prstGeom prst="rect">
            <a:avLst/>
          </a:prstGeom>
        </p:spPr>
      </p:pic>
      <p:grpSp>
        <p:nvGrpSpPr>
          <p:cNvPr id="29" name="组合 28"/>
          <p:cNvGrpSpPr/>
          <p:nvPr/>
        </p:nvGrpSpPr>
        <p:grpSpPr>
          <a:xfrm>
            <a:off x="230982" y="648498"/>
            <a:ext cx="8612981" cy="350250"/>
            <a:chOff x="0" y="0"/>
            <a:chExt cx="8573907" cy="581245"/>
          </a:xfrm>
        </p:grpSpPr>
        <p:sp>
          <p:nvSpPr>
            <p:cNvPr id="30" name="圆角矩形 29"/>
            <p:cNvSpPr/>
            <p:nvPr/>
          </p:nvSpPr>
          <p:spPr>
            <a:xfrm>
              <a:off x="0" y="0"/>
              <a:ext cx="8466223" cy="581245"/>
            </a:xfrm>
            <a:prstGeom prst="roundRect">
              <a:avLst/>
            </a:prstGeom>
            <a:solidFill>
              <a:schemeClr val="tx1">
                <a:lumMod val="65000"/>
                <a:lumOff val="35000"/>
              </a:schemeClr>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r>
                <a:rPr lang="en-US" altLang="zh-CN" sz="1350" b="1" dirty="0">
                  <a:latin typeface="Arial" panose="020B0604020202020204" pitchFamily="34" charset="0"/>
                  <a:cs typeface="Arial" panose="020B0604020202020204" pitchFamily="34" charset="0"/>
                </a:rPr>
                <a:t>Device Configuration</a:t>
              </a:r>
              <a:endParaRPr lang="en-US" altLang="zh-CN" sz="1350" b="1" dirty="0">
                <a:solidFill>
                  <a:prstClr val="white"/>
                </a:solidFill>
                <a:latin typeface="Arial" panose="020B0604020202020204" pitchFamily="34" charset="0"/>
                <a:cs typeface="Arial" panose="020B0604020202020204" pitchFamily="34" charset="0"/>
              </a:endParaRPr>
            </a:p>
            <a:p>
              <a:pPr lvl="0"/>
              <a:endParaRPr kumimoji="0" lang="en-US" altLang="zh-CN" sz="135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1" name="圆角矩形 4"/>
            <p:cNvSpPr/>
            <p:nvPr/>
          </p:nvSpPr>
          <p:spPr>
            <a:xfrm>
              <a:off x="149312" y="53840"/>
              <a:ext cx="8424595" cy="463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5723" tIns="65723" rIns="65723" bIns="65723" numCol="1" spcCol="1270" anchor="ctr" anchorCtr="0">
              <a:noAutofit/>
            </a:bodyPr>
            <a:lstStyle/>
            <a:p>
              <a:pPr marL="0" marR="0" lvl="0" indent="0" algn="l" defTabSz="766763" rtl="0" eaLnBrk="1" fontAlgn="auto" latinLnBrk="0" hangingPunct="1">
                <a:lnSpc>
                  <a:spcPct val="90000"/>
                </a:lnSpc>
                <a:spcBef>
                  <a:spcPct val="0"/>
                </a:spcBef>
                <a:spcAft>
                  <a:spcPct val="35000"/>
                </a:spcAft>
                <a:buClrTx/>
                <a:buSzTx/>
                <a:buFontTx/>
                <a:buNone/>
                <a:tabLst/>
                <a:defRPr/>
              </a:pPr>
              <a:endParaRPr kumimoji="0" lang="zh-CN" altLang="en-US" sz="1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sp>
        <p:nvSpPr>
          <p:cNvPr id="2" name="文本框 1"/>
          <p:cNvSpPr txBox="1"/>
          <p:nvPr/>
        </p:nvSpPr>
        <p:spPr>
          <a:xfrm>
            <a:off x="642830" y="1069902"/>
            <a:ext cx="1794017" cy="276999"/>
          </a:xfrm>
          <a:prstGeom prst="rect">
            <a:avLst/>
          </a:prstGeom>
          <a:noFill/>
        </p:spPr>
        <p:txBody>
          <a:bodyPr wrap="none" rtlCol="0">
            <a:spAutoFit/>
          </a:bodyPr>
          <a:lstStyle/>
          <a:p>
            <a:r>
              <a:rPr lang="en-US" altLang="zh-CN" sz="1200" b="1" dirty="0"/>
              <a:t>Section 2</a:t>
            </a:r>
            <a:r>
              <a:rPr lang="en-US" altLang="zh-CN" sz="1200" b="1" dirty="0" smtClean="0"/>
              <a:t> Health </a:t>
            </a:r>
            <a:r>
              <a:rPr lang="en-US" altLang="zh-CN" sz="1200" b="1" dirty="0"/>
              <a:t>Tracking</a:t>
            </a:r>
            <a:endParaRPr lang="zh-CN" altLang="zh-CN" sz="1200" b="1" dirty="0"/>
          </a:p>
        </p:txBody>
      </p:sp>
      <p:sp>
        <p:nvSpPr>
          <p:cNvPr id="4" name="文本框 3"/>
          <p:cNvSpPr txBox="1"/>
          <p:nvPr/>
        </p:nvSpPr>
        <p:spPr>
          <a:xfrm>
            <a:off x="636429" y="1349753"/>
            <a:ext cx="7896011" cy="815608"/>
          </a:xfrm>
          <a:prstGeom prst="rect">
            <a:avLst/>
          </a:prstGeom>
          <a:noFill/>
        </p:spPr>
        <p:txBody>
          <a:bodyPr wrap="square" rtlCol="0">
            <a:spAutoFit/>
          </a:bodyPr>
          <a:lstStyle/>
          <a:p>
            <a:r>
              <a:rPr lang="en-US" altLang="zh-CN" sz="1400" b="1" dirty="0"/>
              <a:t>[Out of Room</a:t>
            </a:r>
            <a:r>
              <a:rPr lang="en-US" altLang="zh-CN" sz="1400" b="1" dirty="0" smtClean="0"/>
              <a:t>]</a:t>
            </a:r>
            <a:r>
              <a:rPr lang="en-US" altLang="zh-CN" sz="1000" dirty="0" smtClean="0"/>
              <a:t>:</a:t>
            </a:r>
            <a:endParaRPr lang="zh-CN" altLang="zh-CN" sz="1000" dirty="0"/>
          </a:p>
          <a:p>
            <a:pPr marL="228600" indent="-228600">
              <a:buFont typeface="Wingdings" panose="05000000000000000000" pitchFamily="2" charset="2"/>
              <a:buChar char="l"/>
            </a:pPr>
            <a:r>
              <a:rPr lang="en-US" altLang="zh-CN" sz="1100" dirty="0" smtClean="0"/>
              <a:t>Go to the Health Tracking page, and create the Out of Room rule. Draw the detection line, set from B side to A side as required. At the same time, adjust the Sensitivity value appropriately. Usually, the default 50 is suitable for most cases. The higher the sensitivity value is, the faster the alarm event is uploaded when the person leaves the room.</a:t>
            </a:r>
            <a:endParaRPr lang="zh-CN" altLang="zh-CN" sz="1100" dirty="0"/>
          </a:p>
        </p:txBody>
      </p:sp>
      <p:pic>
        <p:nvPicPr>
          <p:cNvPr id="14" name="图片 13"/>
          <p:cNvPicPr/>
          <p:nvPr/>
        </p:nvPicPr>
        <p:blipFill>
          <a:blip r:embed="rId5"/>
          <a:stretch>
            <a:fillRect/>
          </a:stretch>
        </p:blipFill>
        <p:spPr>
          <a:xfrm>
            <a:off x="1459137" y="2186053"/>
            <a:ext cx="3657701" cy="2511422"/>
          </a:xfrm>
          <a:prstGeom prst="rect">
            <a:avLst/>
          </a:prstGeom>
        </p:spPr>
      </p:pic>
      <p:pic>
        <p:nvPicPr>
          <p:cNvPr id="15" name="图片 14"/>
          <p:cNvPicPr/>
          <p:nvPr/>
        </p:nvPicPr>
        <p:blipFill>
          <a:blip r:embed="rId6"/>
          <a:stretch>
            <a:fillRect/>
          </a:stretch>
        </p:blipFill>
        <p:spPr>
          <a:xfrm>
            <a:off x="2179217" y="2186053"/>
            <a:ext cx="3458149" cy="2520544"/>
          </a:xfrm>
          <a:prstGeom prst="rect">
            <a:avLst/>
          </a:prstGeom>
        </p:spPr>
      </p:pic>
      <p:pic>
        <p:nvPicPr>
          <p:cNvPr id="20" name="图片 19"/>
          <p:cNvPicPr/>
          <p:nvPr/>
        </p:nvPicPr>
        <p:blipFill>
          <a:blip r:embed="rId7"/>
          <a:stretch>
            <a:fillRect/>
          </a:stretch>
        </p:blipFill>
        <p:spPr>
          <a:xfrm>
            <a:off x="2928830" y="2193199"/>
            <a:ext cx="4896544" cy="2504276"/>
          </a:xfrm>
          <a:prstGeom prst="rect">
            <a:avLst/>
          </a:prstGeom>
        </p:spPr>
      </p:pic>
    </p:spTree>
    <p:extLst>
      <p:ext uri="{BB962C8B-B14F-4D97-AF65-F5344CB8AC3E}">
        <p14:creationId xmlns:p14="http://schemas.microsoft.com/office/powerpoint/2010/main" val="320258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1138751" y="2293275"/>
            <a:ext cx="3648361" cy="2434973"/>
          </a:xfrm>
          <a:prstGeom prst="rect">
            <a:avLst/>
          </a:prstGeom>
        </p:spPr>
      </p:pic>
      <p:sp>
        <p:nvSpPr>
          <p:cNvPr id="5" name="文本框 4"/>
          <p:cNvSpPr txBox="1"/>
          <p:nvPr/>
        </p:nvSpPr>
        <p:spPr>
          <a:xfrm>
            <a:off x="17291" y="38604"/>
            <a:ext cx="494982" cy="432808"/>
          </a:xfrm>
          <a:prstGeom prst="rect">
            <a:avLst/>
          </a:prstGeom>
          <a:noFill/>
        </p:spPr>
        <p:txBody>
          <a:bodyPr wrap="none" lIns="51422" tIns="25716" rIns="51422" bIns="2571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7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247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 name="AutoShape 5" descr="data:image/jpeg;base64,/9j/4AAQSkZJRgABAQEAAQABAAD/2wBDAAMCAgMCAgMDAwMEAwMEBQgFBQQEBQoHBwYIDAoMDAsKCwsNDhIQDQ4RDgsLEBYQERMUFRUVDA8XGBYUGBIUFRT/2wBDAQMEBAUEBQkFBQkUDQsNFBQUFBQUFBQUFBQUFBQUFBQUFBQUFBQUFBQUFBQUFBQUFBQUFBQUFBQUFBQUFBQUFBT/wAARCADcASUDASIAAhEBAxEB/8QAHgABAAEDBQEAAAAAAAAAAAAAAAcFBgkBAgMICgT/xABaEAABAwMDAQUEBAgGDQcNAAABAgMEAAURBhIhBwgTMUFRFCJhcRUygdEWI0JSkaGx0hglM5KTlBckNVNlcnR1goOyweEoNjhDRGOEJjQ3RVRVV2Jkc5Wz8P/EABoBAQEBAQEBAQAAAAAAAAAAAAABAgMEBQb/xAAkEQEBAAIBBAICAwEAAAAAAAAAAQIRIQMSMUFSYQRRcaHhsf/aAAwDAQACEQMRAD8Ayp0pSgUpSgUpSgUpSgUpSgUpWhIFBrStMitaBSlaZFBrStNw9abh60GtK03D1pketBrStneJ/OH6a13p/OH6aDdStnfI/OT+mnfI/OT+mg30riL7YIG9O4+A3DNcgUFUGtKUoFKUoFKUoFKUoFKUoFKUoFKUoFKUoFKUoFKUoFKV8z8puKyt59xLTSAVLcWralIHiSTwBQcxUEjmo062dYIXSmwB3aJV6lpKYUPIwT5rX6IT5nz8K4uovX/TOhbewqPPi3q4SFbWYUKS2tWMfXXgnagevn5V0m6na3uGudUOXS4PB1xwBBSlY2oT4hCRnhIzXTHp2zu9Jub047vrvUd4myp0m/3JT8hwuObJS0JJPokHAHoBVHd1PeVK/u5c/smu/vVTHXlqJyAf9IffXCVnwJT/AD0/fW+FVVWqL2Rj6buf9dd/er5nNSXtR/u3c/667+9XwlZAGSn+en764VvoB5UjP+On76cCpJ1Fd8c3i5Z/y1396tF3+74/uvcT85rv71UwSEAH32/6VP31tMtoD3nWh83E/fWryKkm/XXPvXW4H/xjv71bjfbmAP40n/P2x396qMZjOf5dn+mSP99aLmNYA9oYHzfR99Z4H3u3y6FWfpKcc+ftbn71bPpy5gY+kZ39ac++qWu4Mj3faY2R/wB+j762GfHUOZUcf69H31R9j95uK1c3KaD/AJU5+9XGm93Af+spv9ac++vhdnRf/a4vz79H31we3xAM+2RP6wj76z7Fww9TXSFJZmsXSaxLjrS6y+JCyULByk/W558jWRroF1ii9YdDs3E4ZvEUiPcoo8W3R+UB+arxB+Y8qxh/ScRspJnRAT4ZfR99X30Y62r6P6wavUOZEkRlp7mbBEtCBJa9Mk8KBwQfI5HnUuOxlQByK1qN9C9fNB69t9rdtmq7KqZPQkt25dxZ9qSsjlst7s7gcjA9KkZKs1yG6lKUClKUClKUClKUClKUClKUClKUClKUClKUCoC7dilJ7I/U4oWptX0SoZQog/WT5ip9qCO293J7KvUb2oLMMW7MgM43lrvE7wnPG7bnGfOgwcaT05ebvIubtjQ8sQ2GTJLT2xSUrXsR4nn3uMfGpEjdIOoDDCUy9K6gfkKV7zjdwCElPptyefjV/wDQFvRdw6u6sZ0hFup0o5Dhd0zqYtGUVBZKt5R7uArBHnXaKAmdbtZXqIba6i1pbjux5IALSiW/fSkjzBHPzqbvhZHRUdFup68lOn7sU+W6QOB/OrcehvU5wc6duPzMhP31kOblRFIQpbzaELUEjIPvKPpVVTGj+BSc58Cmm9e10xtjoN1Nxxpu4H5yU/vUHQTqaoEnTk37ZCf3qySLZZCsYA8vCtF29BJJb4+Rqd1vs0xtDs+9SlA/+Tc0fN9P71P4PfUkD/m1L/p0/fWSdNvBHDWT4+FcbsJKfFoj7DWe7fs19MbX8HvqR5aakn5vp++n8HnqR56bk/06fvrJEmAgZIbrauCgj6n6qvdThjdV2d+o+P8Am1IA/wDvI++tn8HnqMDj8GpHPq8j76yQGKyOFBKfnRUFo+CQftq7pwxuOdnbqHnB009k/wDfo++tquzp1FCc/g24PTMhH31kQvYjW1hLr7yIySoJSVAnJ9OKpNuusea4oMq75LRHeKS2obQfPkCm7fZw6PyukVwjQoQf6ZBlxiIv2h1V4Un2hSE71OkZ4IAPAqLL/dLNcGWfouwps68lSliWt7eCOB73hXeLrLtiPhmM+2tSmJKl9wsEqHdq5IB9K6COtONR2EqjFj3MKcJ+v8ceVanKVd3QCO2OuPT9wJSlwalg4WBg579PnXoxTgHivP8A9m2ZolrWOm49ytd7f1s5qq3qtU6NLbRAYb79veHmiNyj9bBB8xXoBTRG6lKUClKUClKUClKUClKUClKUClKUClKUClKUCoM7bXs/8FfqN7X3nsn0ae/7jHed3vTv2Z43YzjPGanOoK7cXPZL6nfC0OftFBir6NWfQ1+6m6ttukTf5GkJNvhpT9OlDU4rCyVZLXAG4cY5qRtWs3TRGobvA0xHlTJkBbKmY761ZLTqApairwOCf/7FQ32V7Oq/al1RbkT5FqU/AjBM6JjvWCHSQpOePLB+BNTxrnU2oOm8q6QmbtcdVvRAyChwJDxS8nIJSPJI4z8qZehe2kmWX2EPOd5IeXhxaC6dyVHkjA9DnFSJGssHaC4w8oKGRtLlRZp1UuVDiyJFyfQsfjQtJSCgnnHHORnHNSlbAFxG0O36ZuT4q9oTz51htSteWSYNKylaSitKv4W37ObiHFMBO4d5uxz9XOPjUZfQ/WXvUBcbS/doR+NCW38rXz9Uk8DwqTtd3O4ab0vLuVkXL1JdGVIDNs9tDXfbjgndjjA5qwUdVupSpMZpWgHm0FguyHfpnIZXzhA497wHPxqaYU120da/Z2sM6UU8FFayIzxSUcYSOfreNXDrm966st1EfTNjiyLT9HrdaVNkLbd9qHJa2+SM5xVDV1W6nJhRHV9OFh5Tii40b2SG2xj38+ZOTx8Kr3UDqnfNK3VqBb9L3HUcdEAzGJ6VJAWrP8gfMkc8/CnEXa8NKCPfNPwZ13gOM3d5tKpTSN60IdxhQSeMpGOKqv0VZwRmG/wcn3HKp2lXRf7HCuLkuVbnJbSXlQu8AVHJAyg49P8AfVY+jW/D6am/01Z1KjgFqsuOYTx/1bhrT6PsuMexPKPoGnKpeuBPsulbncbK7Lvl2jNb4tvXKKA+vI90qHhUVJ6jdWlvwkr6eqa7wEycXVR7gZxx+dxg1dfYurq8xqFm2QToePborwdV7W7emFqb2bTtCRnhW7zqwrxqHUkeVYnIzMZq2u4Te9q1bkL24JaSPFJNaXXXPVSbaMSumDb5Lu4R3roop2gZ35P5WeMVtuWqrnpq92ViJAcbgXZO6ZLUUgQlbR+LJ8cBRPzosUnqFouHY2I16htPMz50WSXFrWoIKFIUOEHgZGK6POLDDLDgbV+avcPH5V3m1/pd23yxezebhNVNhSgYUlYXHbSppYyjz8sj0rpA/L3xoqXZC3kKBSpCv+qPkAflXTC8FTF2dJWhRrLSzNwhX53XC9T276KlRHW025trvmyoPoI3KVwrGPUVn+A8a863QZptvrl08bbwU/hFAOc5z+OTXorqoUpSgUpSgUpSgUpSgUpSgUpSgUpSgUpSgUpSgVBXbhSV9kzqcB/7ocP6xU61BvbdH/JQ6m/5nd/aKDEb2U27i/qPVQs0tqBd/YYvs0h9HeNoPenJUnzGARXae23S7fhLdGdQIs8m8MNspdmRYwSXG1JyhOTzwMD7K6s9lRy4xtRauds8Nq43ZFtimNFfc7tDqu+OQpXl7uf1V2OYvShrqZcL3pFNn1I4001I7mcXkBtKdrRwPdzj0rnbzpYvaAuEwpCUw0BwEKyjIyfj5VI0CRuYSe6aRkA47sVF8PU+4oQmQ62pCwVN7UqSsfmnjIqSrPcw/DQox2FKx+WDU8NPu71Yz7iP5ia07whOMN/zBWonAqG5hpJ58M4qzLv1CmwbrKit26AptlwoSpQVkgevvUF3lY8kpGOfq1T5tpiT1oU+whSkZx4jGc8ftqxrt1vt+mlxmb1ddKWV+S2HmmblNLLikEkBW0nwJBqtSdZXiOyt5yDbdiVBBKVqycjIIGeUn1oK/EtUeCwllmOhttP1Uj481yqYbx/Jo8PSo/vfWOJpttly9XPTljQ8paWfpOWWe8KT723J5ABT+mqo3rW4y7f7bHZtcmEWkvtvsOFSXW1cpW3z7wx51nScrq7hrA9wceHFcbjCBjCAMVx6durl4tKJEiOyh0uLSUt+GAaqBUj+8pqJ7W1f4sR+KUy44eaSd+w5HI8/11ZiEQYrzvsUeO027jKVoyD9hzUgahYfkw0+ySjbloXuW42ndvTjwwaim6plJmyWpjyLk2sEFKtyMfEbccGttLH1+9qX6VEu6TYsqzPQZaIsRlopcbHdLCdx8ODnwrpDMKn4sRLyo5S4n3O6ACknGPewPGu7+rrlqBd2ZauWn4lu0uzbpaYUuNI3LcUGF7MpPIGc5rpDLilUKMSwmP3qd7agf5THGfhzW8Wau/oGwYvXXp2N24q1FB//AHJr0XV51OgKXEddOnQdIKvwjgY5zj8cmvRSDkmtI3UpSgUpSgUpSgUpSgUpSgUpSgUpSgUpSgUpSgVB3bbweyj1Oz4fQzv7RU41B/bZQVdlHqaP8Du/tFBiS7Jc9dm1LrCe3Ak3VyNbojiYUIAvv/j8FKM8Zwc/ZXYwXfT9413LvEmFqOzSJDLTK7TcENpQgpTw5+cN3jXXbsn3SJYNR6vus9xTMOHbojrq20Fako78pyAOT412iWzY+o+uJOorTqxiZaFxGYpjGG4h1LraTuO5Xkc+lcsvKxzxpEN1xDgkxi2Vjc0Y5SsD/GB8fnUjWh2KYyFNtLIwOd1WNG0sgyCpyOENlYSFtyAVFJ8ykjyIqSrRarezHQBJk5AAyhCcH9NTbTkS+wrxbVuPkVVaF2u1jZuspDtgElaHCFvFf1jjx8PhV+KiW8H3ZEo/6tP31RpWjLFMkuPuOTi44rerkAZ/TTYtNUfTl4Qy7L0NbJqQgNtuzgwpWwHgJKxnGd2K+ybfY0lpS5OnSWEKS2tRWkhKsZCTx5V8mrOzv0211OjS7/Y13aVHaDDT7zigpCAcge6oeZNXdL0zZpLRQoPoBCU4RxwkcDxq7jCzHmrBe46DK0Zbp7TalbFTA0oJUTzjvB8E5x8K+9d0isw1MDTiBDjNJbU02UbGm+NqQEjhPh4elcOsehXT7qCzFb1HaHLsiIpZYDzqk7CvG4+6R47RVeh6NsNutEW2Q47rEGLHTEYaSfqNJxhOfPgeJ5rC1u07IjSrUhyPG9iRuUO6TjgjGTX3KCcfln4+tccC3RbZGDEbf3YUVe8cnJrkVtHgTQ0pGoETHIG2A6w06VALXLa7xOznOBkc1G8laEvymLlN7pwjah6FGQFIPr72fsqTb28pqKe6jmUtfulPebNoPnmo/TZXbmuUp9DFukY9xbii6hRPw4ra6R1rPVzF2nt2dNlusOFEt8st3mclPdS1pYXjbjzVz4eldEZLba4rKo7b6Fj3/wAbg5wPyfhXfrXep9P3N5nTUS5e2XW126Yt8FhTbYUlhalbSePMY5rpPrbSMnRsKzvPXJud7VHD7aEoIDTZA905PPJreNnDpj0epnjl1MZuY639b4n9qt2f90jrp067xJQfwjgYGMcd8jmvRKPE/OvO92fH0y+ufThQG3bqSAB8R3ya9ESfrGtOLdSlKBSlKBSlKBSlKBSlKBSlKBSlKBSlKBSlKBUJdtb/AKKfU3/M7v8AuqbahXtksOzOy/1HYZbU6+9altNNoGVLWopCUgepJAoMTfZDuMGx6m1lcrnMZgW+LbIan5MhW1ttPfkZUfTkD7a7Lbzduotyudou1ik6Wkx2O7kRJjZdLyG8LT3fHGR41166A6Dv+hOo2q7JquwyLLOatsRcqBdmkpCUKUstlxJyNhJHjxmpl0903muvSFuQY9vJlvENR0htoJKgd6AnI2qOcfKueTUnFu17ocCnnFOsT0tBQSmQkILS8+mCSPtq/bZOj+ys7HOCASPHGai0aMcgOlCZY3bsYDmOavm0IYgRkNrmxQB+Qp5O4Vjyt0ub22OM/jh+z9tPpOOkgBYwfDkffVq3+1RbwYykzoiO63eKwc5x8fhVK/Atl0hf0lCTzzlSR/vqJpfiro3n3Rn/AE0/fW36UQocIyfTemrFOim0Di5QRz/fE+tcsTS8eDMjyFXCIrulhRAdHOOfWhpe/t4A/klA5x4iuP28KJAaJOcH3hXxLuEcE/2wyVcflpPr8fn+io86oaRumr02oWPXb2kvZXFGUphlLplIUc48eCPI0NJL9tUrwjqOPRSa2Casf9mWrPkFJqMjoe7vdRIeomdfvNWBlDYc08lkEOrSnBO/OSFH3setceotB3279UYWoIuvJVrsTZQXdOeykpdx4jf4gK8x8KMr91LJXHgd6YEx7eShIjBKlZPzPhx41Hy5M90SvZUFuWlAKWrg+22kn0JzVD0d04uehtWX+7zOor12Fxbc7qJMQQzFUVDbs3HGQPdx9tVidpCRNuD0tb5WFbloZUtIGT6HNbaig64vVguKWbJHu9tkahYtEtyVEhvJWtBSwsrBxgnGRXVLrXFUi06LkBxK0m3hspCeBgJNdmtZ6fajd4tuBAj3D2OWoqjobVJ7sR17lLUnnIPifSutfWG9RHtIaRitPx3nG2UqUWXArb7ic7seB+FT3jp9/wDDxwx/F/Jxyym9Y6/ncUXs9uNudd+nPd+WpIIP9MK9DifE/OsAvZw6dakufUrROq4NgnydMQdUQGpl3aazGjuF5GErVng+8P0is/IOfnXZ+eb6UpQKUpQKUpQKUpQKUpQKUpQKUpQKUpQKUpQKhTtksPSezD1GZjpWuS7anEMoa+upwqSEhOPys4x8cVNdQj20lFvss9SlJJSsWlwpUk4KVZGCD5EetBjD6A9PtQOa86haV6kWq8sz5dogNzYN7ecMpbReJRlRUVY8MYPl8KkGfp1np91JlaW0/HuFvjNx2ZTbb7jqwSsHcQ4rjyHHlUZdlRM/XmpuoUa5Xy5CXNtEFlV09oUuU0A8cFK1EkY24+Wal+Xe9Q6f11L0o1rK6Xp1llp/+3ykvELB8gPqjwzXLK2mPmqtDlzAtbqnosnaoNu4eDhSQPAgHOauuwu3GZDDn4ONF1SFbVh1BQo+Wc+R4zVq9zfEtJS/CZkNJXv75UZIWCOfrAZzz51RLfZL+ypwOQ5oQpRWnaVEck+hrDa45+j+pj+q+9iWrR34Nqdb3iWXRO7r3e8xtOzcPe2/ZV0XbQskNNJgwWT3biypzdtUtGPd3ZOPE448hUeex63b1c3CgaHmTrJ3jSV3dy+pZ9047xYZIJ93J486vS76WnQw0IrU51zepK1d6pSCPIgeI+2goN/0h1FRKiJ01A0eIiGh36r4XlPqdJ97Gw424x9tXbcNFn2RQhw45fUpCwoEpKfdIUkZ4258PPwqz73G1xBciosuiH9RMFoLfkv3xMItOZwpAbUCSABnNXXcdMy2Iqu5blKf3IUAl4qTgjlJ9SCPGt+hbOqNKa7bjRE6WgaWefC3DJVfXHDxkd2lvuz/AI+c+oq52NHy/oZr2mPA+mHIrffJiqUGm3xjf3RJ4RnP1vKrY1DD1fbI0ZVk0m/qB9anA6ly7JhBlI+pjcDu3FSvltFXAjT05yzNvPxJES4ORkOGIiX3oYdON6FK/Lwc8j0rMFHvmm9ZwrWhWlomn13dL6TvvS190hvaclOw53Zx9lfXbV6oVZ4n4SPWsXtKXES27cpXs3idikE85xjOapl9g6ot1s7y1abkX6b3yWxEVcxCCG9p3L3qznGBxWsbTNyuFojz7za3bFcHkLD1uTchI7tQPuHvBgKyAOKRNKYtpyJDkomCKhxa0K7yQsEHAx4njx9PSqTKhwkxXJS5UZyOhOS5HO/HrgDJNXLaLRJRa5aZMRLru5DqESUhwEpTycH4mqQ5eLjZUPPsLTbWwnc44NiUj4+gxUavChX7ppbrEGdV2+NKYuVwtswPPPOqCVoXHVkhB8AQBxXRURGG2WEIYcYcUnC1q8FnyIHpjiu9F6sl3Qv8Jn9T3S8NTbZOaECTgx2QWF/V/UQfjXRiQEyYzCRIW+5t95KgR3avQV3w8M2e0ydmLSOtxrvRt2t8G/SNDRtVW9NylxlOC3Id79ASHQDtKuU+I4yKz5o8a8/HZpv16i9X+n1l+lpjdqk6ogOP29ElQjuqDycFTedqjx4keQr0Ejxqst1KUoFKUoFKUoFKUoFKUoFKUoFKUoFKUoFKUoFQj21h/wAlbqV/mhz9oqbqhHtr/wDRU6l4PP0Q5+0UGK7shw7lMu+v41nuCbRdHbZBTGnqb7wMK79R3bfPgY+2uwMC7XGBrW427Vjllvd/jtMrFyjwA04plScoTkc8DioD7IRuyLp1BVYm4z96Fut5iNzVFLKl9+rhePLGanH26RI1tLlai0rAtere7abffhSnFJMfZ+KI5xnHOK553wuPld8ZNtEtDjEJ5l/vA6VNOrCV+uU5wc/Kr3YIGFBPdk/m1Z1mnsR3m1fSc/ahYcXFdbC0LGMEZIyPKubWHXjS2itVaf0vc48v6XvOwRUsRitCypQSPeHAwTznyrG3TtXs286hYIWoY+Ir6zLeOPxqh8Mio10b160zrPqhedCwYk1F4tRcDzr7GGFbDhe1Xnz4etTK2zGKEq9na8M/VqSp2/ag+0vJOQ4f1Vr7S4r6y+PLIFXAqFHJx3DX82uFUFhPg02B8quztqgqdWrJKgonzwK2FShjOP0D7quEwox4MdG31rem3xMfyKT8qbO2rZUEnnCf0V8lwiNSWMOMtOAH8pI4q712uJn+QRj05rYu2RCkj2dHPqDUO2or1JY7bIhBEmCCylW8hrKCfmU8kfCrQiwtO2tp5tq0wyyoDKJTPeIA/wBKpf1PZVSYGyI/9HLQdynEJBJTjkc1E8m0RY6psK4PS7owoEKDju0EfHHjmh21YmqperkyXZlzuVud00/bJqLfaYkTu1MtlhYQSocbkkE/I10VmqcXHjL75pxe0KSlrAKOcYPHjXe3VN81G4+9Enaag2nSjdomiBJZlFby9rC9hKfIE5yK6Kzu8YZiPGM0wlSQpIbP1xjxNd8fEZvhfnZvcU9156bl0bFfhLBHh6PCvQv+VXnn7O0nvuuvTZxI2lOpYAwfP8aM16GB41WW6lKUClKUClKUClKUClKUClKUClKUClKUClKUCoO7batnZU6lHn+5S/8AaTU41BvbcIHZT6lHx/ipf+0KlGLnsgT5lounUWZb7a5eZzFtgKZt7SwhT575eQFHgYGTz6VNitRW+59Q5V/n2S+6Zv7sVph23ynGnmktoThC9uOSeefGoV7H19Z0vdOol3kR5UxqLboKlMQWi6+sd8sEISPEjOfkDU6Ro1o6ha9maptt8msRlstxXbRdba6w4haAff3ZyAc8etc8p4rWK5YusRsQVPwpOFYKH7dsc258loOP0ir7h31mdHadVa7a86gZQ45HCljjGQTyPsqwk2gNyh3tugOxlqAU8xcCl1CT5ltSOcfA+dX9boVvjsthDD5TjGe98f1Vh039tBdg26XW7bBZe81txwlR+3xOao0vq3c4M6RFRBgrDDhQCrcCR6nmrjdYhK/7M7kjyd/4V8P4P2V15x1219444dylF4jJ+ymobW3P6/t2pbLdxm6ZtbzwC0NTZ6WXFIyQFBKjnBwaqb3U6+ssrdctltCEKCCd5JyRxxnkHnnwNbLv0q0HfpIkXLR9uuElLYZS9LQHVpSM4SCoHgZzVZes1rkJKXLckpOOO9I8OB4Y8BRna17l1xVZ2WV3J/T9qacK0tm4TUxysp8du5XOMpz86+1PVS8OxDLZiWx2KG0vB1l7chbZ+qpBB94EeYpfOmejtSKY+ldMQbp3G7uvbB3ob3YKgM58cD9FVRuwWmPCahNW5pqGy0GG2U8BDY8EDHgOPKht9Nh1rOu9tTIcbYaVvUjCMkcY9a+5WoZmBju/0VTo0GJCY7piN3bQJUEpdJ5Pj41yBLP95WfgHB91XR3R8l8v9zUxiM7HbJJ3rda3jbjyGRUZTrguYZkS53WWlLgxugR2W1J9cHGQfjUhaicWmEpMG3tSX1EIIlS+6QlPrnB/Rio+l6dn3NqWHZlqs77gGx5CHZG0+ZHgDj5VF2s7Ves0XL2i0t6WvEC1Q7PN9nvE4oU2+oMKwRjnCuea6GyChpDBTHcaaWAolfO/jGRx4fdXfrVGtdNXiBJ0vFeny7lbbRNUuW7BWzHWtDC9wSo8HOeK6DSXGFJZSHnXG9oH41JAR8E8mu+Hhm+Eidm4Nv8AXzpspsZQdTQTkcf9aM16EQMGvPl2a2UJ6+9NQ39T8JYPAPH8qDXoN8TVYbqUpQKUpQKUpQKUpQKUpQKUpQKUpQKUpQKUpQKgvtvnHZR6lf5rV/tJqdKgrtwEjso9SsDJ+i1f7SaDGT2KL3adMak1rPu15g2lsxYSEe1vhpSgFrJUM+IFTFqzWWmJfUedeGuo+ljaZDDSXEG8IS8oobCRhOOAFA+fIxXTPQfSy/8AVS7XKNp+DGmuw22A6JL6GQkulSWwN/jkg/KoYvjbEO8To7jTbakObOEAlKsEHH2iuU7csrJeZ6dOJJdMmrWq2hHNzabtpsu7AvH0605GwT7u7bykn0+NSBp3qVpiazGba1Fp5yS4MBhFyypRA5AG2sYNvQn8DdNMBhptChLeUUpwVq3pTlXrgfoq5enxEPWFqktISh5ta1BYSMj8Wqlxv7amc1zGRt/rJopO4I1XphZSDn+NP+FbGOrWmpEZMlF/04Y+8o7w3IgbgM4+r448qxEXl1CLnKSClpIXu3BIyM+lSDp+SXemMWIpDamV3rv1BSQTvEcjOftpML+07sfiyfRep9huCmkRb7ph5x4hKGvpM71KPljbX02/XVvuq3EwblYJZb4cDE9SyjnHvAJ4rGxoAph62sDzTTaXW5iFJVsHBHnVyafvNvsVvEm5W5dwgqu8hL8Rp4sF0qYISoqT+aohXpxVuN1xV78fiyDnVsVDDz6pNpbZZ3d4pctSdm362cp8qpjvVTTbbZcOo9NqGM+7dAf91dE2rxF7yLbZLEiRcn/YXWJ5lq2oa7opW2UZwrcT4n0qPZMRj22Thlvl5zjYPzjWJjlfNXvx+LJe51NsKYKZar1YfZ1KKUrNxxuUOSkceIBBx8a1Y6lWWY4y2xd9OuuvEJbbTdRuUT4DGPGsbs3nSFqbKElCbnJWkbfAlpsE1ppBpDOsNPuoQhLqbkwpKwnkHfTst9r34/FkSuWuYs+Mtq2ptd8lc/2pbbmlboA8VKBGAB4VGi73JnuTEJumnbPNTwG51+aUAf8A5sePyFdKZLLZmzShIRuedGUHbkbzxx5Vyi2xvwNdUY7OU3ZABKASMsKz+yk6dnNrNzl9O/Wol2O86chWpvVNkkzBbnoaxHntd2t5xpSQM5yfeUOa6JdROld40I7BiXC42u6lcdboNqmokJYbQoJO7HgeRx41StPxWYmorQ+002243OjqSoIHunvE1Vr1pMMaelalDK0NIvj0FawkBvnJHxznj05FbuU6epllObqfyamU1MaqvZoYEbr301CDuH4TQTg/F0V6DE+Hzrz9dmlJT2g+mpUd2dTwiCfId6MV6BU+Jro5VupSlEKUpQKUpQKUpQKUpQKUpQKUpQKUpQKUpQKg3tquMs9l7qC5IaEiOiBudYKinvUBxO5G4cjI4z5ZqcqgrtsrbR2XeoDj7PtMduElb0feU96gOIKkbh4ZGRnyoMS+lusWk9G631dcLFoydZbPcosRMS2MXPv1Q3G1FSlqdcTuUDzhPzzmoFlWtN51GcgtNSpQSp3YPcyoA5+HPj4VfWuL3Yb7q+fN03pxWlLO400GrSuaqYWSBhR71WCcnJwfCo8nla3n0lRDW/aePdz6GnrRqS7St1P0Pb+n0jTdot9yTdmkQny682pKwh0vJCkAp4wOPD1q7OimhtO6ktV7u1zvgtt1txKYMAOoSZSlNLI4I3K5wOKihm4RX9L6XhxXQtyDDf8AaUgHLbrkgqCcnx90JNVzQFzh2TWVruM5SW2IqnFFak5wS2oJ/WRWLLFiJbnBKlvOlH4wuFHu48RwR4eNS7eNN2XT/TrSMu0XJ6Ym6yHZEiPICA5DcS0E7FbSQM5yM+RqLLvHU3c5aV7sd4TwCE7s+Pw/4Vc2mpkdzRJg94FS27qZXd452FgJ3Z9Nw8M1tEzdnvQendYTbnOveohZplrdaXBjFSE+1KIUQPeOT7wCcCrQcgTLjpl1EVDZmIvBJQ46lpITtws7lcDA+dU/QU+Hadb2CdOUhuJGmtvOOLGdgBzn9NXBLtLd3tlwacjTX2helSP4tSkvJCU54CuMHwrF2vttk2tZ1NEdS8gWyPBj/j+/SC46ANqQg+8sH1Hzqz3yn6ReyraDJUFKPkCs5P2Vf1xtwF1g3M2qetQtzUdLSQj2dn3skuE87kgHGP2VHsw/23IB5/Guc/6ZpiVJvXPQen+n0PTEHTl/Goo0h2Q+++FoV3TmxsBJ28DIwcHmvq6DdO7BrFU663fUKbRJs0pl2PG3NpMg4JSPe5OVYGAPOo4mzIq9E2q3NKSJbNykyVtJGCELbbSFfaUmtNHSo9u1fp+bK2pYi3Fh5xahnYkLGT9g5rXpeFJdcUpby9uFFxZIHllZz+2pW6xdPrBoHQtgVYdRJ1D9Jzg/JCVIV7PiOCke7nGcq4PPFRlcVINzmFtW5v2h3ar84bzg/or72ZcRvQNytylIRNXdWJjTQGCtIZUhR+zIp6SL46AdL7F1FudxXe9St6fNscjyGQsoBfG7J+sR4EJHHrUndLLFbbt2XesMqfao0mWw5OcZkvIypCwobdp8ik8g/GuscNbbE6HIcSFBiQy8QoZ4Q4lR/UK7L23qNbLf2bOpNuhMPyU3m7TUiY2yotKS44hTZCs4A8ckjjivN15e7C63Jf8AP+u/Ts5m9cf6jbstztN/2UdCQ5NknvasVq+B7Jdm54TFYYS6NyFsbSVLP52azzp86wNdlydplPVTQUB2xXB7VzmsYS416ROCYjEfvU7m1MYypRwcKzWeVI49fjXqcK3UpSiFKUoFKUoFKUoFKUoFKUoFKUoFKUoFKUoFQf20LZOvXZe6iwrdCfnzHLYrZHjILji8KBOEjk8AnipwraUg+VB5zLlap1okFVwgS4AeQO69tjrY7zA527wM4yM4q1p0/u332kv5b71AKUkbSNvJ+dejbV3TXSmvlRVak07bL6qLuDBuEVDxa3Y3bdwOM4FW8rs3dLFcHp7pwj/NrX3UGACAuO2cNuMpBSDgKAOfPPxr7e8bI/lEeI/KHrWe3+DL0m3lX9jnTW4+f0a191bj2aelBBH9jvTfP+DmvuoPPbqmaVXW4NCSnug8MIBzv5OefhVRsq2RGwlbKTgFWFgc/LNZ+3uy30ikAhzpvppefHNub5/VXGnsp9HU5x0100M+P8XN/dQYGsthtRLqCOOMipJFy0z7M9b9SvXCPCdu8h9yTatqnQgRwkIHP55Sflmszauyp0eUQT0305x/g9H3UV2VOkCwoK6caeUFEkgwUHJPjUs2u2GYaj0TqVqzp23iNeI8aBb2EZQGHnUKPeuuHdzuBHB+NR5NW2J0rC0Ad85j3x+efjWdVHZF6MNhAT0004kIIUnEFIwa1PZI6MknPTPTnP8A9CipJo2wPKWgPJ95Odnju+I48a5A8N6RuT9ZPGfHkVnfPZN6NEf+jTTf/wCPR91a/wAEzo3/APDTTf8AUEfdV0jBDNUBOkjek/jV8hQAPvGuB1aS6kbkgbTn3hms8auyV0aWcnpppsn/ACBFcauyF0VV49MdNn/wKKowQjaUlQWnwJ4UPQ1d9k1xAt3Sy76ZUxL+kbg+l1EluQBHSgd2cKR45yg+Hjn4VmsPY86KEY/sY6cx6exJrjV2NuiC/Hpfps+X/mSa49XCdWSZb4svF14dMM7hdxhn7LsJ+X2jOmZYjPyNmqIq1dy0pQSA4CSSBgYHJ54xWf4cCqFpXQ2n9D2iJa9P2WDZ4ERGxiPEYS2ltPoMCq6BgV2c2tKUoFKUoFKUoFKUoFKUoFKUoFKUoFKUoFKUoFKUoFKUoFKUoFKUoFKUoFKUoFKUoFKUoFKUoFKUoFKUoFKUoFKUoFKUoFKUoP/Z"/>
          <p:cNvSpPr>
            <a:spLocks noChangeAspect="1" noChangeArrowheads="1"/>
          </p:cNvSpPr>
          <p:nvPr/>
        </p:nvSpPr>
        <p:spPr bwMode="auto">
          <a:xfrm>
            <a:off x="230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 name="AutoShape 8" descr="http://img0.imgtn.bdimg.com/it/u=3157668398,2056971038&amp;fm=21&amp;gp=0.jpg"/>
          <p:cNvSpPr>
            <a:spLocks noChangeAspect="1" noChangeArrowheads="1"/>
          </p:cNvSpPr>
          <p:nvPr/>
        </p:nvSpPr>
        <p:spPr bwMode="auto">
          <a:xfrm>
            <a:off x="345281" y="1202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618" y="223935"/>
            <a:ext cx="5827434" cy="335368"/>
          </a:xfrm>
          <a:prstGeom prst="rect">
            <a:avLst/>
          </a:prstGeom>
        </p:spPr>
      </p:pic>
      <p:sp>
        <p:nvSpPr>
          <p:cNvPr id="18" name="矩形 17"/>
          <p:cNvSpPr/>
          <p:nvPr/>
        </p:nvSpPr>
        <p:spPr>
          <a:xfrm>
            <a:off x="618582" y="246877"/>
            <a:ext cx="2310248" cy="300082"/>
          </a:xfrm>
          <a:prstGeom prst="rect">
            <a:avLst/>
          </a:prstGeom>
        </p:spPr>
        <p:txBody>
          <a:bodyPr wrap="none">
            <a:spAutoFit/>
          </a:bodyPr>
          <a:lstStyle/>
          <a:p>
            <a:pPr lvl="0"/>
            <a:r>
              <a:rPr lang="en-US" altLang="zh-CN" sz="1350" b="1" dirty="0">
                <a:solidFill>
                  <a:prstClr val="white"/>
                </a:solidFill>
                <a:latin typeface="Arial" panose="020B0604020202020204" pitchFamily="34" charset="0"/>
                <a:ea typeface="微软雅黑" panose="020B0503020204020204" pitchFamily="34" charset="-122"/>
                <a:cs typeface="Arial" panose="020B0604020202020204" pitchFamily="34" charset="0"/>
              </a:rPr>
              <a:t>Installation &amp; Deployment</a:t>
            </a:r>
          </a:p>
        </p:txBody>
      </p:sp>
      <p:pic>
        <p:nvPicPr>
          <p:cNvPr id="19" name="图片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1" y="1"/>
            <a:ext cx="911438" cy="809030"/>
          </a:xfrm>
          <a:prstGeom prst="rect">
            <a:avLst/>
          </a:prstGeom>
        </p:spPr>
      </p:pic>
      <p:grpSp>
        <p:nvGrpSpPr>
          <p:cNvPr id="29" name="组合 28"/>
          <p:cNvGrpSpPr/>
          <p:nvPr/>
        </p:nvGrpSpPr>
        <p:grpSpPr>
          <a:xfrm>
            <a:off x="230982" y="648498"/>
            <a:ext cx="8612981" cy="350250"/>
            <a:chOff x="0" y="0"/>
            <a:chExt cx="8573907" cy="581245"/>
          </a:xfrm>
        </p:grpSpPr>
        <p:sp>
          <p:nvSpPr>
            <p:cNvPr id="30" name="圆角矩形 29"/>
            <p:cNvSpPr/>
            <p:nvPr/>
          </p:nvSpPr>
          <p:spPr>
            <a:xfrm>
              <a:off x="0" y="0"/>
              <a:ext cx="8466223" cy="581245"/>
            </a:xfrm>
            <a:prstGeom prst="roundRect">
              <a:avLst/>
            </a:prstGeom>
            <a:solidFill>
              <a:schemeClr val="tx1">
                <a:lumMod val="65000"/>
                <a:lumOff val="35000"/>
              </a:schemeClr>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r>
                <a:rPr lang="en-US" altLang="zh-CN" sz="1350" b="1" dirty="0">
                  <a:latin typeface="Arial" panose="020B0604020202020204" pitchFamily="34" charset="0"/>
                  <a:cs typeface="Arial" panose="020B0604020202020204" pitchFamily="34" charset="0"/>
                </a:rPr>
                <a:t>Device Configuration</a:t>
              </a:r>
              <a:endParaRPr lang="en-US" altLang="zh-CN" sz="1350" b="1" dirty="0">
                <a:solidFill>
                  <a:prstClr val="white"/>
                </a:solidFill>
                <a:latin typeface="Arial" panose="020B0604020202020204" pitchFamily="34" charset="0"/>
                <a:cs typeface="Arial" panose="020B0604020202020204" pitchFamily="34" charset="0"/>
              </a:endParaRPr>
            </a:p>
            <a:p>
              <a:pPr lvl="0"/>
              <a:endParaRPr kumimoji="0" lang="en-US" altLang="zh-CN" sz="135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1" name="圆角矩形 4"/>
            <p:cNvSpPr/>
            <p:nvPr/>
          </p:nvSpPr>
          <p:spPr>
            <a:xfrm>
              <a:off x="149312" y="53840"/>
              <a:ext cx="8424595" cy="463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5723" tIns="65723" rIns="65723" bIns="65723" numCol="1" spcCol="1270" anchor="ctr" anchorCtr="0">
              <a:noAutofit/>
            </a:bodyPr>
            <a:lstStyle/>
            <a:p>
              <a:pPr marL="0" marR="0" lvl="0" indent="0" algn="l" defTabSz="766763" rtl="0" eaLnBrk="1" fontAlgn="auto" latinLnBrk="0" hangingPunct="1">
                <a:lnSpc>
                  <a:spcPct val="90000"/>
                </a:lnSpc>
                <a:spcBef>
                  <a:spcPct val="0"/>
                </a:spcBef>
                <a:spcAft>
                  <a:spcPct val="35000"/>
                </a:spcAft>
                <a:buClrTx/>
                <a:buSzTx/>
                <a:buFontTx/>
                <a:buNone/>
                <a:tabLst/>
                <a:defRPr/>
              </a:pPr>
              <a:endParaRPr kumimoji="0" lang="zh-CN" altLang="en-US" sz="1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sp>
        <p:nvSpPr>
          <p:cNvPr id="2" name="文本框 1"/>
          <p:cNvSpPr txBox="1"/>
          <p:nvPr/>
        </p:nvSpPr>
        <p:spPr>
          <a:xfrm>
            <a:off x="642830" y="1069902"/>
            <a:ext cx="1794017" cy="276999"/>
          </a:xfrm>
          <a:prstGeom prst="rect">
            <a:avLst/>
          </a:prstGeom>
          <a:noFill/>
        </p:spPr>
        <p:txBody>
          <a:bodyPr wrap="none" rtlCol="0">
            <a:spAutoFit/>
          </a:bodyPr>
          <a:lstStyle/>
          <a:p>
            <a:r>
              <a:rPr lang="en-US" altLang="zh-CN" sz="1200" b="1" dirty="0"/>
              <a:t>Section 2</a:t>
            </a:r>
            <a:r>
              <a:rPr lang="en-US" altLang="zh-CN" sz="1200" b="1" dirty="0" smtClean="0"/>
              <a:t> Health </a:t>
            </a:r>
            <a:r>
              <a:rPr lang="en-US" altLang="zh-CN" sz="1200" b="1" dirty="0"/>
              <a:t>Tracking</a:t>
            </a:r>
            <a:endParaRPr lang="zh-CN" altLang="zh-CN" sz="1200" b="1" dirty="0"/>
          </a:p>
        </p:txBody>
      </p:sp>
      <p:sp>
        <p:nvSpPr>
          <p:cNvPr id="4" name="文本框 3"/>
          <p:cNvSpPr txBox="1"/>
          <p:nvPr/>
        </p:nvSpPr>
        <p:spPr>
          <a:xfrm>
            <a:off x="636429" y="1349753"/>
            <a:ext cx="7896011" cy="984885"/>
          </a:xfrm>
          <a:prstGeom prst="rect">
            <a:avLst/>
          </a:prstGeom>
          <a:noFill/>
        </p:spPr>
        <p:txBody>
          <a:bodyPr wrap="square" rtlCol="0">
            <a:spAutoFit/>
          </a:bodyPr>
          <a:lstStyle/>
          <a:p>
            <a:r>
              <a:rPr lang="en-US" altLang="zh-CN" sz="1400" b="1" dirty="0" smtClean="0"/>
              <a:t>[People </a:t>
            </a:r>
            <a:r>
              <a:rPr lang="en-US" altLang="zh-CN" sz="1400" b="1" dirty="0"/>
              <a:t>Overstay</a:t>
            </a:r>
            <a:r>
              <a:rPr lang="en-US" altLang="zh-CN" sz="1400" b="1" dirty="0" smtClean="0"/>
              <a:t>]</a:t>
            </a:r>
            <a:r>
              <a:rPr lang="en-US" altLang="zh-CN" sz="1400" b="1" dirty="0"/>
              <a:t> </a:t>
            </a:r>
            <a:r>
              <a:rPr lang="en-US" altLang="zh-CN" sz="1400" b="1" dirty="0" smtClean="0"/>
              <a:t>:</a:t>
            </a:r>
            <a:endParaRPr lang="zh-CN" altLang="zh-CN" sz="1000" dirty="0"/>
          </a:p>
          <a:p>
            <a:pPr marL="228600" indent="-228600">
              <a:buFont typeface="Wingdings" panose="05000000000000000000" pitchFamily="2" charset="2"/>
              <a:buChar char="l"/>
            </a:pPr>
            <a:r>
              <a:rPr lang="en-US" altLang="zh-CN" sz="1100" dirty="0" smtClean="0"/>
              <a:t>Go </a:t>
            </a:r>
            <a:r>
              <a:rPr lang="en-US" altLang="zh-CN" sz="1100" dirty="0"/>
              <a:t>to the Health Tracking page, and create the People Overstay rule. Draw the specific detection area</a:t>
            </a:r>
            <a:r>
              <a:rPr lang="zh-CN" altLang="zh-CN" sz="1100" dirty="0"/>
              <a:t>， </a:t>
            </a:r>
            <a:r>
              <a:rPr lang="en-US" altLang="zh-CN" sz="1100" dirty="0"/>
              <a:t>Overstay Duration </a:t>
            </a:r>
            <a:r>
              <a:rPr lang="en-US" altLang="zh-CN" sz="1100" dirty="0" smtClean="0"/>
              <a:t>50S</a:t>
            </a:r>
            <a:r>
              <a:rPr lang="zh-CN" altLang="zh-CN" sz="1100" dirty="0"/>
              <a:t>， </a:t>
            </a:r>
            <a:r>
              <a:rPr lang="en-US" altLang="zh-CN" sz="1100" b="1" dirty="0">
                <a:solidFill>
                  <a:srgbClr val="FF0000"/>
                </a:solidFill>
              </a:rPr>
              <a:t>Overstay People Number</a:t>
            </a:r>
            <a:r>
              <a:rPr lang="zh-CN" altLang="zh-CN" sz="1100" b="1" dirty="0" smtClean="0">
                <a:solidFill>
                  <a:srgbClr val="FF0000"/>
                </a:solidFill>
              </a:rPr>
              <a:t>：</a:t>
            </a:r>
            <a:r>
              <a:rPr lang="en-US" altLang="zh-CN" sz="1100" b="1" dirty="0" smtClean="0">
                <a:solidFill>
                  <a:srgbClr val="FF0000"/>
                </a:solidFill>
              </a:rPr>
              <a:t>0</a:t>
            </a:r>
            <a:r>
              <a:rPr lang="zh-CN" altLang="zh-CN" sz="1100" dirty="0" smtClean="0"/>
              <a:t>， </a:t>
            </a:r>
            <a:r>
              <a:rPr lang="en-US" altLang="zh-CN" sz="1100" dirty="0"/>
              <a:t>Alarm Interval</a:t>
            </a:r>
            <a:r>
              <a:rPr lang="zh-CN" altLang="zh-CN" sz="1100" dirty="0"/>
              <a:t>：</a:t>
            </a:r>
            <a:r>
              <a:rPr lang="en-US" altLang="zh-CN" sz="1100" dirty="0"/>
              <a:t>5. It means that when more than or equal to </a:t>
            </a:r>
            <a:r>
              <a:rPr lang="en-US" altLang="zh-CN" sz="1100" dirty="0" smtClean="0"/>
              <a:t>1 </a:t>
            </a:r>
            <a:r>
              <a:rPr lang="en-US" altLang="zh-CN" sz="1100" dirty="0"/>
              <a:t>people stay in the detection area for over </a:t>
            </a:r>
            <a:r>
              <a:rPr lang="en-US" altLang="zh-CN" sz="1100" dirty="0" smtClean="0"/>
              <a:t>50s</a:t>
            </a:r>
            <a:r>
              <a:rPr lang="en-US" altLang="zh-CN" sz="1100" dirty="0"/>
              <a:t>, the first alarm begins. In addition, alarms are continuously uploaded every 5 seconds when requirements are continuously met.</a:t>
            </a:r>
            <a:endParaRPr lang="zh-CN" altLang="zh-CN" sz="1100" dirty="0"/>
          </a:p>
        </p:txBody>
      </p:sp>
      <p:pic>
        <p:nvPicPr>
          <p:cNvPr id="24" name="图片 23"/>
          <p:cNvPicPr/>
          <p:nvPr/>
        </p:nvPicPr>
        <p:blipFill>
          <a:blip r:embed="rId6"/>
          <a:stretch>
            <a:fillRect/>
          </a:stretch>
        </p:blipFill>
        <p:spPr>
          <a:xfrm>
            <a:off x="1979712" y="2301759"/>
            <a:ext cx="3151905" cy="2418004"/>
          </a:xfrm>
          <a:prstGeom prst="rect">
            <a:avLst/>
          </a:prstGeom>
        </p:spPr>
      </p:pic>
      <p:pic>
        <p:nvPicPr>
          <p:cNvPr id="25" name="图片 24"/>
          <p:cNvPicPr/>
          <p:nvPr/>
        </p:nvPicPr>
        <p:blipFill>
          <a:blip r:embed="rId7"/>
          <a:stretch>
            <a:fillRect/>
          </a:stretch>
        </p:blipFill>
        <p:spPr>
          <a:xfrm>
            <a:off x="2891039" y="2303936"/>
            <a:ext cx="5167329" cy="2409471"/>
          </a:xfrm>
          <a:prstGeom prst="rect">
            <a:avLst/>
          </a:prstGeom>
        </p:spPr>
      </p:pic>
    </p:spTree>
    <p:extLst>
      <p:ext uri="{BB962C8B-B14F-4D97-AF65-F5344CB8AC3E}">
        <p14:creationId xmlns:p14="http://schemas.microsoft.com/office/powerpoint/2010/main" val="1672003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7291" y="38604"/>
            <a:ext cx="494982" cy="432808"/>
          </a:xfrm>
          <a:prstGeom prst="rect">
            <a:avLst/>
          </a:prstGeom>
          <a:noFill/>
        </p:spPr>
        <p:txBody>
          <a:bodyPr wrap="none" lIns="51422" tIns="25716" rIns="51422" bIns="2571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7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247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 name="AutoShape 5" descr="data:image/jpeg;base64,/9j/4AAQSkZJRgABAQEAAQABAAD/2wBDAAMCAgMCAgMDAwMEAwMEBQgFBQQEBQoHBwYIDAoMDAsKCwsNDhIQDQ4RDgsLEBYQERMUFRUVDA8XGBYUGBIUFRT/2wBDAQMEBAUEBQkFBQkUDQsNFBQUFBQUFBQUFBQUFBQUFBQUFBQUFBQUFBQUFBQUFBQUFBQUFBQUFBQUFBQUFBQUFBT/wAARCADcASUDASIAAhEBAxEB/8QAHgABAAEDBQEAAAAAAAAAAAAAAAcFBgkBAgMICgT/xABaEAABAwMDAQUEBAgGDQcNAAABAgMEAAURBhIhBwgTMUFRFCJhcRUygdEWI0JSkaGx0hglM5KTlBckNVNlcnR1goOyweEoNjhDRGOEJjQ3RVRVV2Jkc5Wz8P/EABoBAQEBAQEBAQAAAAAAAAAAAAABAgMEBQb/xAAkEQEBAAIBBAICAwEAAAAAAAAAAQIRIQMSMUFSYQRRcaHhsf/aAAwDAQACEQMRAD8Ayp0pSgUpSgUpSgUpSgUpSgUpWhIFBrStMitaBSlaZFBrStNw9abh60GtK03D1pketBrStneJ/OH6a13p/OH6aDdStnfI/OT+mnfI/OT+mg30riL7YIG9O4+A3DNcgUFUGtKUoFKUoFKUoFKUoFKUoFKUoFKUoFKUoFKUoFKUoFKV8z8puKyt59xLTSAVLcWralIHiSTwBQcxUEjmo062dYIXSmwB3aJV6lpKYUPIwT5rX6IT5nz8K4uovX/TOhbewqPPi3q4SFbWYUKS2tWMfXXgnagevn5V0m6na3uGudUOXS4PB1xwBBSlY2oT4hCRnhIzXTHp2zu9Jub047vrvUd4myp0m/3JT8hwuObJS0JJPokHAHoBVHd1PeVK/u5c/smu/vVTHXlqJyAf9IffXCVnwJT/AD0/fW+FVVWqL2Rj6buf9dd/er5nNSXtR/u3c/667+9XwlZAGSn+en764VvoB5UjP+On76cCpJ1Fd8c3i5Z/y1396tF3+74/uvcT85rv71UwSEAH32/6VP31tMtoD3nWh83E/fWryKkm/XXPvXW4H/xjv71bjfbmAP40n/P2x396qMZjOf5dn+mSP99aLmNYA9oYHzfR99Z4H3u3y6FWfpKcc+ftbn71bPpy5gY+kZ39ac++qWu4Mj3faY2R/wB+j762GfHUOZUcf69H31R9j95uK1c3KaD/AJU5+9XGm93Af+spv9ac++vhdnRf/a4vz79H31we3xAM+2RP6wj76z7Fww9TXSFJZmsXSaxLjrS6y+JCyULByk/W558jWRroF1ii9YdDs3E4ZvEUiPcoo8W3R+UB+arxB+Y8qxh/ScRspJnRAT4ZfR99X30Y62r6P6wavUOZEkRlp7mbBEtCBJa9Mk8KBwQfI5HnUuOxlQByK1qN9C9fNB69t9rdtmq7KqZPQkt25dxZ9qSsjlst7s7gcjA9KkZKs1yG6lKUClKUClKUClKUClKUClKUClKUClKUClKUCoC7dilJ7I/U4oWptX0SoZQog/WT5ip9qCO293J7KvUb2oLMMW7MgM43lrvE7wnPG7bnGfOgwcaT05ebvIubtjQ8sQ2GTJLT2xSUrXsR4nn3uMfGpEjdIOoDDCUy9K6gfkKV7zjdwCElPptyefjV/wDQFvRdw6u6sZ0hFup0o5Dhd0zqYtGUVBZKt5R7uArBHnXaKAmdbtZXqIba6i1pbjux5IALSiW/fSkjzBHPzqbvhZHRUdFup68lOn7sU+W6QOB/OrcehvU5wc6duPzMhP31kOblRFIQpbzaELUEjIPvKPpVVTGj+BSc58Cmm9e10xtjoN1Nxxpu4H5yU/vUHQTqaoEnTk37ZCf3qySLZZCsYA8vCtF29BJJb4+Rqd1vs0xtDs+9SlA/+Tc0fN9P71P4PfUkD/m1L/p0/fWSdNvBHDWT4+FcbsJKfFoj7DWe7fs19MbX8HvqR5aakn5vp++n8HnqR56bk/06fvrJEmAgZIbrauCgj6n6qvdThjdV2d+o+P8Am1IA/wDvI++tn8HnqMDj8GpHPq8j76yQGKyOFBKfnRUFo+CQftq7pwxuOdnbqHnB009k/wDfo++tquzp1FCc/g24PTMhH31kQvYjW1hLr7yIySoJSVAnJ9OKpNuusea4oMq75LRHeKS2obQfPkCm7fZw6PyukVwjQoQf6ZBlxiIv2h1V4Un2hSE71OkZ4IAPAqLL/dLNcGWfouwps68lSliWt7eCOB73hXeLrLtiPhmM+2tSmJKl9wsEqHdq5IB9K6COtONR2EqjFj3MKcJ+v8ceVanKVd3QCO2OuPT9wJSlwalg4WBg579PnXoxTgHivP8A9m2ZolrWOm49ytd7f1s5qq3qtU6NLbRAYb79veHmiNyj9bBB8xXoBTRG6lKUClKUClKUClKUClKUClKUClKUClKUClKUCoM7bXs/8FfqN7X3nsn0ae/7jHed3vTv2Z43YzjPGanOoK7cXPZL6nfC0OftFBir6NWfQ1+6m6ttukTf5GkJNvhpT9OlDU4rCyVZLXAG4cY5qRtWs3TRGobvA0xHlTJkBbKmY761ZLTqApairwOCf/7FQ32V7Oq/al1RbkT5FqU/AjBM6JjvWCHSQpOePLB+BNTxrnU2oOm8q6QmbtcdVvRAyChwJDxS8nIJSPJI4z8qZehe2kmWX2EPOd5IeXhxaC6dyVHkjA9DnFSJGssHaC4w8oKGRtLlRZp1UuVDiyJFyfQsfjQtJSCgnnHHORnHNSlbAFxG0O36ZuT4q9oTz51htSteWSYNKylaSitKv4W37ObiHFMBO4d5uxz9XOPjUZfQ/WXvUBcbS/doR+NCW38rXz9Uk8DwqTtd3O4ab0vLuVkXL1JdGVIDNs9tDXfbjgndjjA5qwUdVupSpMZpWgHm0FguyHfpnIZXzhA497wHPxqaYU120da/Z2sM6UU8FFayIzxSUcYSOfreNXDrm966st1EfTNjiyLT9HrdaVNkLbd9qHJa2+SM5xVDV1W6nJhRHV9OFh5Tii40b2SG2xj38+ZOTx8Kr3UDqnfNK3VqBb9L3HUcdEAzGJ6VJAWrP8gfMkc8/CnEXa8NKCPfNPwZ13gOM3d5tKpTSN60IdxhQSeMpGOKqv0VZwRmG/wcn3HKp2lXRf7HCuLkuVbnJbSXlQu8AVHJAyg49P8AfVY+jW/D6am/01Z1KjgFqsuOYTx/1bhrT6PsuMexPKPoGnKpeuBPsulbncbK7Lvl2jNb4tvXKKA+vI90qHhUVJ6jdWlvwkr6eqa7wEycXVR7gZxx+dxg1dfYurq8xqFm2QToePborwdV7W7emFqb2bTtCRnhW7zqwrxqHUkeVYnIzMZq2u4Te9q1bkL24JaSPFJNaXXXPVSbaMSumDb5Lu4R3roop2gZ35P5WeMVtuWqrnpq92ViJAcbgXZO6ZLUUgQlbR+LJ8cBRPzosUnqFouHY2I16htPMz50WSXFrWoIKFIUOEHgZGK6POLDDLDgbV+avcPH5V3m1/pd23yxezebhNVNhSgYUlYXHbSppYyjz8sj0rpA/L3xoqXZC3kKBSpCv+qPkAflXTC8FTF2dJWhRrLSzNwhX53XC9T276KlRHW025trvmyoPoI3KVwrGPUVn+A8a863QZptvrl08bbwU/hFAOc5z+OTXorqoUpSgUpSgUpSgUpSgUpSgUpSgUpSgUpSgUpSgVBXbhSV9kzqcB/7ocP6xU61BvbdH/JQ6m/5nd/aKDEb2U27i/qPVQs0tqBd/YYvs0h9HeNoPenJUnzGARXae23S7fhLdGdQIs8m8MNspdmRYwSXG1JyhOTzwMD7K6s9lRy4xtRauds8Nq43ZFtimNFfc7tDqu+OQpXl7uf1V2OYvShrqZcL3pFNn1I4001I7mcXkBtKdrRwPdzj0rnbzpYvaAuEwpCUw0BwEKyjIyfj5VI0CRuYSe6aRkA47sVF8PU+4oQmQ62pCwVN7UqSsfmnjIqSrPcw/DQox2FKx+WDU8NPu71Yz7iP5ia07whOMN/zBWonAqG5hpJ58M4qzLv1CmwbrKit26AptlwoSpQVkgevvUF3lY8kpGOfq1T5tpiT1oU+whSkZx4jGc8ftqxrt1vt+mlxmb1ddKWV+S2HmmblNLLikEkBW0nwJBqtSdZXiOyt5yDbdiVBBKVqycjIIGeUn1oK/EtUeCwllmOhttP1Uj481yqYbx/Jo8PSo/vfWOJpttly9XPTljQ8paWfpOWWe8KT723J5ABT+mqo3rW4y7f7bHZtcmEWkvtvsOFSXW1cpW3z7wx51nScrq7hrA9wceHFcbjCBjCAMVx6durl4tKJEiOyh0uLSUt+GAaqBUj+8pqJ7W1f4sR+KUy44eaSd+w5HI8/11ZiEQYrzvsUeO027jKVoyD9hzUgahYfkw0+ySjbloXuW42ndvTjwwaim6plJmyWpjyLk2sEFKtyMfEbccGttLH1+9qX6VEu6TYsqzPQZaIsRlopcbHdLCdx8ODnwrpDMKn4sRLyo5S4n3O6ACknGPewPGu7+rrlqBd2ZauWn4lu0uzbpaYUuNI3LcUGF7MpPIGc5rpDLilUKMSwmP3qd7agf5THGfhzW8Wau/oGwYvXXp2N24q1FB//AHJr0XV51OgKXEddOnQdIKvwjgY5zj8cmvRSDkmtI3UpSgUpSgUpSgUpSgUpSgUpSgUpSgUpSgUpSgVB3bbweyj1Oz4fQzv7RU41B/bZQVdlHqaP8Du/tFBiS7Jc9dm1LrCe3Ak3VyNbojiYUIAvv/j8FKM8Zwc/ZXYwXfT9413LvEmFqOzSJDLTK7TcENpQgpTw5+cN3jXXbsn3SJYNR6vus9xTMOHbojrq20Fako78pyAOT412iWzY+o+uJOorTqxiZaFxGYpjGG4h1LraTuO5Xkc+lcsvKxzxpEN1xDgkxi2Vjc0Y5SsD/GB8fnUjWh2KYyFNtLIwOd1WNG0sgyCpyOENlYSFtyAVFJ8ykjyIqSrRarezHQBJk5AAyhCcH9NTbTkS+wrxbVuPkVVaF2u1jZuspDtgElaHCFvFf1jjx8PhV+KiW8H3ZEo/6tP31RpWjLFMkuPuOTi44rerkAZ/TTYtNUfTl4Qy7L0NbJqQgNtuzgwpWwHgJKxnGd2K+ybfY0lpS5OnSWEKS2tRWkhKsZCTx5V8mrOzv0211OjS7/Y13aVHaDDT7zigpCAcge6oeZNXdL0zZpLRQoPoBCU4RxwkcDxq7jCzHmrBe46DK0Zbp7TalbFTA0oJUTzjvB8E5x8K+9d0isw1MDTiBDjNJbU02UbGm+NqQEjhPh4elcOsehXT7qCzFb1HaHLsiIpZYDzqk7CvG4+6R47RVeh6NsNutEW2Q47rEGLHTEYaSfqNJxhOfPgeJ5rC1u07IjSrUhyPG9iRuUO6TjgjGTX3KCcfln4+tccC3RbZGDEbf3YUVe8cnJrkVtHgTQ0pGoETHIG2A6w06VALXLa7xOznOBkc1G8laEvymLlN7pwjah6FGQFIPr72fsqTb28pqKe6jmUtfulPebNoPnmo/TZXbmuUp9DFukY9xbii6hRPw4ra6R1rPVzF2nt2dNlusOFEt8st3mclPdS1pYXjbjzVz4eldEZLba4rKo7b6Fj3/wAbg5wPyfhXfrXep9P3N5nTUS5e2XW126Yt8FhTbYUlhalbSePMY5rpPrbSMnRsKzvPXJud7VHD7aEoIDTZA905PPJreNnDpj0epnjl1MZuY639b4n9qt2f90jrp067xJQfwjgYGMcd8jmvRKPE/OvO92fH0y+ufThQG3bqSAB8R3ya9ESfrGtOLdSlKBSlKBSlKBSlKBSlKBSlKBSlKBSlKBSlKBUJdtb/AKKfU3/M7v8AuqbahXtksOzOy/1HYZbU6+9altNNoGVLWopCUgepJAoMTfZDuMGx6m1lcrnMZgW+LbIan5MhW1ttPfkZUfTkD7a7Lbzduotyudou1ik6Wkx2O7kRJjZdLyG8LT3fHGR41166A6Dv+hOo2q7JquwyLLOatsRcqBdmkpCUKUstlxJyNhJHjxmpl0903muvSFuQY9vJlvENR0htoJKgd6AnI2qOcfKueTUnFu17ocCnnFOsT0tBQSmQkILS8+mCSPtq/bZOj+ys7HOCASPHGai0aMcgOlCZY3bsYDmOavm0IYgRkNrmxQB+Qp5O4Vjyt0ub22OM/jh+z9tPpOOkgBYwfDkffVq3+1RbwYykzoiO63eKwc5x8fhVK/Atl0hf0lCTzzlSR/vqJpfiro3n3Rn/AE0/fW36UQocIyfTemrFOim0Di5QRz/fE+tcsTS8eDMjyFXCIrulhRAdHOOfWhpe/t4A/klA5x4iuP28KJAaJOcH3hXxLuEcE/2wyVcflpPr8fn+io86oaRumr02oWPXb2kvZXFGUphlLplIUc48eCPI0NJL9tUrwjqOPRSa2Casf9mWrPkFJqMjoe7vdRIeomdfvNWBlDYc08lkEOrSnBO/OSFH3setceotB3279UYWoIuvJVrsTZQXdOeykpdx4jf4gK8x8KMr91LJXHgd6YEx7eShIjBKlZPzPhx41Hy5M90SvZUFuWlAKWrg+22kn0JzVD0d04uehtWX+7zOor12Fxbc7qJMQQzFUVDbs3HGQPdx9tVidpCRNuD0tb5WFbloZUtIGT6HNbaig64vVguKWbJHu9tkahYtEtyVEhvJWtBSwsrBxgnGRXVLrXFUi06LkBxK0m3hspCeBgJNdmtZ6fajd4tuBAj3D2OWoqjobVJ7sR17lLUnnIPifSutfWG9RHtIaRitPx3nG2UqUWXArb7ic7seB+FT3jp9/wDDxwx/F/Jxyym9Y6/ncUXs9uNudd+nPd+WpIIP9MK9DifE/OsAvZw6dakufUrROq4NgnydMQdUQGpl3aazGjuF5GErVng+8P0is/IOfnXZ+eb6UpQKUpQKUpQKUpQKUpQKUpQKUpQKUpQKUpQKhTtksPSezD1GZjpWuS7anEMoa+upwqSEhOPys4x8cVNdQj20lFvss9SlJJSsWlwpUk4KVZGCD5EetBjD6A9PtQOa86haV6kWq8sz5dogNzYN7ecMpbReJRlRUVY8MYPl8KkGfp1np91JlaW0/HuFvjNx2ZTbb7jqwSsHcQ4rjyHHlUZdlRM/XmpuoUa5Xy5CXNtEFlV09oUuU0A8cFK1EkY24+Wal+Xe9Q6f11L0o1rK6Xp1llp/+3ykvELB8gPqjwzXLK2mPmqtDlzAtbqnosnaoNu4eDhSQPAgHOauuwu3GZDDn4ONF1SFbVh1BQo+Wc+R4zVq9zfEtJS/CZkNJXv75UZIWCOfrAZzz51RLfZL+ypwOQ5oQpRWnaVEck+hrDa45+j+pj+q+9iWrR34Nqdb3iWXRO7r3e8xtOzcPe2/ZV0XbQskNNJgwWT3biypzdtUtGPd3ZOPE448hUeex63b1c3CgaHmTrJ3jSV3dy+pZ9047xYZIJ93J486vS76WnQw0IrU51zepK1d6pSCPIgeI+2goN/0h1FRKiJ01A0eIiGh36r4XlPqdJ97Gw424x9tXbcNFn2RQhw45fUpCwoEpKfdIUkZ4258PPwqz73G1xBciosuiH9RMFoLfkv3xMItOZwpAbUCSABnNXXcdMy2Iqu5blKf3IUAl4qTgjlJ9SCPGt+hbOqNKa7bjRE6WgaWefC3DJVfXHDxkd2lvuz/AI+c+oq52NHy/oZr2mPA+mHIrffJiqUGm3xjf3RJ4RnP1vKrY1DD1fbI0ZVk0m/qB9anA6ly7JhBlI+pjcDu3FSvltFXAjT05yzNvPxJES4ORkOGIiX3oYdON6FK/Lwc8j0rMFHvmm9ZwrWhWlomn13dL6TvvS190hvaclOw53Zx9lfXbV6oVZ4n4SPWsXtKXES27cpXs3idikE85xjOapl9g6ot1s7y1abkX6b3yWxEVcxCCG9p3L3qznGBxWsbTNyuFojz7za3bFcHkLD1uTchI7tQPuHvBgKyAOKRNKYtpyJDkomCKhxa0K7yQsEHAx4njx9PSqTKhwkxXJS5UZyOhOS5HO/HrgDJNXLaLRJRa5aZMRLru5DqESUhwEpTycH4mqQ5eLjZUPPsLTbWwnc44NiUj4+gxUavChX7ppbrEGdV2+NKYuVwtswPPPOqCVoXHVkhB8AQBxXRURGG2WEIYcYcUnC1q8FnyIHpjiu9F6sl3Qv8Jn9T3S8NTbZOaECTgx2QWF/V/UQfjXRiQEyYzCRIW+5t95KgR3avQV3w8M2e0ydmLSOtxrvRt2t8G/SNDRtVW9NylxlOC3Id79ASHQDtKuU+I4yKz5o8a8/HZpv16i9X+n1l+lpjdqk6ogOP29ElQjuqDycFTedqjx4keQr0Ejxqst1KUoFKUoFKUoFKUoFKUoFKUoFKUoFKUoFKUoFQj21h/wAlbqV/mhz9oqbqhHtr/wDRU6l4PP0Q5+0UGK7shw7lMu+v41nuCbRdHbZBTGnqb7wMK79R3bfPgY+2uwMC7XGBrW427Vjllvd/jtMrFyjwA04plScoTkc8DioD7IRuyLp1BVYm4z96Fut5iNzVFLKl9+rhePLGanH26RI1tLlai0rAtere7abffhSnFJMfZ+KI5xnHOK553wuPld8ZNtEtDjEJ5l/vA6VNOrCV+uU5wc/Kr3YIGFBPdk/m1Z1mnsR3m1fSc/ahYcXFdbC0LGMEZIyPKubWHXjS2itVaf0vc48v6XvOwRUsRitCypQSPeHAwTznyrG3TtXs286hYIWoY+Ir6zLeOPxqh8Mio10b160zrPqhedCwYk1F4tRcDzr7GGFbDhe1Xnz4etTK2zGKEq9na8M/VqSp2/ag+0vJOQ4f1Vr7S4r6y+PLIFXAqFHJx3DX82uFUFhPg02B8quztqgqdWrJKgonzwK2FShjOP0D7quEwox4MdG31rem3xMfyKT8qbO2rZUEnnCf0V8lwiNSWMOMtOAH8pI4q712uJn+QRj05rYu2RCkj2dHPqDUO2or1JY7bIhBEmCCylW8hrKCfmU8kfCrQiwtO2tp5tq0wyyoDKJTPeIA/wBKpf1PZVSYGyI/9HLQdynEJBJTjkc1E8m0RY6psK4PS7owoEKDju0EfHHjmh21YmqperkyXZlzuVud00/bJqLfaYkTu1MtlhYQSocbkkE/I10VmqcXHjL75pxe0KSlrAKOcYPHjXe3VN81G4+9Enaag2nSjdomiBJZlFby9rC9hKfIE5yK6Kzu8YZiPGM0wlSQpIbP1xjxNd8fEZvhfnZvcU9156bl0bFfhLBHh6PCvQv+VXnn7O0nvuuvTZxI2lOpYAwfP8aM16GB41WW6lKUClKUClKUClKUClKUClKUClKUClKUClKUCoO7batnZU6lHn+5S/8AaTU41BvbcIHZT6lHx/ipf+0KlGLnsgT5lounUWZb7a5eZzFtgKZt7SwhT575eQFHgYGTz6VNitRW+59Q5V/n2S+6Zv7sVph23ynGnmktoThC9uOSeefGoV7H19Z0vdOol3kR5UxqLboKlMQWi6+sd8sEISPEjOfkDU6Ro1o6ha9maptt8msRlstxXbRdba6w4haAff3ZyAc8etc8p4rWK5YusRsQVPwpOFYKH7dsc258loOP0ir7h31mdHadVa7a86gZQ45HCljjGQTyPsqwk2gNyh3tugOxlqAU8xcCl1CT5ltSOcfA+dX9boVvjsthDD5TjGe98f1Vh039tBdg26XW7bBZe81txwlR+3xOao0vq3c4M6RFRBgrDDhQCrcCR6nmrjdYhK/7M7kjyd/4V8P4P2V15x1219444dylF4jJ+ymobW3P6/t2pbLdxm6ZtbzwC0NTZ6WXFIyQFBKjnBwaqb3U6+ssrdctltCEKCCd5JyRxxnkHnnwNbLv0q0HfpIkXLR9uuElLYZS9LQHVpSM4SCoHgZzVZes1rkJKXLckpOOO9I8OB4Y8BRna17l1xVZ2WV3J/T9qacK0tm4TUxysp8du5XOMpz86+1PVS8OxDLZiWx2KG0vB1l7chbZ+qpBB94EeYpfOmejtSKY+ldMQbp3G7uvbB3ob3YKgM58cD9FVRuwWmPCahNW5pqGy0GG2U8BDY8EDHgOPKht9Nh1rOu9tTIcbYaVvUjCMkcY9a+5WoZmBju/0VTo0GJCY7piN3bQJUEpdJ5Pj41yBLP95WfgHB91XR3R8l8v9zUxiM7HbJJ3rda3jbjyGRUZTrguYZkS53WWlLgxugR2W1J9cHGQfjUhaicWmEpMG3tSX1EIIlS+6QlPrnB/Rio+l6dn3NqWHZlqs77gGx5CHZG0+ZHgDj5VF2s7Ves0XL2i0t6WvEC1Q7PN9nvE4oU2+oMKwRjnCuea6GyChpDBTHcaaWAolfO/jGRx4fdXfrVGtdNXiBJ0vFeny7lbbRNUuW7BWzHWtDC9wSo8HOeK6DSXGFJZSHnXG9oH41JAR8E8mu+Hhm+Eidm4Nv8AXzpspsZQdTQTkcf9aM16EQMGvPl2a2UJ6+9NQ39T8JYPAPH8qDXoN8TVYbqUpQKUpQKUpQKUpQKUpQKUpQKUpQKUpQKUpQKgvtvnHZR6lf5rV/tJqdKgrtwEjso9SsDJ+i1f7SaDGT2KL3adMak1rPu15g2lsxYSEe1vhpSgFrJUM+IFTFqzWWmJfUedeGuo+ljaZDDSXEG8IS8oobCRhOOAFA+fIxXTPQfSy/8AVS7XKNp+DGmuw22A6JL6GQkulSWwN/jkg/KoYvjbEO8To7jTbakObOEAlKsEHH2iuU7csrJeZ6dOJJdMmrWq2hHNzabtpsu7AvH0605GwT7u7bykn0+NSBp3qVpiazGba1Fp5yS4MBhFyypRA5AG2sYNvQn8DdNMBhptChLeUUpwVq3pTlXrgfoq5enxEPWFqktISh5ta1BYSMj8Wqlxv7amc1zGRt/rJopO4I1XphZSDn+NP+FbGOrWmpEZMlF/04Y+8o7w3IgbgM4+r448qxEXl1CLnKSClpIXu3BIyM+lSDp+SXemMWIpDamV3rv1BSQTvEcjOftpML+07sfiyfRep9huCmkRb7ph5x4hKGvpM71KPljbX02/XVvuq3EwblYJZb4cDE9SyjnHvAJ4rGxoAph62sDzTTaXW5iFJVsHBHnVyafvNvsVvEm5W5dwgqu8hL8Rp4sF0qYISoqT+aohXpxVuN1xV78fiyDnVsVDDz6pNpbZZ3d4pctSdm362cp8qpjvVTTbbZcOo9NqGM+7dAf91dE2rxF7yLbZLEiRcn/YXWJ5lq2oa7opW2UZwrcT4n0qPZMRj22Thlvl5zjYPzjWJjlfNXvx+LJe51NsKYKZar1YfZ1KKUrNxxuUOSkceIBBx8a1Y6lWWY4y2xd9OuuvEJbbTdRuUT4DGPGsbs3nSFqbKElCbnJWkbfAlpsE1ppBpDOsNPuoQhLqbkwpKwnkHfTst9r34/FkSuWuYs+Mtq2ptd8lc/2pbbmlboA8VKBGAB4VGi73JnuTEJumnbPNTwG51+aUAf8A5sePyFdKZLLZmzShIRuedGUHbkbzxx5Vyi2xvwNdUY7OU3ZABKASMsKz+yk6dnNrNzl9O/Wol2O86chWpvVNkkzBbnoaxHntd2t5xpSQM5yfeUOa6JdROld40I7BiXC42u6lcdboNqmokJYbQoJO7HgeRx41StPxWYmorQ+002243OjqSoIHunvE1Vr1pMMaelalDK0NIvj0FawkBvnJHxznj05FbuU6epllObqfyamU1MaqvZoYEbr301CDuH4TQTg/F0V6DE+Hzrz9dmlJT2g+mpUd2dTwiCfId6MV6BU+Jro5VupSlEKUpQKUpQKUpQKUpQKUpQKUpQKUpQKUpQKg3tquMs9l7qC5IaEiOiBudYKinvUBxO5G4cjI4z5ZqcqgrtsrbR2XeoDj7PtMduElb0feU96gOIKkbh4ZGRnyoMS+lusWk9G631dcLFoydZbPcosRMS2MXPv1Q3G1FSlqdcTuUDzhPzzmoFlWtN51GcgtNSpQSp3YPcyoA5+HPj4VfWuL3Yb7q+fN03pxWlLO400GrSuaqYWSBhR71WCcnJwfCo8nla3n0lRDW/aePdz6GnrRqS7St1P0Pb+n0jTdot9yTdmkQny682pKwh0vJCkAp4wOPD1q7OimhtO6ktV7u1zvgtt1txKYMAOoSZSlNLI4I3K5wOKihm4RX9L6XhxXQtyDDf8AaUgHLbrkgqCcnx90JNVzQFzh2TWVruM5SW2IqnFFak5wS2oJ/WRWLLFiJbnBKlvOlH4wuFHu48RwR4eNS7eNN2XT/TrSMu0XJ6Ym6yHZEiPICA5DcS0E7FbSQM5yM+RqLLvHU3c5aV7sd4TwCE7s+Pw/4Vc2mpkdzRJg94FS27qZXd452FgJ3Z9Nw8M1tEzdnvQendYTbnOveohZplrdaXBjFSE+1KIUQPeOT7wCcCrQcgTLjpl1EVDZmIvBJQ46lpITtws7lcDA+dU/QU+Hadb2CdOUhuJGmtvOOLGdgBzn9NXBLtLd3tlwacjTX2helSP4tSkvJCU54CuMHwrF2vttk2tZ1NEdS8gWyPBj/j+/SC46ANqQg+8sH1Hzqz3yn6ReyraDJUFKPkCs5P2Vf1xtwF1g3M2qetQtzUdLSQj2dn3skuE87kgHGP2VHsw/23IB5/Guc/6ZpiVJvXPQen+n0PTEHTl/Goo0h2Q+++FoV3TmxsBJ28DIwcHmvq6DdO7BrFU663fUKbRJs0pl2PG3NpMg4JSPe5OVYGAPOo4mzIq9E2q3NKSJbNykyVtJGCELbbSFfaUmtNHSo9u1fp+bK2pYi3Fh5xahnYkLGT9g5rXpeFJdcUpby9uFFxZIHllZz+2pW6xdPrBoHQtgVYdRJ1D9Jzg/JCVIV7PiOCke7nGcq4PPFRlcVINzmFtW5v2h3ar84bzg/or72ZcRvQNytylIRNXdWJjTQGCtIZUhR+zIp6SL46AdL7F1FudxXe9St6fNscjyGQsoBfG7J+sR4EJHHrUndLLFbbt2XesMqfao0mWw5OcZkvIypCwobdp8ik8g/GuscNbbE6HIcSFBiQy8QoZ4Q4lR/UK7L23qNbLf2bOpNuhMPyU3m7TUiY2yotKS44hTZCs4A8ckjjivN15e7C63Jf8AP+u/Ts5m9cf6jbstztN/2UdCQ5NknvasVq+B7Jdm54TFYYS6NyFsbSVLP52azzp86wNdlydplPVTQUB2xXB7VzmsYS416ROCYjEfvU7m1MYypRwcKzWeVI49fjXqcK3UpSiFKUoFKUoFKUoFKUoFKUoFKUoFKUoFKUoFQf20LZOvXZe6iwrdCfnzHLYrZHjILji8KBOEjk8AnipwraUg+VB5zLlap1okFVwgS4AeQO69tjrY7zA527wM4yM4q1p0/u332kv5b71AKUkbSNvJ+dejbV3TXSmvlRVak07bL6qLuDBuEVDxa3Y3bdwOM4FW8rs3dLFcHp7pwj/NrX3UGACAuO2cNuMpBSDgKAOfPPxr7e8bI/lEeI/KHrWe3+DL0m3lX9jnTW4+f0a191bj2aelBBH9jvTfP+DmvuoPPbqmaVXW4NCSnug8MIBzv5OefhVRsq2RGwlbKTgFWFgc/LNZ+3uy30ikAhzpvppefHNub5/VXGnsp9HU5x0100M+P8XN/dQYGsthtRLqCOOMipJFy0z7M9b9SvXCPCdu8h9yTatqnQgRwkIHP55Sflmszauyp0eUQT0305x/g9H3UV2VOkCwoK6caeUFEkgwUHJPjUs2u2GYaj0TqVqzp23iNeI8aBb2EZQGHnUKPeuuHdzuBHB+NR5NW2J0rC0Ad85j3x+efjWdVHZF6MNhAT0004kIIUnEFIwa1PZI6MknPTPTnP8A9CipJo2wPKWgPJ95Odnju+I48a5A8N6RuT9ZPGfHkVnfPZN6NEf+jTTf/wCPR91a/wAEzo3/APDTTf8AUEfdV0jBDNUBOkjek/jV8hQAPvGuB1aS6kbkgbTn3hms8auyV0aWcnpppsn/ACBFcauyF0VV49MdNn/wKKowQjaUlQWnwJ4UPQ1d9k1xAt3Sy76ZUxL+kbg+l1EluQBHSgd2cKR45yg+Hjn4VmsPY86KEY/sY6cx6exJrjV2NuiC/Hpfps+X/mSa49XCdWSZb4svF14dMM7hdxhn7LsJ+X2jOmZYjPyNmqIq1dy0pQSA4CSSBgYHJ54xWf4cCqFpXQ2n9D2iJa9P2WDZ4ERGxiPEYS2ltPoMCq6BgV2c2tKUoFKUoFKUoFKUoFKUoFKUoFKUoFKUoFKUoFKUoFKUoFKUoFKUoFKUoFKUoFKUoFKUoFKUoFKUoFKUoFKUoFKUoFKUoFKUoP/Z"/>
          <p:cNvSpPr>
            <a:spLocks noChangeAspect="1" noChangeArrowheads="1"/>
          </p:cNvSpPr>
          <p:nvPr/>
        </p:nvSpPr>
        <p:spPr bwMode="auto">
          <a:xfrm>
            <a:off x="230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 name="AutoShape 8" descr="http://img0.imgtn.bdimg.com/it/u=3157668398,2056971038&amp;fm=21&amp;gp=0.jpg"/>
          <p:cNvSpPr>
            <a:spLocks noChangeAspect="1" noChangeArrowheads="1"/>
          </p:cNvSpPr>
          <p:nvPr/>
        </p:nvSpPr>
        <p:spPr bwMode="auto">
          <a:xfrm>
            <a:off x="345281" y="1202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18" y="223935"/>
            <a:ext cx="5827434" cy="335368"/>
          </a:xfrm>
          <a:prstGeom prst="rect">
            <a:avLst/>
          </a:prstGeom>
        </p:spPr>
      </p:pic>
      <p:sp>
        <p:nvSpPr>
          <p:cNvPr id="18" name="矩形 17"/>
          <p:cNvSpPr/>
          <p:nvPr/>
        </p:nvSpPr>
        <p:spPr>
          <a:xfrm>
            <a:off x="618582" y="246877"/>
            <a:ext cx="2310248" cy="300082"/>
          </a:xfrm>
          <a:prstGeom prst="rect">
            <a:avLst/>
          </a:prstGeom>
        </p:spPr>
        <p:txBody>
          <a:bodyPr wrap="none">
            <a:spAutoFit/>
          </a:bodyPr>
          <a:lstStyle/>
          <a:p>
            <a:pPr lvl="0"/>
            <a:r>
              <a:rPr lang="en-US" altLang="zh-CN" sz="1350" b="1" dirty="0">
                <a:solidFill>
                  <a:prstClr val="white"/>
                </a:solidFill>
                <a:latin typeface="Arial" panose="020B0604020202020204" pitchFamily="34" charset="0"/>
                <a:ea typeface="微软雅黑" panose="020B0503020204020204" pitchFamily="34" charset="-122"/>
                <a:cs typeface="Arial" panose="020B0604020202020204" pitchFamily="34" charset="0"/>
              </a:rPr>
              <a:t>Installation &amp; Deployment</a:t>
            </a:r>
          </a:p>
        </p:txBody>
      </p:sp>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 y="1"/>
            <a:ext cx="911438" cy="809030"/>
          </a:xfrm>
          <a:prstGeom prst="rect">
            <a:avLst/>
          </a:prstGeom>
        </p:spPr>
      </p:pic>
      <p:grpSp>
        <p:nvGrpSpPr>
          <p:cNvPr id="29" name="组合 28"/>
          <p:cNvGrpSpPr/>
          <p:nvPr/>
        </p:nvGrpSpPr>
        <p:grpSpPr>
          <a:xfrm>
            <a:off x="230982" y="648498"/>
            <a:ext cx="8612981" cy="350250"/>
            <a:chOff x="0" y="0"/>
            <a:chExt cx="8573907" cy="581245"/>
          </a:xfrm>
        </p:grpSpPr>
        <p:sp>
          <p:nvSpPr>
            <p:cNvPr id="30" name="圆角矩形 29"/>
            <p:cNvSpPr/>
            <p:nvPr/>
          </p:nvSpPr>
          <p:spPr>
            <a:xfrm>
              <a:off x="0" y="0"/>
              <a:ext cx="8466223" cy="581245"/>
            </a:xfrm>
            <a:prstGeom prst="roundRect">
              <a:avLst/>
            </a:prstGeom>
            <a:solidFill>
              <a:schemeClr val="tx1">
                <a:lumMod val="65000"/>
                <a:lumOff val="35000"/>
              </a:schemeClr>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r>
                <a:rPr lang="en-US" altLang="zh-CN" sz="1350" b="1" dirty="0">
                  <a:latin typeface="Arial" panose="020B0604020202020204" pitchFamily="34" charset="0"/>
                  <a:cs typeface="Arial" panose="020B0604020202020204" pitchFamily="34" charset="0"/>
                </a:rPr>
                <a:t>Device Configuration</a:t>
              </a:r>
              <a:endParaRPr lang="en-US" altLang="zh-CN" sz="1350" b="1" dirty="0">
                <a:solidFill>
                  <a:prstClr val="white"/>
                </a:solidFill>
                <a:latin typeface="Arial" panose="020B0604020202020204" pitchFamily="34" charset="0"/>
                <a:cs typeface="Arial" panose="020B0604020202020204" pitchFamily="34" charset="0"/>
              </a:endParaRPr>
            </a:p>
            <a:p>
              <a:pPr lvl="0"/>
              <a:endParaRPr kumimoji="0" lang="en-US" altLang="zh-CN" sz="135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1" name="圆角矩形 4"/>
            <p:cNvSpPr/>
            <p:nvPr/>
          </p:nvSpPr>
          <p:spPr>
            <a:xfrm>
              <a:off x="149312" y="53840"/>
              <a:ext cx="8424595" cy="463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5723" tIns="65723" rIns="65723" bIns="65723" numCol="1" spcCol="1270" anchor="ctr" anchorCtr="0">
              <a:noAutofit/>
            </a:bodyPr>
            <a:lstStyle/>
            <a:p>
              <a:pPr marL="0" marR="0" lvl="0" indent="0" algn="l" defTabSz="766763" rtl="0" eaLnBrk="1" fontAlgn="auto" latinLnBrk="0" hangingPunct="1">
                <a:lnSpc>
                  <a:spcPct val="90000"/>
                </a:lnSpc>
                <a:spcBef>
                  <a:spcPct val="0"/>
                </a:spcBef>
                <a:spcAft>
                  <a:spcPct val="35000"/>
                </a:spcAft>
                <a:buClrTx/>
                <a:buSzTx/>
                <a:buFontTx/>
                <a:buNone/>
                <a:tabLst/>
                <a:defRPr/>
              </a:pPr>
              <a:endParaRPr kumimoji="0" lang="zh-CN" altLang="en-US" sz="1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sp>
        <p:nvSpPr>
          <p:cNvPr id="2" name="文本框 1"/>
          <p:cNvSpPr txBox="1"/>
          <p:nvPr/>
        </p:nvSpPr>
        <p:spPr>
          <a:xfrm>
            <a:off x="642830" y="1069902"/>
            <a:ext cx="1794017" cy="276999"/>
          </a:xfrm>
          <a:prstGeom prst="rect">
            <a:avLst/>
          </a:prstGeom>
          <a:noFill/>
        </p:spPr>
        <p:txBody>
          <a:bodyPr wrap="none" rtlCol="0">
            <a:spAutoFit/>
          </a:bodyPr>
          <a:lstStyle/>
          <a:p>
            <a:r>
              <a:rPr lang="en-US" altLang="zh-CN" sz="1200" b="1" dirty="0"/>
              <a:t>Section 2</a:t>
            </a:r>
            <a:r>
              <a:rPr lang="en-US" altLang="zh-CN" sz="1200" b="1" dirty="0" smtClean="0"/>
              <a:t> Health </a:t>
            </a:r>
            <a:r>
              <a:rPr lang="en-US" altLang="zh-CN" sz="1200" b="1" dirty="0"/>
              <a:t>Tracking</a:t>
            </a:r>
            <a:endParaRPr lang="zh-CN" altLang="zh-CN" sz="1200" b="1" dirty="0"/>
          </a:p>
        </p:txBody>
      </p:sp>
      <p:sp>
        <p:nvSpPr>
          <p:cNvPr id="4" name="文本框 3"/>
          <p:cNvSpPr txBox="1"/>
          <p:nvPr/>
        </p:nvSpPr>
        <p:spPr>
          <a:xfrm>
            <a:off x="636429" y="1349753"/>
            <a:ext cx="7896011" cy="646331"/>
          </a:xfrm>
          <a:prstGeom prst="rect">
            <a:avLst/>
          </a:prstGeom>
          <a:noFill/>
        </p:spPr>
        <p:txBody>
          <a:bodyPr wrap="square" rtlCol="0">
            <a:spAutoFit/>
          </a:bodyPr>
          <a:lstStyle/>
          <a:p>
            <a:r>
              <a:rPr lang="en-US" altLang="zh-CN" sz="1400" b="1" dirty="0" smtClean="0"/>
              <a:t>[Audio </a:t>
            </a:r>
            <a:r>
              <a:rPr lang="en-US" altLang="zh-CN" sz="1400" b="1" dirty="0"/>
              <a:t>Exception Detection: Sudden Increase of Sound</a:t>
            </a:r>
            <a:r>
              <a:rPr lang="en-US" altLang="zh-CN" sz="1400" b="1" dirty="0" smtClean="0"/>
              <a:t>]:</a:t>
            </a:r>
            <a:endParaRPr lang="zh-CN" altLang="zh-CN" sz="1400" b="1" dirty="0"/>
          </a:p>
          <a:p>
            <a:pPr marL="228600" indent="-228600">
              <a:buFont typeface="Wingdings" panose="05000000000000000000" pitchFamily="2" charset="2"/>
              <a:buChar char="l"/>
            </a:pPr>
            <a:r>
              <a:rPr lang="en-US" altLang="zh-CN" sz="1100" dirty="0" smtClean="0"/>
              <a:t>Go </a:t>
            </a:r>
            <a:r>
              <a:rPr lang="en-US" altLang="zh-CN" sz="1100" dirty="0"/>
              <a:t>to the Smart Event page, and check Sudden Increase of Sound Intensity Detection to detect the sound steep rise in the surveillance scene. You can set the detection sensitivity and threshold as required for sound steep rise.</a:t>
            </a:r>
            <a:endParaRPr lang="zh-CN" altLang="zh-CN" sz="1100" dirty="0"/>
          </a:p>
        </p:txBody>
      </p:sp>
      <p:pic>
        <p:nvPicPr>
          <p:cNvPr id="16" name="图片 15"/>
          <p:cNvPicPr/>
          <p:nvPr/>
        </p:nvPicPr>
        <p:blipFill>
          <a:blip r:embed="rId5"/>
          <a:stretch>
            <a:fillRect/>
          </a:stretch>
        </p:blipFill>
        <p:spPr>
          <a:xfrm>
            <a:off x="998991" y="2059616"/>
            <a:ext cx="3460783" cy="2676628"/>
          </a:xfrm>
          <a:prstGeom prst="rect">
            <a:avLst/>
          </a:prstGeom>
        </p:spPr>
      </p:pic>
      <p:pic>
        <p:nvPicPr>
          <p:cNvPr id="20" name="图片 19"/>
          <p:cNvPicPr/>
          <p:nvPr/>
        </p:nvPicPr>
        <p:blipFill>
          <a:blip r:embed="rId6"/>
          <a:stretch>
            <a:fillRect/>
          </a:stretch>
        </p:blipFill>
        <p:spPr>
          <a:xfrm>
            <a:off x="2156772" y="2059616"/>
            <a:ext cx="4323624" cy="2676628"/>
          </a:xfrm>
          <a:prstGeom prst="rect">
            <a:avLst/>
          </a:prstGeom>
        </p:spPr>
      </p:pic>
      <p:pic>
        <p:nvPicPr>
          <p:cNvPr id="21" name="图片 20"/>
          <p:cNvPicPr/>
          <p:nvPr/>
        </p:nvPicPr>
        <p:blipFill>
          <a:blip r:embed="rId7"/>
          <a:stretch>
            <a:fillRect/>
          </a:stretch>
        </p:blipFill>
        <p:spPr>
          <a:xfrm>
            <a:off x="3347864" y="2081258"/>
            <a:ext cx="4539381" cy="2654986"/>
          </a:xfrm>
          <a:prstGeom prst="rect">
            <a:avLst/>
          </a:prstGeom>
        </p:spPr>
      </p:pic>
    </p:spTree>
    <p:extLst>
      <p:ext uri="{BB962C8B-B14F-4D97-AF65-F5344CB8AC3E}">
        <p14:creationId xmlns:p14="http://schemas.microsoft.com/office/powerpoint/2010/main" val="1582492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58347" y="2013018"/>
            <a:ext cx="8785654" cy="1097506"/>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48700"/>
          <a:stretch/>
        </p:blipFill>
        <p:spPr>
          <a:xfrm flipV="1">
            <a:off x="8" y="2013012"/>
            <a:ext cx="1754652" cy="1101221"/>
          </a:xfrm>
          <a:prstGeom prst="rect">
            <a:avLst/>
          </a:prstGeom>
        </p:spPr>
      </p:pic>
      <p:sp>
        <p:nvSpPr>
          <p:cNvPr id="6" name="文本框 5"/>
          <p:cNvSpPr txBox="1"/>
          <p:nvPr/>
        </p:nvSpPr>
        <p:spPr>
          <a:xfrm>
            <a:off x="-27383" y="2142637"/>
            <a:ext cx="1280747" cy="744432"/>
          </a:xfrm>
          <a:prstGeom prst="rect">
            <a:avLst/>
          </a:prstGeom>
          <a:noFill/>
        </p:spPr>
        <p:txBody>
          <a:bodyPr wrap="square" lIns="51424" tIns="25716" rIns="51424" bIns="25716" rtlCol="0">
            <a:spAutoFit/>
          </a:bodyPr>
          <a:lstStyle/>
          <a:p>
            <a:r>
              <a:rPr lang="en-US" altLang="zh-CN" sz="4500" b="1" dirty="0" smtClean="0">
                <a:solidFill>
                  <a:prstClr val="white"/>
                </a:solidFill>
                <a:latin typeface="微软雅黑" panose="020B0503020204020204" pitchFamily="34" charset="-122"/>
                <a:ea typeface="微软雅黑" panose="020B0503020204020204" pitchFamily="34" charset="-122"/>
              </a:rPr>
              <a:t>P.02</a:t>
            </a:r>
            <a:endParaRPr lang="zh-CN" altLang="en-US" sz="4500" b="1" dirty="0">
              <a:solidFill>
                <a:prstClr val="white"/>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2033686" y="2367946"/>
            <a:ext cx="6695977" cy="398183"/>
          </a:xfrm>
          <a:prstGeom prst="rect">
            <a:avLst/>
          </a:prstGeom>
          <a:noFill/>
        </p:spPr>
        <p:txBody>
          <a:bodyPr wrap="square" lIns="51424" tIns="25716" rIns="51424" bIns="25716" rtlCol="0">
            <a:spAutoFit/>
          </a:bodyPr>
          <a:lstStyle/>
          <a:p>
            <a:r>
              <a:rPr lang="en-US" altLang="zh-CN" sz="2250" b="1" dirty="0">
                <a:solidFill>
                  <a:srgbClr val="D71920"/>
                </a:solidFill>
                <a:latin typeface="Arial" panose="020B0604020202020204" pitchFamily="34" charset="0"/>
                <a:ea typeface="微软雅黑" panose="020B0503020204020204" pitchFamily="34" charset="-122"/>
                <a:cs typeface="Arial" panose="020B0604020202020204" pitchFamily="34" charset="0"/>
              </a:rPr>
              <a:t>Business &amp; Function Configuration</a:t>
            </a:r>
          </a:p>
        </p:txBody>
      </p:sp>
    </p:spTree>
    <p:extLst>
      <p:ext uri="{BB962C8B-B14F-4D97-AF65-F5344CB8AC3E}">
        <p14:creationId xmlns:p14="http://schemas.microsoft.com/office/powerpoint/2010/main" val="2439456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00" y="217693"/>
            <a:ext cx="4165141" cy="335368"/>
          </a:xfrm>
          <a:prstGeom prst="rect">
            <a:avLst/>
          </a:prstGeom>
        </p:spPr>
      </p:pic>
      <p:sp>
        <p:nvSpPr>
          <p:cNvPr id="5" name="文本框 4"/>
          <p:cNvSpPr txBox="1"/>
          <p:nvPr/>
        </p:nvSpPr>
        <p:spPr>
          <a:xfrm>
            <a:off x="17291" y="38604"/>
            <a:ext cx="494982" cy="432808"/>
          </a:xfrm>
          <a:prstGeom prst="rect">
            <a:avLst/>
          </a:prstGeom>
          <a:noFill/>
        </p:spPr>
        <p:txBody>
          <a:bodyPr wrap="none" lIns="51422" tIns="25716" rIns="51422" bIns="25716" rtlCol="0">
            <a:spAutoFit/>
          </a:bodyPr>
          <a:lstStyle/>
          <a:p>
            <a:pPr algn="ctr"/>
            <a:r>
              <a:rPr lang="en-US" altLang="zh-CN" sz="2475" b="1" dirty="0">
                <a:solidFill>
                  <a:prstClr val="white"/>
                </a:solidFill>
                <a:latin typeface="微软雅黑" panose="020B0503020204020204" pitchFamily="34" charset="-122"/>
                <a:ea typeface="微软雅黑" panose="020B0503020204020204" pitchFamily="34" charset="-122"/>
              </a:rPr>
              <a:t>01</a:t>
            </a:r>
            <a:endParaRPr lang="zh-CN" altLang="en-US" sz="2475" b="1" dirty="0">
              <a:solidFill>
                <a:prstClr val="white"/>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 y="1"/>
            <a:ext cx="911438" cy="809030"/>
          </a:xfrm>
          <a:prstGeom prst="rect">
            <a:avLst/>
          </a:prstGeom>
        </p:spPr>
      </p:pic>
      <p:sp>
        <p:nvSpPr>
          <p:cNvPr id="7" name="AutoShape 5" descr="data:image/jpeg;base64,/9j/4AAQSkZJRgABAQEAAQABAAD/2wBDAAMCAgMCAgMDAwMEAwMEBQgFBQQEBQoHBwYIDAoMDAsKCwsNDhIQDQ4RDgsLEBYQERMUFRUVDA8XGBYUGBIUFRT/2wBDAQMEBAUEBQkFBQkUDQsNFBQUFBQUFBQUFBQUFBQUFBQUFBQUFBQUFBQUFBQUFBQUFBQUFBQUFBQUFBQUFBQUFBT/wAARCADcASUDASIAAhEBAxEB/8QAHgABAAEDBQEAAAAAAAAAAAAAAAcFBgkBAgMICgT/xABaEAABAwMDAQUEBAgGDQcNAAABAgMEAAURBhIhBwgTMUFRFCJhcRUygdEWI0JSkaGx0hglM5KTlBckNVNlcnR1goOyweEoNjhDRGOEJjQ3RVRVV2Jkc5Wz8P/EABoBAQEBAQEBAQAAAAAAAAAAAAABAgMEBQb/xAAkEQEBAAIBBAICAwEAAAAAAAAAAQIRIQMSMUFSYQRRcaHhsf/aAAwDAQACEQMRAD8Ayp0pSgUpSgUpSgUpSgUpSgUpWhIFBrStMitaBSlaZFBrStNw9abh60GtK03D1pketBrStneJ/OH6a13p/OH6aDdStnfI/OT+mnfI/OT+mg30riL7YIG9O4+A3DNcgUFUGtKUoFKUoFKUoFKUoFKUoFKUoFKUoFKUoFKUoFKUoFKV8z8puKyt59xLTSAVLcWralIHiSTwBQcxUEjmo062dYIXSmwB3aJV6lpKYUPIwT5rX6IT5nz8K4uovX/TOhbewqPPi3q4SFbWYUKS2tWMfXXgnagevn5V0m6na3uGudUOXS4PB1xwBBSlY2oT4hCRnhIzXTHp2zu9Jub047vrvUd4myp0m/3JT8hwuObJS0JJPokHAHoBVHd1PeVK/u5c/smu/vVTHXlqJyAf9IffXCVnwJT/AD0/fW+FVVWqL2Rj6buf9dd/er5nNSXtR/u3c/667+9XwlZAGSn+en764VvoB5UjP+On76cCpJ1Fd8c3i5Z/y1396tF3+74/uvcT85rv71UwSEAH32/6VP31tMtoD3nWh83E/fWryKkm/XXPvXW4H/xjv71bjfbmAP40n/P2x396qMZjOf5dn+mSP99aLmNYA9oYHzfR99Z4H3u3y6FWfpKcc+ftbn71bPpy5gY+kZ39ac++qWu4Mj3faY2R/wB+j762GfHUOZUcf69H31R9j95uK1c3KaD/AJU5+9XGm93Af+spv9ac++vhdnRf/a4vz79H31we3xAM+2RP6wj76z7Fww9TXSFJZmsXSaxLjrS6y+JCyULByk/W558jWRroF1ii9YdDs3E4ZvEUiPcoo8W3R+UB+arxB+Y8qxh/ScRspJnRAT4ZfR99X30Y62r6P6wavUOZEkRlp7mbBEtCBJa9Mk8KBwQfI5HnUuOxlQByK1qN9C9fNB69t9rdtmq7KqZPQkt25dxZ9qSsjlst7s7gcjA9KkZKs1yG6lKUClKUClKUClKUClKUClKUClKUClKUClKUCoC7dilJ7I/U4oWptX0SoZQog/WT5ip9qCO293J7KvUb2oLMMW7MgM43lrvE7wnPG7bnGfOgwcaT05ebvIubtjQ8sQ2GTJLT2xSUrXsR4nn3uMfGpEjdIOoDDCUy9K6gfkKV7zjdwCElPptyefjV/wDQFvRdw6u6sZ0hFup0o5Dhd0zqYtGUVBZKt5R7uArBHnXaKAmdbtZXqIba6i1pbjux5IALSiW/fSkjzBHPzqbvhZHRUdFup68lOn7sU+W6QOB/OrcehvU5wc6duPzMhP31kOblRFIQpbzaELUEjIPvKPpVVTGj+BSc58Cmm9e10xtjoN1Nxxpu4H5yU/vUHQTqaoEnTk37ZCf3qySLZZCsYA8vCtF29BJJb4+Rqd1vs0xtDs+9SlA/+Tc0fN9P71P4PfUkD/m1L/p0/fWSdNvBHDWT4+FcbsJKfFoj7DWe7fs19MbX8HvqR5aakn5vp++n8HnqR56bk/06fvrJEmAgZIbrauCgj6n6qvdThjdV2d+o+P8Am1IA/wDvI++tn8HnqMDj8GpHPq8j76yQGKyOFBKfnRUFo+CQftq7pwxuOdnbqHnB009k/wDfo++tquzp1FCc/g24PTMhH31kQvYjW1hLr7yIySoJSVAnJ9OKpNuusea4oMq75LRHeKS2obQfPkCm7fZw6PyukVwjQoQf6ZBlxiIv2h1V4Un2hSE71OkZ4IAPAqLL/dLNcGWfouwps68lSliWt7eCOB73hXeLrLtiPhmM+2tSmJKl9wsEqHdq5IB9K6COtONR2EqjFj3MKcJ+v8ceVanKVd3QCO2OuPT9wJSlwalg4WBg579PnXoxTgHivP8A9m2ZolrWOm49ytd7f1s5qq3qtU6NLbRAYb79veHmiNyj9bBB8xXoBTRG6lKUClKUClKUClKUClKUClKUClKUClKUClKUCoM7bXs/8FfqN7X3nsn0ae/7jHed3vTv2Z43YzjPGanOoK7cXPZL6nfC0OftFBir6NWfQ1+6m6ttukTf5GkJNvhpT9OlDU4rCyVZLXAG4cY5qRtWs3TRGobvA0xHlTJkBbKmY761ZLTqApairwOCf/7FQ32V7Oq/al1RbkT5FqU/AjBM6JjvWCHSQpOePLB+BNTxrnU2oOm8q6QmbtcdVvRAyChwJDxS8nIJSPJI4z8qZehe2kmWX2EPOd5IeXhxaC6dyVHkjA9DnFSJGssHaC4w8oKGRtLlRZp1UuVDiyJFyfQsfjQtJSCgnnHHORnHNSlbAFxG0O36ZuT4q9oTz51htSteWSYNKylaSitKv4W37ObiHFMBO4d5uxz9XOPjUZfQ/WXvUBcbS/doR+NCW38rXz9Uk8DwqTtd3O4ab0vLuVkXL1JdGVIDNs9tDXfbjgndjjA5qwUdVupSpMZpWgHm0FguyHfpnIZXzhA497wHPxqaYU120da/Z2sM6UU8FFayIzxSUcYSOfreNXDrm966st1EfTNjiyLT9HrdaVNkLbd9qHJa2+SM5xVDV1W6nJhRHV9OFh5Tii40b2SG2xj38+ZOTx8Kr3UDqnfNK3VqBb9L3HUcdEAzGJ6VJAWrP8gfMkc8/CnEXa8NKCPfNPwZ13gOM3d5tKpTSN60IdxhQSeMpGOKqv0VZwRmG/wcn3HKp2lXRf7HCuLkuVbnJbSXlQu8AVHJAyg49P8AfVY+jW/D6am/01Z1KjgFqsuOYTx/1bhrT6PsuMexPKPoGnKpeuBPsulbncbK7Lvl2jNb4tvXKKA+vI90qHhUVJ6jdWlvwkr6eqa7wEycXVR7gZxx+dxg1dfYurq8xqFm2QToePborwdV7W7emFqb2bTtCRnhW7zqwrxqHUkeVYnIzMZq2u4Te9q1bkL24JaSPFJNaXXXPVSbaMSumDb5Lu4R3roop2gZ35P5WeMVtuWqrnpq92ViJAcbgXZO6ZLUUgQlbR+LJ8cBRPzosUnqFouHY2I16htPMz50WSXFrWoIKFIUOEHgZGK6POLDDLDgbV+avcPH5V3m1/pd23yxezebhNVNhSgYUlYXHbSppYyjz8sj0rpA/L3xoqXZC3kKBSpCv+qPkAflXTC8FTF2dJWhRrLSzNwhX53XC9T276KlRHW025trvmyoPoI3KVwrGPUVn+A8a863QZptvrl08bbwU/hFAOc5z+OTXorqoUpSgUpSgUpSgUpSgUpSgUpSgUpSgUpSgUpSgVBXbhSV9kzqcB/7ocP6xU61BvbdH/JQ6m/5nd/aKDEb2U27i/qPVQs0tqBd/YYvs0h9HeNoPenJUnzGARXae23S7fhLdGdQIs8m8MNspdmRYwSXG1JyhOTzwMD7K6s9lRy4xtRauds8Nq43ZFtimNFfc7tDqu+OQpXl7uf1V2OYvShrqZcL3pFNn1I4001I7mcXkBtKdrRwPdzj0rnbzpYvaAuEwpCUw0BwEKyjIyfj5VI0CRuYSe6aRkA47sVF8PU+4oQmQ62pCwVN7UqSsfmnjIqSrPcw/DQox2FKx+WDU8NPu71Yz7iP5ia07whOMN/zBWonAqG5hpJ58M4qzLv1CmwbrKit26AptlwoSpQVkgevvUF3lY8kpGOfq1T5tpiT1oU+whSkZx4jGc8ftqxrt1vt+mlxmb1ddKWV+S2HmmblNLLikEkBW0nwJBqtSdZXiOyt5yDbdiVBBKVqycjIIGeUn1oK/EtUeCwllmOhttP1Uj481yqYbx/Jo8PSo/vfWOJpttly9XPTljQ8paWfpOWWe8KT723J5ABT+mqo3rW4y7f7bHZtcmEWkvtvsOFSXW1cpW3z7wx51nScrq7hrA9wceHFcbjCBjCAMVx6durl4tKJEiOyh0uLSUt+GAaqBUj+8pqJ7W1f4sR+KUy44eaSd+w5HI8/11ZiEQYrzvsUeO027jKVoyD9hzUgahYfkw0+ySjbloXuW42ndvTjwwaim6plJmyWpjyLk2sEFKtyMfEbccGttLH1+9qX6VEu6TYsqzPQZaIsRlopcbHdLCdx8ODnwrpDMKn4sRLyo5S4n3O6ACknGPewPGu7+rrlqBd2ZauWn4lu0uzbpaYUuNI3LcUGF7MpPIGc5rpDLilUKMSwmP3qd7agf5THGfhzW8Wau/oGwYvXXp2N24q1FB//AHJr0XV51OgKXEddOnQdIKvwjgY5zj8cmvRSDkmtI3UpSgUpSgUpSgUpSgUpSgUpSgUpSgUpSgUpSgVB3bbweyj1Oz4fQzv7RU41B/bZQVdlHqaP8Du/tFBiS7Jc9dm1LrCe3Ak3VyNbojiYUIAvv/j8FKM8Zwc/ZXYwXfT9413LvEmFqOzSJDLTK7TcENpQgpTw5+cN3jXXbsn3SJYNR6vus9xTMOHbojrq20Fako78pyAOT412iWzY+o+uJOorTqxiZaFxGYpjGG4h1LraTuO5Xkc+lcsvKxzxpEN1xDgkxi2Vjc0Y5SsD/GB8fnUjWh2KYyFNtLIwOd1WNG0sgyCpyOENlYSFtyAVFJ8ykjyIqSrRarezHQBJk5AAyhCcH9NTbTkS+wrxbVuPkVVaF2u1jZuspDtgElaHCFvFf1jjx8PhV+KiW8H3ZEo/6tP31RpWjLFMkuPuOTi44rerkAZ/TTYtNUfTl4Qy7L0NbJqQgNtuzgwpWwHgJKxnGd2K+ybfY0lpS5OnSWEKS2tRWkhKsZCTx5V8mrOzv0211OjS7/Y13aVHaDDT7zigpCAcge6oeZNXdL0zZpLRQoPoBCU4RxwkcDxq7jCzHmrBe46DK0Zbp7TalbFTA0oJUTzjvB8E5x8K+9d0isw1MDTiBDjNJbU02UbGm+NqQEjhPh4elcOsehXT7qCzFb1HaHLsiIpZYDzqk7CvG4+6R47RVeh6NsNutEW2Q47rEGLHTEYaSfqNJxhOfPgeJ5rC1u07IjSrUhyPG9iRuUO6TjgjGTX3KCcfln4+tccC3RbZGDEbf3YUVe8cnJrkVtHgTQ0pGoETHIG2A6w06VALXLa7xOznOBkc1G8laEvymLlN7pwjah6FGQFIPr72fsqTb28pqKe6jmUtfulPebNoPnmo/TZXbmuUp9DFukY9xbii6hRPw4ra6R1rPVzF2nt2dNlusOFEt8st3mclPdS1pYXjbjzVz4eldEZLba4rKo7b6Fj3/wAbg5wPyfhXfrXep9P3N5nTUS5e2XW126Yt8FhTbYUlhalbSePMY5rpPrbSMnRsKzvPXJud7VHD7aEoIDTZA905PPJreNnDpj0epnjl1MZuY639b4n9qt2f90jrp067xJQfwjgYGMcd8jmvRKPE/OvO92fH0y+ufThQG3bqSAB8R3ya9ESfrGtOLdSlKBSlKBSlKBSlKBSlKBSlKBSlKBSlKBSlKBUJdtb/AKKfU3/M7v8AuqbahXtksOzOy/1HYZbU6+9altNNoGVLWopCUgepJAoMTfZDuMGx6m1lcrnMZgW+LbIan5MhW1ttPfkZUfTkD7a7Lbzduotyudou1ik6Wkx2O7kRJjZdLyG8LT3fHGR41166A6Dv+hOo2q7JquwyLLOatsRcqBdmkpCUKUstlxJyNhJHjxmpl0903muvSFuQY9vJlvENR0htoJKgd6AnI2qOcfKueTUnFu17ocCnnFOsT0tBQSmQkILS8+mCSPtq/bZOj+ys7HOCASPHGai0aMcgOlCZY3bsYDmOavm0IYgRkNrmxQB+Qp5O4Vjyt0ub22OM/jh+z9tPpOOkgBYwfDkffVq3+1RbwYykzoiO63eKwc5x8fhVK/Atl0hf0lCTzzlSR/vqJpfiro3n3Rn/AE0/fW36UQocIyfTemrFOim0Di5QRz/fE+tcsTS8eDMjyFXCIrulhRAdHOOfWhpe/t4A/klA5x4iuP28KJAaJOcH3hXxLuEcE/2wyVcflpPr8fn+io86oaRumr02oWPXb2kvZXFGUphlLplIUc48eCPI0NJL9tUrwjqOPRSa2Casf9mWrPkFJqMjoe7vdRIeomdfvNWBlDYc08lkEOrSnBO/OSFH3setceotB3279UYWoIuvJVrsTZQXdOeykpdx4jf4gK8x8KMr91LJXHgd6YEx7eShIjBKlZPzPhx41Hy5M90SvZUFuWlAKWrg+22kn0JzVD0d04uehtWX+7zOor12Fxbc7qJMQQzFUVDbs3HGQPdx9tVidpCRNuD0tb5WFbloZUtIGT6HNbaig64vVguKWbJHu9tkahYtEtyVEhvJWtBSwsrBxgnGRXVLrXFUi06LkBxK0m3hspCeBgJNdmtZ6fajd4tuBAj3D2OWoqjobVJ7sR17lLUnnIPifSutfWG9RHtIaRitPx3nG2UqUWXArb7ic7seB+FT3jp9/wDDxwx/F/Jxyym9Y6/ncUXs9uNudd+nPd+WpIIP9MK9DifE/OsAvZw6dakufUrROq4NgnydMQdUQGpl3aazGjuF5GErVng+8P0is/IOfnXZ+eb6UpQKUpQKUpQKUpQKUpQKUpQKUpQKUpQKUpQKhTtksPSezD1GZjpWuS7anEMoa+upwqSEhOPys4x8cVNdQj20lFvss9SlJJSsWlwpUk4KVZGCD5EetBjD6A9PtQOa86haV6kWq8sz5dogNzYN7ecMpbReJRlRUVY8MYPl8KkGfp1np91JlaW0/HuFvjNx2ZTbb7jqwSsHcQ4rjyHHlUZdlRM/XmpuoUa5Xy5CXNtEFlV09oUuU0A8cFK1EkY24+Wal+Xe9Q6f11L0o1rK6Xp1llp/+3ykvELB8gPqjwzXLK2mPmqtDlzAtbqnosnaoNu4eDhSQPAgHOauuwu3GZDDn4ONF1SFbVh1BQo+Wc+R4zVq9zfEtJS/CZkNJXv75UZIWCOfrAZzz51RLfZL+ypwOQ5oQpRWnaVEck+hrDa45+j+pj+q+9iWrR34Nqdb3iWXRO7r3e8xtOzcPe2/ZV0XbQskNNJgwWT3biypzdtUtGPd3ZOPE448hUeex63b1c3CgaHmTrJ3jSV3dy+pZ9047xYZIJ93J486vS76WnQw0IrU51zepK1d6pSCPIgeI+2goN/0h1FRKiJ01A0eIiGh36r4XlPqdJ97Gw424x9tXbcNFn2RQhw45fUpCwoEpKfdIUkZ4258PPwqz73G1xBciosuiH9RMFoLfkv3xMItOZwpAbUCSABnNXXcdMy2Iqu5blKf3IUAl4qTgjlJ9SCPGt+hbOqNKa7bjRE6WgaWefC3DJVfXHDxkd2lvuz/AI+c+oq52NHy/oZr2mPA+mHIrffJiqUGm3xjf3RJ4RnP1vKrY1DD1fbI0ZVk0m/qB9anA6ly7JhBlI+pjcDu3FSvltFXAjT05yzNvPxJES4ORkOGIiX3oYdON6FK/Lwc8j0rMFHvmm9ZwrWhWlomn13dL6TvvS190hvaclOw53Zx9lfXbV6oVZ4n4SPWsXtKXES27cpXs3idikE85xjOapl9g6ot1s7y1abkX6b3yWxEVcxCCG9p3L3qznGBxWsbTNyuFojz7za3bFcHkLD1uTchI7tQPuHvBgKyAOKRNKYtpyJDkomCKhxa0K7yQsEHAx4njx9PSqTKhwkxXJS5UZyOhOS5HO/HrgDJNXLaLRJRa5aZMRLru5DqESUhwEpTycH4mqQ5eLjZUPPsLTbWwnc44NiUj4+gxUavChX7ppbrEGdV2+NKYuVwtswPPPOqCVoXHVkhB8AQBxXRURGG2WEIYcYcUnC1q8FnyIHpjiu9F6sl3Qv8Jn9T3S8NTbZOaECTgx2QWF/V/UQfjXRiQEyYzCRIW+5t95KgR3avQV3w8M2e0ydmLSOtxrvRt2t8G/SNDRtVW9NylxlOC3Id79ASHQDtKuU+I4yKz5o8a8/HZpv16i9X+n1l+lpjdqk6ogOP29ElQjuqDycFTedqjx4keQr0Ejxqst1KUoFKUoFKUoFKUoFKUoFKUoFKUoFKUoFKUoFQj21h/wAlbqV/mhz9oqbqhHtr/wDRU6l4PP0Q5+0UGK7shw7lMu+v41nuCbRdHbZBTGnqb7wMK79R3bfPgY+2uwMC7XGBrW427Vjllvd/jtMrFyjwA04plScoTkc8DioD7IRuyLp1BVYm4z96Fut5iNzVFLKl9+rhePLGanH26RI1tLlai0rAtere7abffhSnFJMfZ+KI5xnHOK553wuPld8ZNtEtDjEJ5l/vA6VNOrCV+uU5wc/Kr3YIGFBPdk/m1Z1mnsR3m1fSc/ahYcXFdbC0LGMEZIyPKubWHXjS2itVaf0vc48v6XvOwRUsRitCypQSPeHAwTznyrG3TtXs286hYIWoY+Ir6zLeOPxqh8Mio10b160zrPqhedCwYk1F4tRcDzr7GGFbDhe1Xnz4etTK2zGKEq9na8M/VqSp2/ag+0vJOQ4f1Vr7S4r6y+PLIFXAqFHJx3DX82uFUFhPg02B8quztqgqdWrJKgonzwK2FShjOP0D7quEwox4MdG31rem3xMfyKT8qbO2rZUEnnCf0V8lwiNSWMOMtOAH8pI4q712uJn+QRj05rYu2RCkj2dHPqDUO2or1JY7bIhBEmCCylW8hrKCfmU8kfCrQiwtO2tp5tq0wyyoDKJTPeIA/wBKpf1PZVSYGyI/9HLQdynEJBJTjkc1E8m0RY6psK4PS7owoEKDju0EfHHjmh21YmqperkyXZlzuVud00/bJqLfaYkTu1MtlhYQSocbkkE/I10VmqcXHjL75pxe0KSlrAKOcYPHjXe3VN81G4+9Enaag2nSjdomiBJZlFby9rC9hKfIE5yK6Kzu8YZiPGM0wlSQpIbP1xjxNd8fEZvhfnZvcU9156bl0bFfhLBHh6PCvQv+VXnn7O0nvuuvTZxI2lOpYAwfP8aM16GB41WW6lKUClKUClKUClKUClKUClKUClKUClKUClKUCoO7batnZU6lHn+5S/8AaTU41BvbcIHZT6lHx/ipf+0KlGLnsgT5lounUWZb7a5eZzFtgKZt7SwhT575eQFHgYGTz6VNitRW+59Q5V/n2S+6Zv7sVph23ynGnmktoThC9uOSeefGoV7H19Z0vdOol3kR5UxqLboKlMQWi6+sd8sEISPEjOfkDU6Ro1o6ha9maptt8msRlstxXbRdba6w4haAff3ZyAc8etc8p4rWK5YusRsQVPwpOFYKH7dsc258loOP0ir7h31mdHadVa7a86gZQ45HCljjGQTyPsqwk2gNyh3tugOxlqAU8xcCl1CT5ltSOcfA+dX9boVvjsthDD5TjGe98f1Vh039tBdg26XW7bBZe81txwlR+3xOao0vq3c4M6RFRBgrDDhQCrcCR6nmrjdYhK/7M7kjyd/4V8P4P2V15x1219444dylF4jJ+ymobW3P6/t2pbLdxm6ZtbzwC0NTZ6WXFIyQFBKjnBwaqb3U6+ssrdctltCEKCCd5JyRxxnkHnnwNbLv0q0HfpIkXLR9uuElLYZS9LQHVpSM4SCoHgZzVZes1rkJKXLckpOOO9I8OB4Y8BRna17l1xVZ2WV3J/T9qacK0tm4TUxysp8du5XOMpz86+1PVS8OxDLZiWx2KG0vB1l7chbZ+qpBB94EeYpfOmejtSKY+ldMQbp3G7uvbB3ob3YKgM58cD9FVRuwWmPCahNW5pqGy0GG2U8BDY8EDHgOPKht9Nh1rOu9tTIcbYaVvUjCMkcY9a+5WoZmBju/0VTo0GJCY7piN3bQJUEpdJ5Pj41yBLP95WfgHB91XR3R8l8v9zUxiM7HbJJ3rda3jbjyGRUZTrguYZkS53WWlLgxugR2W1J9cHGQfjUhaicWmEpMG3tSX1EIIlS+6QlPrnB/Rio+l6dn3NqWHZlqs77gGx5CHZG0+ZHgDj5VF2s7Ves0XL2i0t6WvEC1Q7PN9nvE4oU2+oMKwRjnCuea6GyChpDBTHcaaWAolfO/jGRx4fdXfrVGtdNXiBJ0vFeny7lbbRNUuW7BWzHWtDC9wSo8HOeK6DSXGFJZSHnXG9oH41JAR8E8mu+Hhm+Eidm4Nv8AXzpspsZQdTQTkcf9aM16EQMGvPl2a2UJ6+9NQ39T8JYPAPH8qDXoN8TVYbqUpQKUpQKUpQKUpQKUpQKUpQKUpQKUpQKUpQKgvtvnHZR6lf5rV/tJqdKgrtwEjso9SsDJ+i1f7SaDGT2KL3adMak1rPu15g2lsxYSEe1vhpSgFrJUM+IFTFqzWWmJfUedeGuo+ljaZDDSXEG8IS8oobCRhOOAFA+fIxXTPQfSy/8AVS7XKNp+DGmuw22A6JL6GQkulSWwN/jkg/KoYvjbEO8To7jTbakObOEAlKsEHH2iuU7csrJeZ6dOJJdMmrWq2hHNzabtpsu7AvH0605GwT7u7bykn0+NSBp3qVpiazGba1Fp5yS4MBhFyypRA5AG2sYNvQn8DdNMBhptChLeUUpwVq3pTlXrgfoq5enxEPWFqktISh5ta1BYSMj8Wqlxv7amc1zGRt/rJopO4I1XphZSDn+NP+FbGOrWmpEZMlF/04Y+8o7w3IgbgM4+r448qxEXl1CLnKSClpIXu3BIyM+lSDp+SXemMWIpDamV3rv1BSQTvEcjOftpML+07sfiyfRep9huCmkRb7ph5x4hKGvpM71KPljbX02/XVvuq3EwblYJZb4cDE9SyjnHvAJ4rGxoAph62sDzTTaXW5iFJVsHBHnVyafvNvsVvEm5W5dwgqu8hL8Rp4sF0qYISoqT+aohXpxVuN1xV78fiyDnVsVDDz6pNpbZZ3d4pctSdm362cp8qpjvVTTbbZcOo9NqGM+7dAf91dE2rxF7yLbZLEiRcn/YXWJ5lq2oa7opW2UZwrcT4n0qPZMRj22Thlvl5zjYPzjWJjlfNXvx+LJe51NsKYKZar1YfZ1KKUrNxxuUOSkceIBBx8a1Y6lWWY4y2xd9OuuvEJbbTdRuUT4DGPGsbs3nSFqbKElCbnJWkbfAlpsE1ppBpDOsNPuoQhLqbkwpKwnkHfTst9r34/FkSuWuYs+Mtq2ptd8lc/2pbbmlboA8VKBGAB4VGi73JnuTEJumnbPNTwG51+aUAf8A5sePyFdKZLLZmzShIRuedGUHbkbzxx5Vyi2xvwNdUY7OU3ZABKASMsKz+yk6dnNrNzl9O/Wol2O86chWpvVNkkzBbnoaxHntd2t5xpSQM5yfeUOa6JdROld40I7BiXC42u6lcdboNqmokJYbQoJO7HgeRx41StPxWYmorQ+002243OjqSoIHunvE1Vr1pMMaelalDK0NIvj0FawkBvnJHxznj05FbuU6epllObqfyamU1MaqvZoYEbr301CDuH4TQTg/F0V6DE+Hzrz9dmlJT2g+mpUd2dTwiCfId6MV6BU+Jro5VupSlEKUpQKUpQKUpQKUpQKUpQKUpQKUpQKUpQKg3tquMs9l7qC5IaEiOiBudYKinvUBxO5G4cjI4z5ZqcqgrtsrbR2XeoDj7PtMduElb0feU96gOIKkbh4ZGRnyoMS+lusWk9G631dcLFoydZbPcosRMS2MXPv1Q3G1FSlqdcTuUDzhPzzmoFlWtN51GcgtNSpQSp3YPcyoA5+HPj4VfWuL3Yb7q+fN03pxWlLO400GrSuaqYWSBhR71WCcnJwfCo8nla3n0lRDW/aePdz6GnrRqS7St1P0Pb+n0jTdot9yTdmkQny682pKwh0vJCkAp4wOPD1q7OimhtO6ktV7u1zvgtt1txKYMAOoSZSlNLI4I3K5wOKihm4RX9L6XhxXQtyDDf8AaUgHLbrkgqCcnx90JNVzQFzh2TWVruM5SW2IqnFFak5wS2oJ/WRWLLFiJbnBKlvOlH4wuFHu48RwR4eNS7eNN2XT/TrSMu0XJ6Ym6yHZEiPICA5DcS0E7FbSQM5yM+RqLLvHU3c5aV7sd4TwCE7s+Pw/4Vc2mpkdzRJg94FS27qZXd452FgJ3Z9Nw8M1tEzdnvQendYTbnOveohZplrdaXBjFSE+1KIUQPeOT7wCcCrQcgTLjpl1EVDZmIvBJQ46lpITtws7lcDA+dU/QU+Hadb2CdOUhuJGmtvOOLGdgBzn9NXBLtLd3tlwacjTX2helSP4tSkvJCU54CuMHwrF2vttk2tZ1NEdS8gWyPBj/j+/SC46ANqQg+8sH1Hzqz3yn6ReyraDJUFKPkCs5P2Vf1xtwF1g3M2qetQtzUdLSQj2dn3skuE87kgHGP2VHsw/23IB5/Guc/6ZpiVJvXPQen+n0PTEHTl/Goo0h2Q+++FoV3TmxsBJ28DIwcHmvq6DdO7BrFU663fUKbRJs0pl2PG3NpMg4JSPe5OVYGAPOo4mzIq9E2q3NKSJbNykyVtJGCELbbSFfaUmtNHSo9u1fp+bK2pYi3Fh5xahnYkLGT9g5rXpeFJdcUpby9uFFxZIHllZz+2pW6xdPrBoHQtgVYdRJ1D9Jzg/JCVIV7PiOCke7nGcq4PPFRlcVINzmFtW5v2h3ar84bzg/or72ZcRvQNytylIRNXdWJjTQGCtIZUhR+zIp6SL46AdL7F1FudxXe9St6fNscjyGQsoBfG7J+sR4EJHHrUndLLFbbt2XesMqfao0mWw5OcZkvIypCwobdp8ik8g/GuscNbbE6HIcSFBiQy8QoZ4Q4lR/UK7L23qNbLf2bOpNuhMPyU3m7TUiY2yotKS44hTZCs4A8ckjjivN15e7C63Jf8AP+u/Ts5m9cf6jbstztN/2UdCQ5NknvasVq+B7Jdm54TFYYS6NyFsbSVLP52azzp86wNdlydplPVTQUB2xXB7VzmsYS416ROCYjEfvU7m1MYypRwcKzWeVI49fjXqcK3UpSiFKUoFKUoFKUoFKUoFKUoFKUoFKUoFKUoFQf20LZOvXZe6iwrdCfnzHLYrZHjILji8KBOEjk8AnipwraUg+VB5zLlap1okFVwgS4AeQO69tjrY7zA527wM4yM4q1p0/u332kv5b71AKUkbSNvJ+dejbV3TXSmvlRVak07bL6qLuDBuEVDxa3Y3bdwOM4FW8rs3dLFcHp7pwj/NrX3UGACAuO2cNuMpBSDgKAOfPPxr7e8bI/lEeI/KHrWe3+DL0m3lX9jnTW4+f0a191bj2aelBBH9jvTfP+DmvuoPPbqmaVXW4NCSnug8MIBzv5OefhVRsq2RGwlbKTgFWFgc/LNZ+3uy30ikAhzpvppefHNub5/VXGnsp9HU5x0100M+P8XN/dQYGsthtRLqCOOMipJFy0z7M9b9SvXCPCdu8h9yTatqnQgRwkIHP55Sflmszauyp0eUQT0305x/g9H3UV2VOkCwoK6caeUFEkgwUHJPjUs2u2GYaj0TqVqzp23iNeI8aBb2EZQGHnUKPeuuHdzuBHB+NR5NW2J0rC0Ad85j3x+efjWdVHZF6MNhAT0004kIIUnEFIwa1PZI6MknPTPTnP8A9CipJo2wPKWgPJ95Odnju+I48a5A8N6RuT9ZPGfHkVnfPZN6NEf+jTTf/wCPR91a/wAEzo3/APDTTf8AUEfdV0jBDNUBOkjek/jV8hQAPvGuB1aS6kbkgbTn3hms8auyV0aWcnpppsn/ACBFcauyF0VV49MdNn/wKKowQjaUlQWnwJ4UPQ1d9k1xAt3Sy76ZUxL+kbg+l1EluQBHSgd2cKR45yg+Hjn4VmsPY86KEY/sY6cx6exJrjV2NuiC/Hpfps+X/mSa49XCdWSZb4svF14dMM7hdxhn7LsJ+X2jOmZYjPyNmqIq1dy0pQSA4CSSBgYHJ54xWf4cCqFpXQ2n9D2iJa9P2WDZ4ERGxiPEYS2ltPoMCq6BgV2c2tKUoFKUoFKUoFKUoFKUoFKUoFKUoFKUoFKUoFKUoFKUoFKUoFKUoFKUoFKUoFKUoFKUoFKUoFKUoFKUoFKUoFKUoFKUoFKUoP/Z"/>
          <p:cNvSpPr>
            <a:spLocks noChangeAspect="1" noChangeArrowheads="1"/>
          </p:cNvSpPr>
          <p:nvPr/>
        </p:nvSpPr>
        <p:spPr bwMode="auto">
          <a:xfrm>
            <a:off x="230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 name="AutoShape 8" descr="http://img0.imgtn.bdimg.com/it/u=3157668398,2056971038&amp;fm=21&amp;gp=0.jpg"/>
          <p:cNvSpPr>
            <a:spLocks noChangeAspect="1" noChangeArrowheads="1"/>
          </p:cNvSpPr>
          <p:nvPr/>
        </p:nvSpPr>
        <p:spPr bwMode="auto">
          <a:xfrm>
            <a:off x="345281" y="1202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 name="矩形 22"/>
          <p:cNvSpPr/>
          <p:nvPr/>
        </p:nvSpPr>
        <p:spPr>
          <a:xfrm>
            <a:off x="618581" y="246876"/>
            <a:ext cx="2858910" cy="300082"/>
          </a:xfrm>
          <a:prstGeom prst="rect">
            <a:avLst/>
          </a:prstGeom>
        </p:spPr>
        <p:txBody>
          <a:bodyPr wrap="square">
            <a:spAutoFit/>
          </a:bodyPr>
          <a:lstStyle/>
          <a:p>
            <a:r>
              <a:rPr lang="en-US" altLang="zh-CN" sz="1350" b="1"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4.1.1 </a:t>
            </a:r>
            <a:r>
              <a:rPr lang="en-US" altLang="zh-CN" sz="1350" b="1" dirty="0">
                <a:solidFill>
                  <a:schemeClr val="bg1"/>
                </a:solidFill>
                <a:latin typeface="Arial" panose="020B0604020202020204" pitchFamily="34" charset="0"/>
                <a:ea typeface="微软雅黑" panose="020B0503020204020204" pitchFamily="34" charset="-122"/>
                <a:cs typeface="Arial" panose="020B0604020202020204" pitchFamily="34" charset="0"/>
              </a:rPr>
              <a:t>Add Radar Device </a:t>
            </a:r>
          </a:p>
        </p:txBody>
      </p:sp>
      <p:sp>
        <p:nvSpPr>
          <p:cNvPr id="20" name="矩形 19"/>
          <p:cNvSpPr/>
          <p:nvPr/>
        </p:nvSpPr>
        <p:spPr>
          <a:xfrm>
            <a:off x="618581" y="689102"/>
            <a:ext cx="7409803" cy="295274"/>
          </a:xfrm>
          <a:prstGeom prst="rect">
            <a:avLst/>
          </a:prstGeom>
        </p:spPr>
        <p:txBody>
          <a:bodyPr wrap="square">
            <a:spAutoFit/>
          </a:bodyPr>
          <a:lstStyle/>
          <a:p>
            <a:pPr>
              <a:lnSpc>
                <a:spcPts val="1650"/>
              </a:lnSpc>
              <a:buClr>
                <a:srgbClr val="C00000"/>
              </a:buClr>
            </a:pPr>
            <a:r>
              <a:rPr lang="en-US" altLang="zh-CN" sz="1200" dirty="0">
                <a:cs typeface="Arial" panose="020B0604020202020204" pitchFamily="34" charset="0"/>
              </a:rPr>
              <a:t>Go to </a:t>
            </a:r>
            <a:r>
              <a:rPr lang="en-US" altLang="zh-CN" sz="1200" dirty="0" smtClean="0">
                <a:solidFill>
                  <a:srgbClr val="FF0000"/>
                </a:solidFill>
                <a:cs typeface="Arial" panose="020B0604020202020204" pitchFamily="34" charset="0"/>
              </a:rPr>
              <a:t>General </a:t>
            </a:r>
            <a:r>
              <a:rPr lang="en-US" altLang="zh-CN" sz="1200" dirty="0" smtClean="0">
                <a:solidFill>
                  <a:srgbClr val="FF0000"/>
                </a:solidFill>
                <a:ea typeface="微软雅黑" panose="020B0503020204020204" pitchFamily="34" charset="-122"/>
                <a:cs typeface="Arial" panose="020B0604020202020204" pitchFamily="34" charset="0"/>
                <a:sym typeface="Wingdings" panose="05000000000000000000" pitchFamily="2" charset="2"/>
              </a:rPr>
              <a:t> Resource </a:t>
            </a:r>
            <a:r>
              <a:rPr lang="en-US" altLang="zh-CN" sz="1200" dirty="0">
                <a:solidFill>
                  <a:srgbClr val="FF0000"/>
                </a:solidFill>
                <a:ea typeface="微软雅黑" panose="020B0503020204020204" pitchFamily="34" charset="-122"/>
                <a:cs typeface="Arial" panose="020B0604020202020204" pitchFamily="34" charset="0"/>
                <a:sym typeface="Wingdings" panose="05000000000000000000" pitchFamily="2" charset="2"/>
              </a:rPr>
              <a:t>Management  </a:t>
            </a:r>
            <a:r>
              <a:rPr lang="en-US" altLang="zh-CN" sz="1200" dirty="0" smtClean="0">
                <a:solidFill>
                  <a:srgbClr val="FF0000"/>
                </a:solidFill>
                <a:ea typeface="微软雅黑" panose="020B0503020204020204" pitchFamily="34" charset="-122"/>
                <a:cs typeface="Arial" panose="020B0604020202020204" pitchFamily="34" charset="0"/>
                <a:sym typeface="Wingdings" panose="05000000000000000000" pitchFamily="2" charset="2"/>
              </a:rPr>
              <a:t>Device and Server </a:t>
            </a:r>
            <a:r>
              <a:rPr lang="en-US" altLang="zh-CN" sz="1200" dirty="0">
                <a:solidFill>
                  <a:srgbClr val="FF0000"/>
                </a:solidFill>
                <a:ea typeface="微软雅黑" panose="020B0503020204020204" pitchFamily="34" charset="-122"/>
                <a:cs typeface="Arial" panose="020B0604020202020204" pitchFamily="34" charset="0"/>
                <a:sym typeface="Wingdings" panose="05000000000000000000" pitchFamily="2" charset="2"/>
              </a:rPr>
              <a:t> </a:t>
            </a:r>
            <a:r>
              <a:rPr lang="en-US" altLang="zh-CN" sz="1200" dirty="0" smtClean="0">
                <a:solidFill>
                  <a:srgbClr val="FF0000"/>
                </a:solidFill>
                <a:ea typeface="微软雅黑" panose="020B0503020204020204" pitchFamily="34" charset="-122"/>
                <a:cs typeface="Arial" panose="020B0604020202020204" pitchFamily="34" charset="0"/>
                <a:sym typeface="Wingdings" panose="05000000000000000000" pitchFamily="2" charset="2"/>
              </a:rPr>
              <a:t> Health Radar </a:t>
            </a:r>
            <a:r>
              <a:rPr lang="en-US" altLang="zh-CN" sz="1200" dirty="0" smtClean="0">
                <a:ea typeface="微软雅黑" panose="020B0503020204020204" pitchFamily="34" charset="-122"/>
                <a:cs typeface="Arial" panose="020B0604020202020204" pitchFamily="34" charset="0"/>
                <a:sym typeface="Wingdings" panose="05000000000000000000" pitchFamily="2" charset="2"/>
              </a:rPr>
              <a:t>add </a:t>
            </a:r>
            <a:r>
              <a:rPr lang="en-US" altLang="zh-CN" sz="1200" dirty="0">
                <a:ea typeface="微软雅黑" panose="020B0503020204020204" pitchFamily="34" charset="-122"/>
                <a:cs typeface="Arial" panose="020B0604020202020204" pitchFamily="34" charset="0"/>
                <a:sym typeface="Wingdings" panose="05000000000000000000" pitchFamily="2" charset="2"/>
              </a:rPr>
              <a:t>the device</a:t>
            </a:r>
            <a:r>
              <a:rPr lang="en-US" altLang="zh-CN" sz="1200" dirty="0" smtClean="0">
                <a:ea typeface="微软雅黑" panose="020B0503020204020204" pitchFamily="34" charset="-122"/>
                <a:cs typeface="Arial" panose="020B0604020202020204" pitchFamily="34" charset="0"/>
                <a:sym typeface="Wingdings" panose="05000000000000000000" pitchFamily="2" charset="2"/>
              </a:rPr>
              <a:t>.</a:t>
            </a:r>
            <a:endParaRPr lang="en-US" altLang="zh-CN" sz="1200" dirty="0">
              <a:ea typeface="微软雅黑" panose="020B0503020204020204" pitchFamily="34" charset="-122"/>
              <a:cs typeface="Arial" panose="020B0604020202020204" pitchFamily="34" charset="0"/>
              <a:sym typeface="Wingdings" panose="05000000000000000000" pitchFamily="2" charset="2"/>
            </a:endParaRPr>
          </a:p>
        </p:txBody>
      </p:sp>
      <p:pic>
        <p:nvPicPr>
          <p:cNvPr id="9" name="图片 8"/>
          <p:cNvPicPr>
            <a:picLocks noChangeAspect="1"/>
          </p:cNvPicPr>
          <p:nvPr/>
        </p:nvPicPr>
        <p:blipFill>
          <a:blip r:embed="rId5"/>
          <a:stretch>
            <a:fillRect/>
          </a:stretch>
        </p:blipFill>
        <p:spPr>
          <a:xfrm>
            <a:off x="4000820" y="1014387"/>
            <a:ext cx="5022175" cy="2809107"/>
          </a:xfrm>
          <a:prstGeom prst="rect">
            <a:avLst/>
          </a:prstGeom>
        </p:spPr>
      </p:pic>
      <p:pic>
        <p:nvPicPr>
          <p:cNvPr id="10" name="图片 9"/>
          <p:cNvPicPr>
            <a:picLocks noChangeAspect="1"/>
          </p:cNvPicPr>
          <p:nvPr/>
        </p:nvPicPr>
        <p:blipFill>
          <a:blip r:embed="rId6"/>
          <a:stretch>
            <a:fillRect/>
          </a:stretch>
        </p:blipFill>
        <p:spPr>
          <a:xfrm>
            <a:off x="95891" y="1018002"/>
            <a:ext cx="3882673" cy="3641979"/>
          </a:xfrm>
          <a:prstGeom prst="rect">
            <a:avLst/>
          </a:prstGeom>
        </p:spPr>
      </p:pic>
      <p:cxnSp>
        <p:nvCxnSpPr>
          <p:cNvPr id="13" name="直接箭头连接符 12"/>
          <p:cNvCxnSpPr/>
          <p:nvPr/>
        </p:nvCxnSpPr>
        <p:spPr>
          <a:xfrm flipH="1" flipV="1">
            <a:off x="3275856" y="2784249"/>
            <a:ext cx="3687075" cy="22877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H="1" flipV="1">
            <a:off x="3492708" y="3020518"/>
            <a:ext cx="3585183" cy="1922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1291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00" y="217693"/>
            <a:ext cx="4449300" cy="335368"/>
          </a:xfrm>
          <a:prstGeom prst="rect">
            <a:avLst/>
          </a:prstGeom>
        </p:spPr>
      </p:pic>
      <p:sp>
        <p:nvSpPr>
          <p:cNvPr id="5" name="文本框 4"/>
          <p:cNvSpPr txBox="1"/>
          <p:nvPr/>
        </p:nvSpPr>
        <p:spPr>
          <a:xfrm>
            <a:off x="17291" y="38604"/>
            <a:ext cx="494982" cy="432808"/>
          </a:xfrm>
          <a:prstGeom prst="rect">
            <a:avLst/>
          </a:prstGeom>
          <a:noFill/>
        </p:spPr>
        <p:txBody>
          <a:bodyPr wrap="none" lIns="51422" tIns="25716" rIns="51422" bIns="25716" rtlCol="0">
            <a:spAutoFit/>
          </a:bodyPr>
          <a:lstStyle/>
          <a:p>
            <a:pPr algn="ctr"/>
            <a:r>
              <a:rPr lang="en-US" altLang="zh-CN" sz="2475" b="1" dirty="0">
                <a:solidFill>
                  <a:prstClr val="white"/>
                </a:solidFill>
                <a:latin typeface="微软雅黑" panose="020B0503020204020204" pitchFamily="34" charset="-122"/>
                <a:ea typeface="微软雅黑" panose="020B0503020204020204" pitchFamily="34" charset="-122"/>
              </a:rPr>
              <a:t>01</a:t>
            </a:r>
            <a:endParaRPr lang="zh-CN" altLang="en-US" sz="2475" b="1" dirty="0">
              <a:solidFill>
                <a:prstClr val="white"/>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 y="1"/>
            <a:ext cx="911438" cy="809030"/>
          </a:xfrm>
          <a:prstGeom prst="rect">
            <a:avLst/>
          </a:prstGeom>
        </p:spPr>
      </p:pic>
      <p:sp>
        <p:nvSpPr>
          <p:cNvPr id="7" name="AutoShape 5" descr="data:image/jpeg;base64,/9j/4AAQSkZJRgABAQEAAQABAAD/2wBDAAMCAgMCAgMDAwMEAwMEBQgFBQQEBQoHBwYIDAoMDAsKCwsNDhIQDQ4RDgsLEBYQERMUFRUVDA8XGBYUGBIUFRT/2wBDAQMEBAUEBQkFBQkUDQsNFBQUFBQUFBQUFBQUFBQUFBQUFBQUFBQUFBQUFBQUFBQUFBQUFBQUFBQUFBQUFBQUFBT/wAARCADcASUDASIAAhEBAxEB/8QAHgABAAEDBQEAAAAAAAAAAAAAAAcFBgkBAgMICgT/xABaEAABAwMDAQUEBAgGDQcNAAABAgMEAAURBhIhBwgTMUFRFCJhcRUygdEWI0JSkaGx0hglM5KTlBckNVNlcnR1goOyweEoNjhDRGOEJjQ3RVRVV2Jkc5Wz8P/EABoBAQEBAQEBAQAAAAAAAAAAAAABAgMEBQb/xAAkEQEBAAIBBAICAwEAAAAAAAAAAQIRIQMSMUFSYQRRcaHhsf/aAAwDAQACEQMRAD8Ayp0pSgUpSgUpSgUpSgUpSgUpWhIFBrStMitaBSlaZFBrStNw9abh60GtK03D1pketBrStneJ/OH6a13p/OH6aDdStnfI/OT+mnfI/OT+mg30riL7YIG9O4+A3DNcgUFUGtKUoFKUoFKUoFKUoFKUoFKUoFKUoFKUoFKUoFKUoFKV8z8puKyt59xLTSAVLcWralIHiSTwBQcxUEjmo062dYIXSmwB3aJV6lpKYUPIwT5rX6IT5nz8K4uovX/TOhbewqPPi3q4SFbWYUKS2tWMfXXgnagevn5V0m6na3uGudUOXS4PB1xwBBSlY2oT4hCRnhIzXTHp2zu9Jub047vrvUd4myp0m/3JT8hwuObJS0JJPokHAHoBVHd1PeVK/u5c/smu/vVTHXlqJyAf9IffXCVnwJT/AD0/fW+FVVWqL2Rj6buf9dd/er5nNSXtR/u3c/667+9XwlZAGSn+en764VvoB5UjP+On76cCpJ1Fd8c3i5Z/y1396tF3+74/uvcT85rv71UwSEAH32/6VP31tMtoD3nWh83E/fWryKkm/XXPvXW4H/xjv71bjfbmAP40n/P2x396qMZjOf5dn+mSP99aLmNYA9oYHzfR99Z4H3u3y6FWfpKcc+ftbn71bPpy5gY+kZ39ac++qWu4Mj3faY2R/wB+j762GfHUOZUcf69H31R9j95uK1c3KaD/AJU5+9XGm93Af+spv9ac++vhdnRf/a4vz79H31we3xAM+2RP6wj76z7Fww9TXSFJZmsXSaxLjrS6y+JCyULByk/W558jWRroF1ii9YdDs3E4ZvEUiPcoo8W3R+UB+arxB+Y8qxh/ScRspJnRAT4ZfR99X30Y62r6P6wavUOZEkRlp7mbBEtCBJa9Mk8KBwQfI5HnUuOxlQByK1qN9C9fNB69t9rdtmq7KqZPQkt25dxZ9qSsjlst7s7gcjA9KkZKs1yG6lKUClKUClKUClKUClKUClKUClKUClKUClKUCoC7dilJ7I/U4oWptX0SoZQog/WT5ip9qCO293J7KvUb2oLMMW7MgM43lrvE7wnPG7bnGfOgwcaT05ebvIubtjQ8sQ2GTJLT2xSUrXsR4nn3uMfGpEjdIOoDDCUy9K6gfkKV7zjdwCElPptyefjV/wDQFvRdw6u6sZ0hFup0o5Dhd0zqYtGUVBZKt5R7uArBHnXaKAmdbtZXqIba6i1pbjux5IALSiW/fSkjzBHPzqbvhZHRUdFup68lOn7sU+W6QOB/OrcehvU5wc6duPzMhP31kOblRFIQpbzaELUEjIPvKPpVVTGj+BSc58Cmm9e10xtjoN1Nxxpu4H5yU/vUHQTqaoEnTk37ZCf3qySLZZCsYA8vCtF29BJJb4+Rqd1vs0xtDs+9SlA/+Tc0fN9P71P4PfUkD/m1L/p0/fWSdNvBHDWT4+FcbsJKfFoj7DWe7fs19MbX8HvqR5aakn5vp++n8HnqR56bk/06fvrJEmAgZIbrauCgj6n6qvdThjdV2d+o+P8Am1IA/wDvI++tn8HnqMDj8GpHPq8j76yQGKyOFBKfnRUFo+CQftq7pwxuOdnbqHnB009k/wDfo++tquzp1FCc/g24PTMhH31kQvYjW1hLr7yIySoJSVAnJ9OKpNuusea4oMq75LRHeKS2obQfPkCm7fZw6PyukVwjQoQf6ZBlxiIv2h1V4Un2hSE71OkZ4IAPAqLL/dLNcGWfouwps68lSliWt7eCOB73hXeLrLtiPhmM+2tSmJKl9wsEqHdq5IB9K6COtONR2EqjFj3MKcJ+v8ceVanKVd3QCO2OuPT9wJSlwalg4WBg579PnXoxTgHivP8A9m2ZolrWOm49ytd7f1s5qq3qtU6NLbRAYb79veHmiNyj9bBB8xXoBTRG6lKUClKUClKUClKUClKUClKUClKUClKUClKUCoM7bXs/8FfqN7X3nsn0ae/7jHed3vTv2Z43YzjPGanOoK7cXPZL6nfC0OftFBir6NWfQ1+6m6ttukTf5GkJNvhpT9OlDU4rCyVZLXAG4cY5qRtWs3TRGobvA0xHlTJkBbKmY761ZLTqApairwOCf/7FQ32V7Oq/al1RbkT5FqU/AjBM6JjvWCHSQpOePLB+BNTxrnU2oOm8q6QmbtcdVvRAyChwJDxS8nIJSPJI4z8qZehe2kmWX2EPOd5IeXhxaC6dyVHkjA9DnFSJGssHaC4w8oKGRtLlRZp1UuVDiyJFyfQsfjQtJSCgnnHHORnHNSlbAFxG0O36ZuT4q9oTz51htSteWSYNKylaSitKv4W37ObiHFMBO4d5uxz9XOPjUZfQ/WXvUBcbS/doR+NCW38rXz9Uk8DwqTtd3O4ab0vLuVkXL1JdGVIDNs9tDXfbjgndjjA5qwUdVupSpMZpWgHm0FguyHfpnIZXzhA497wHPxqaYU120da/Z2sM6UU8FFayIzxSUcYSOfreNXDrm966st1EfTNjiyLT9HrdaVNkLbd9qHJa2+SM5xVDV1W6nJhRHV9OFh5Tii40b2SG2xj38+ZOTx8Kr3UDqnfNK3VqBb9L3HUcdEAzGJ6VJAWrP8gfMkc8/CnEXa8NKCPfNPwZ13gOM3d5tKpTSN60IdxhQSeMpGOKqv0VZwRmG/wcn3HKp2lXRf7HCuLkuVbnJbSXlQu8AVHJAyg49P8AfVY+jW/D6am/01Z1KjgFqsuOYTx/1bhrT6PsuMexPKPoGnKpeuBPsulbncbK7Lvl2jNb4tvXKKA+vI90qHhUVJ6jdWlvwkr6eqa7wEycXVR7gZxx+dxg1dfYurq8xqFm2QToePborwdV7W7emFqb2bTtCRnhW7zqwrxqHUkeVYnIzMZq2u4Te9q1bkL24JaSPFJNaXXXPVSbaMSumDb5Lu4R3roop2gZ35P5WeMVtuWqrnpq92ViJAcbgXZO6ZLUUgQlbR+LJ8cBRPzosUnqFouHY2I16htPMz50WSXFrWoIKFIUOEHgZGK6POLDDLDgbV+avcPH5V3m1/pd23yxezebhNVNhSgYUlYXHbSppYyjz8sj0rpA/L3xoqXZC3kKBSpCv+qPkAflXTC8FTF2dJWhRrLSzNwhX53XC9T276KlRHW025trvmyoPoI3KVwrGPUVn+A8a863QZptvrl08bbwU/hFAOc5z+OTXorqoUpSgUpSgUpSgUpSgUpSgUpSgUpSgUpSgUpSgVBXbhSV9kzqcB/7ocP6xU61BvbdH/JQ6m/5nd/aKDEb2U27i/qPVQs0tqBd/YYvs0h9HeNoPenJUnzGARXae23S7fhLdGdQIs8m8MNspdmRYwSXG1JyhOTzwMD7K6s9lRy4xtRauds8Nq43ZFtimNFfc7tDqu+OQpXl7uf1V2OYvShrqZcL3pFNn1I4001I7mcXkBtKdrRwPdzj0rnbzpYvaAuEwpCUw0BwEKyjIyfj5VI0CRuYSe6aRkA47sVF8PU+4oQmQ62pCwVN7UqSsfmnjIqSrPcw/DQox2FKx+WDU8NPu71Yz7iP5ia07whOMN/zBWonAqG5hpJ58M4qzLv1CmwbrKit26AptlwoSpQVkgevvUF3lY8kpGOfq1T5tpiT1oU+whSkZx4jGc8ftqxrt1vt+mlxmb1ddKWV+S2HmmblNLLikEkBW0nwJBqtSdZXiOyt5yDbdiVBBKVqycjIIGeUn1oK/EtUeCwllmOhttP1Uj481yqYbx/Jo8PSo/vfWOJpttly9XPTljQ8paWfpOWWe8KT723J5ABT+mqo3rW4y7f7bHZtcmEWkvtvsOFSXW1cpW3z7wx51nScrq7hrA9wceHFcbjCBjCAMVx6durl4tKJEiOyh0uLSUt+GAaqBUj+8pqJ7W1f4sR+KUy44eaSd+w5HI8/11ZiEQYrzvsUeO027jKVoyD9hzUgahYfkw0+ySjbloXuW42ndvTjwwaim6plJmyWpjyLk2sEFKtyMfEbccGttLH1+9qX6VEu6TYsqzPQZaIsRlopcbHdLCdx8ODnwrpDMKn4sRLyo5S4n3O6ACknGPewPGu7+rrlqBd2ZauWn4lu0uzbpaYUuNI3LcUGF7MpPIGc5rpDLilUKMSwmP3qd7agf5THGfhzW8Wau/oGwYvXXp2N24q1FB//AHJr0XV51OgKXEddOnQdIKvwjgY5zj8cmvRSDkmtI3UpSgUpSgUpSgUpSgUpSgUpSgUpSgUpSgUpSgVB3bbweyj1Oz4fQzv7RU41B/bZQVdlHqaP8Du/tFBiS7Jc9dm1LrCe3Ak3VyNbojiYUIAvv/j8FKM8Zwc/ZXYwXfT9413LvEmFqOzSJDLTK7TcENpQgpTw5+cN3jXXbsn3SJYNR6vus9xTMOHbojrq20Fako78pyAOT412iWzY+o+uJOorTqxiZaFxGYpjGG4h1LraTuO5Xkc+lcsvKxzxpEN1xDgkxi2Vjc0Y5SsD/GB8fnUjWh2KYyFNtLIwOd1WNG0sgyCpyOENlYSFtyAVFJ8ykjyIqSrRarezHQBJk5AAyhCcH9NTbTkS+wrxbVuPkVVaF2u1jZuspDtgElaHCFvFf1jjx8PhV+KiW8H3ZEo/6tP31RpWjLFMkuPuOTi44rerkAZ/TTYtNUfTl4Qy7L0NbJqQgNtuzgwpWwHgJKxnGd2K+ybfY0lpS5OnSWEKS2tRWkhKsZCTx5V8mrOzv0211OjS7/Y13aVHaDDT7zigpCAcge6oeZNXdL0zZpLRQoPoBCU4RxwkcDxq7jCzHmrBe46DK0Zbp7TalbFTA0oJUTzjvB8E5x8K+9d0isw1MDTiBDjNJbU02UbGm+NqQEjhPh4elcOsehXT7qCzFb1HaHLsiIpZYDzqk7CvG4+6R47RVeh6NsNutEW2Q47rEGLHTEYaSfqNJxhOfPgeJ5rC1u07IjSrUhyPG9iRuUO6TjgjGTX3KCcfln4+tccC3RbZGDEbf3YUVe8cnJrkVtHgTQ0pGoETHIG2A6w06VALXLa7xOznOBkc1G8laEvymLlN7pwjah6FGQFIPr72fsqTb28pqKe6jmUtfulPebNoPnmo/TZXbmuUp9DFukY9xbii6hRPw4ra6R1rPVzF2nt2dNlusOFEt8st3mclPdS1pYXjbjzVz4eldEZLba4rKo7b6Fj3/wAbg5wPyfhXfrXep9P3N5nTUS5e2XW126Yt8FhTbYUlhalbSePMY5rpPrbSMnRsKzvPXJud7VHD7aEoIDTZA905PPJreNnDpj0epnjl1MZuY639b4n9qt2f90jrp067xJQfwjgYGMcd8jmvRKPE/OvO92fH0y+ufThQG3bqSAB8R3ya9ESfrGtOLdSlKBSlKBSlKBSlKBSlKBSlKBSlKBSlKBSlKBUJdtb/AKKfU3/M7v8AuqbahXtksOzOy/1HYZbU6+9altNNoGVLWopCUgepJAoMTfZDuMGx6m1lcrnMZgW+LbIan5MhW1ttPfkZUfTkD7a7Lbzduotyudou1ik6Wkx2O7kRJjZdLyG8LT3fHGR41166A6Dv+hOo2q7JquwyLLOatsRcqBdmkpCUKUstlxJyNhJHjxmpl0903muvSFuQY9vJlvENR0htoJKgd6AnI2qOcfKueTUnFu17ocCnnFOsT0tBQSmQkILS8+mCSPtq/bZOj+ys7HOCASPHGai0aMcgOlCZY3bsYDmOavm0IYgRkNrmxQB+Qp5O4Vjyt0ub22OM/jh+z9tPpOOkgBYwfDkffVq3+1RbwYykzoiO63eKwc5x8fhVK/Atl0hf0lCTzzlSR/vqJpfiro3n3Rn/AE0/fW36UQocIyfTemrFOim0Di5QRz/fE+tcsTS8eDMjyFXCIrulhRAdHOOfWhpe/t4A/klA5x4iuP28KJAaJOcH3hXxLuEcE/2wyVcflpPr8fn+io86oaRumr02oWPXb2kvZXFGUphlLplIUc48eCPI0NJL9tUrwjqOPRSa2Casf9mWrPkFJqMjoe7vdRIeomdfvNWBlDYc08lkEOrSnBO/OSFH3setceotB3279UYWoIuvJVrsTZQXdOeykpdx4jf4gK8x8KMr91LJXHgd6YEx7eShIjBKlZPzPhx41Hy5M90SvZUFuWlAKWrg+22kn0JzVD0d04uehtWX+7zOor12Fxbc7qJMQQzFUVDbs3HGQPdx9tVidpCRNuD0tb5WFbloZUtIGT6HNbaig64vVguKWbJHu9tkahYtEtyVEhvJWtBSwsrBxgnGRXVLrXFUi06LkBxK0m3hspCeBgJNdmtZ6fajd4tuBAj3D2OWoqjobVJ7sR17lLUnnIPifSutfWG9RHtIaRitPx3nG2UqUWXArb7ic7seB+FT3jp9/wDDxwx/F/Jxyym9Y6/ncUXs9uNudd+nPd+WpIIP9MK9DifE/OsAvZw6dakufUrROq4NgnydMQdUQGpl3aazGjuF5GErVng+8P0is/IOfnXZ+eb6UpQKUpQKUpQKUpQKUpQKUpQKUpQKUpQKUpQKhTtksPSezD1GZjpWuS7anEMoa+upwqSEhOPys4x8cVNdQj20lFvss9SlJJSsWlwpUk4KVZGCD5EetBjD6A9PtQOa86haV6kWq8sz5dogNzYN7ecMpbReJRlRUVY8MYPl8KkGfp1np91JlaW0/HuFvjNx2ZTbb7jqwSsHcQ4rjyHHlUZdlRM/XmpuoUa5Xy5CXNtEFlV09oUuU0A8cFK1EkY24+Wal+Xe9Q6f11L0o1rK6Xp1llp/+3ykvELB8gPqjwzXLK2mPmqtDlzAtbqnosnaoNu4eDhSQPAgHOauuwu3GZDDn4ONF1SFbVh1BQo+Wc+R4zVq9zfEtJS/CZkNJXv75UZIWCOfrAZzz51RLfZL+ypwOQ5oQpRWnaVEck+hrDa45+j+pj+q+9iWrR34Nqdb3iWXRO7r3e8xtOzcPe2/ZV0XbQskNNJgwWT3biypzdtUtGPd3ZOPE448hUeex63b1c3CgaHmTrJ3jSV3dy+pZ9047xYZIJ93J486vS76WnQw0IrU51zepK1d6pSCPIgeI+2goN/0h1FRKiJ01A0eIiGh36r4XlPqdJ97Gw424x9tXbcNFn2RQhw45fUpCwoEpKfdIUkZ4258PPwqz73G1xBciosuiH9RMFoLfkv3xMItOZwpAbUCSABnNXXcdMy2Iqu5blKf3IUAl4qTgjlJ9SCPGt+hbOqNKa7bjRE6WgaWefC3DJVfXHDxkd2lvuz/AI+c+oq52NHy/oZr2mPA+mHIrffJiqUGm3xjf3RJ4RnP1vKrY1DD1fbI0ZVk0m/qB9anA6ly7JhBlI+pjcDu3FSvltFXAjT05yzNvPxJES4ORkOGIiX3oYdON6FK/Lwc8j0rMFHvmm9ZwrWhWlomn13dL6TvvS190hvaclOw53Zx9lfXbV6oVZ4n4SPWsXtKXES27cpXs3idikE85xjOapl9g6ot1s7y1abkX6b3yWxEVcxCCG9p3L3qznGBxWsbTNyuFojz7za3bFcHkLD1uTchI7tQPuHvBgKyAOKRNKYtpyJDkomCKhxa0K7yQsEHAx4njx9PSqTKhwkxXJS5UZyOhOS5HO/HrgDJNXLaLRJRa5aZMRLru5DqESUhwEpTycH4mqQ5eLjZUPPsLTbWwnc44NiUj4+gxUavChX7ppbrEGdV2+NKYuVwtswPPPOqCVoXHVkhB8AQBxXRURGG2WEIYcYcUnC1q8FnyIHpjiu9F6sl3Qv8Jn9T3S8NTbZOaECTgx2QWF/V/UQfjXRiQEyYzCRIW+5t95KgR3avQV3w8M2e0ydmLSOtxrvRt2t8G/SNDRtVW9NylxlOC3Id79ASHQDtKuU+I4yKz5o8a8/HZpv16i9X+n1l+lpjdqk6ogOP29ElQjuqDycFTedqjx4keQr0Ejxqst1KUoFKUoFKUoFKUoFKUoFKUoFKUoFKUoFKUoFQj21h/wAlbqV/mhz9oqbqhHtr/wDRU6l4PP0Q5+0UGK7shw7lMu+v41nuCbRdHbZBTGnqb7wMK79R3bfPgY+2uwMC7XGBrW427Vjllvd/jtMrFyjwA04plScoTkc8DioD7IRuyLp1BVYm4z96Fut5iNzVFLKl9+rhePLGanH26RI1tLlai0rAtere7abffhSnFJMfZ+KI5xnHOK553wuPld8ZNtEtDjEJ5l/vA6VNOrCV+uU5wc/Kr3YIGFBPdk/m1Z1mnsR3m1fSc/ahYcXFdbC0LGMEZIyPKubWHXjS2itVaf0vc48v6XvOwRUsRitCypQSPeHAwTznyrG3TtXs286hYIWoY+Ir6zLeOPxqh8Mio10b160zrPqhedCwYk1F4tRcDzr7GGFbDhe1Xnz4etTK2zGKEq9na8M/VqSp2/ag+0vJOQ4f1Vr7S4r6y+PLIFXAqFHJx3DX82uFUFhPg02B8quztqgqdWrJKgonzwK2FShjOP0D7quEwox4MdG31rem3xMfyKT8qbO2rZUEnnCf0V8lwiNSWMOMtOAH8pI4q712uJn+QRj05rYu2RCkj2dHPqDUO2or1JY7bIhBEmCCylW8hrKCfmU8kfCrQiwtO2tp5tq0wyyoDKJTPeIA/wBKpf1PZVSYGyI/9HLQdynEJBJTjkc1E8m0RY6psK4PS7owoEKDju0EfHHjmh21YmqperkyXZlzuVud00/bJqLfaYkTu1MtlhYQSocbkkE/I10VmqcXHjL75pxe0KSlrAKOcYPHjXe3VN81G4+9Enaag2nSjdomiBJZlFby9rC9hKfIE5yK6Kzu8YZiPGM0wlSQpIbP1xjxNd8fEZvhfnZvcU9156bl0bFfhLBHh6PCvQv+VXnn7O0nvuuvTZxI2lOpYAwfP8aM16GB41WW6lKUClKUClKUClKUClKUClKUClKUClKUClKUCoO7batnZU6lHn+5S/8AaTU41BvbcIHZT6lHx/ipf+0KlGLnsgT5lounUWZb7a5eZzFtgKZt7SwhT575eQFHgYGTz6VNitRW+59Q5V/n2S+6Zv7sVph23ynGnmktoThC9uOSeefGoV7H19Z0vdOol3kR5UxqLboKlMQWi6+sd8sEISPEjOfkDU6Ro1o6ha9maptt8msRlstxXbRdba6w4haAff3ZyAc8etc8p4rWK5YusRsQVPwpOFYKH7dsc258loOP0ir7h31mdHadVa7a86gZQ45HCljjGQTyPsqwk2gNyh3tugOxlqAU8xcCl1CT5ltSOcfA+dX9boVvjsthDD5TjGe98f1Vh039tBdg26XW7bBZe81txwlR+3xOao0vq3c4M6RFRBgrDDhQCrcCR6nmrjdYhK/7M7kjyd/4V8P4P2V15x1219444dylF4jJ+ymobW3P6/t2pbLdxm6ZtbzwC0NTZ6WXFIyQFBKjnBwaqb3U6+ssrdctltCEKCCd5JyRxxnkHnnwNbLv0q0HfpIkXLR9uuElLYZS9LQHVpSM4SCoHgZzVZes1rkJKXLckpOOO9I8OB4Y8BRna17l1xVZ2WV3J/T9qacK0tm4TUxysp8du5XOMpz86+1PVS8OxDLZiWx2KG0vB1l7chbZ+qpBB94EeYpfOmejtSKY+ldMQbp3G7uvbB3ob3YKgM58cD9FVRuwWmPCahNW5pqGy0GG2U8BDY8EDHgOPKht9Nh1rOu9tTIcbYaVvUjCMkcY9a+5WoZmBju/0VTo0GJCY7piN3bQJUEpdJ5Pj41yBLP95WfgHB91XR3R8l8v9zUxiM7HbJJ3rda3jbjyGRUZTrguYZkS53WWlLgxugR2W1J9cHGQfjUhaicWmEpMG3tSX1EIIlS+6QlPrnB/Rio+l6dn3NqWHZlqs77gGx5CHZG0+ZHgDj5VF2s7Ves0XL2i0t6WvEC1Q7PN9nvE4oU2+oMKwRjnCuea6GyChpDBTHcaaWAolfO/jGRx4fdXfrVGtdNXiBJ0vFeny7lbbRNUuW7BWzHWtDC9wSo8HOeK6DSXGFJZSHnXG9oH41JAR8E8mu+Hhm+Eidm4Nv8AXzpspsZQdTQTkcf9aM16EQMGvPl2a2UJ6+9NQ39T8JYPAPH8qDXoN8TVYbqUpQKUpQKUpQKUpQKUpQKUpQKUpQKUpQKUpQKgvtvnHZR6lf5rV/tJqdKgrtwEjso9SsDJ+i1f7SaDGT2KL3adMak1rPu15g2lsxYSEe1vhpSgFrJUM+IFTFqzWWmJfUedeGuo+ljaZDDSXEG8IS8oobCRhOOAFA+fIxXTPQfSy/8AVS7XKNp+DGmuw22A6JL6GQkulSWwN/jkg/KoYvjbEO8To7jTbakObOEAlKsEHH2iuU7csrJeZ6dOJJdMmrWq2hHNzabtpsu7AvH0605GwT7u7bykn0+NSBp3qVpiazGba1Fp5yS4MBhFyypRA5AG2sYNvQn8DdNMBhptChLeUUpwVq3pTlXrgfoq5enxEPWFqktISh5ta1BYSMj8Wqlxv7amc1zGRt/rJopO4I1XphZSDn+NP+FbGOrWmpEZMlF/04Y+8o7w3IgbgM4+r448qxEXl1CLnKSClpIXu3BIyM+lSDp+SXemMWIpDamV3rv1BSQTvEcjOftpML+07sfiyfRep9huCmkRb7ph5x4hKGvpM71KPljbX02/XVvuq3EwblYJZb4cDE9SyjnHvAJ4rGxoAph62sDzTTaXW5iFJVsHBHnVyafvNvsVvEm5W5dwgqu8hL8Rp4sF0qYISoqT+aohXpxVuN1xV78fiyDnVsVDDz6pNpbZZ3d4pctSdm362cp8qpjvVTTbbZcOo9NqGM+7dAf91dE2rxF7yLbZLEiRcn/YXWJ5lq2oa7opW2UZwrcT4n0qPZMRj22Thlvl5zjYPzjWJjlfNXvx+LJe51NsKYKZar1YfZ1KKUrNxxuUOSkceIBBx8a1Y6lWWY4y2xd9OuuvEJbbTdRuUT4DGPGsbs3nSFqbKElCbnJWkbfAlpsE1ppBpDOsNPuoQhLqbkwpKwnkHfTst9r34/FkSuWuYs+Mtq2ptd8lc/2pbbmlboA8VKBGAB4VGi73JnuTEJumnbPNTwG51+aUAf8A5sePyFdKZLLZmzShIRuedGUHbkbzxx5Vyi2xvwNdUY7OU3ZABKASMsKz+yk6dnNrNzl9O/Wol2O86chWpvVNkkzBbnoaxHntd2t5xpSQM5yfeUOa6JdROld40I7BiXC42u6lcdboNqmokJYbQoJO7HgeRx41StPxWYmorQ+002243OjqSoIHunvE1Vr1pMMaelalDK0NIvj0FawkBvnJHxznj05FbuU6epllObqfyamU1MaqvZoYEbr301CDuH4TQTg/F0V6DE+Hzrz9dmlJT2g+mpUd2dTwiCfId6MV6BU+Jro5VupSlEKUpQKUpQKUpQKUpQKUpQKUpQKUpQKUpQKg3tquMs9l7qC5IaEiOiBudYKinvUBxO5G4cjI4z5ZqcqgrtsrbR2XeoDj7PtMduElb0feU96gOIKkbh4ZGRnyoMS+lusWk9G631dcLFoydZbPcosRMS2MXPv1Q3G1FSlqdcTuUDzhPzzmoFlWtN51GcgtNSpQSp3YPcyoA5+HPj4VfWuL3Yb7q+fN03pxWlLO400GrSuaqYWSBhR71WCcnJwfCo8nla3n0lRDW/aePdz6GnrRqS7St1P0Pb+n0jTdot9yTdmkQny682pKwh0vJCkAp4wOPD1q7OimhtO6ktV7u1zvgtt1txKYMAOoSZSlNLI4I3K5wOKihm4RX9L6XhxXQtyDDf8AaUgHLbrkgqCcnx90JNVzQFzh2TWVruM5SW2IqnFFak5wS2oJ/WRWLLFiJbnBKlvOlH4wuFHu48RwR4eNS7eNN2XT/TrSMu0XJ6Ym6yHZEiPICA5DcS0E7FbSQM5yM+RqLLvHU3c5aV7sd4TwCE7s+Pw/4Vc2mpkdzRJg94FS27qZXd452FgJ3Z9Nw8M1tEzdnvQendYTbnOveohZplrdaXBjFSE+1KIUQPeOT7wCcCrQcgTLjpl1EVDZmIvBJQ46lpITtws7lcDA+dU/QU+Hadb2CdOUhuJGmtvOOLGdgBzn9NXBLtLd3tlwacjTX2helSP4tSkvJCU54CuMHwrF2vttk2tZ1NEdS8gWyPBj/j+/SC46ANqQg+8sH1Hzqz3yn6ReyraDJUFKPkCs5P2Vf1xtwF1g3M2qetQtzUdLSQj2dn3skuE87kgHGP2VHsw/23IB5/Guc/6ZpiVJvXPQen+n0PTEHTl/Goo0h2Q+++FoV3TmxsBJ28DIwcHmvq6DdO7BrFU663fUKbRJs0pl2PG3NpMg4JSPe5OVYGAPOo4mzIq9E2q3NKSJbNykyVtJGCELbbSFfaUmtNHSo9u1fp+bK2pYi3Fh5xahnYkLGT9g5rXpeFJdcUpby9uFFxZIHllZz+2pW6xdPrBoHQtgVYdRJ1D9Jzg/JCVIV7PiOCke7nGcq4PPFRlcVINzmFtW5v2h3ar84bzg/or72ZcRvQNytylIRNXdWJjTQGCtIZUhR+zIp6SL46AdL7F1FudxXe9St6fNscjyGQsoBfG7J+sR4EJHHrUndLLFbbt2XesMqfao0mWw5OcZkvIypCwobdp8ik8g/GuscNbbE6HIcSFBiQy8QoZ4Q4lR/UK7L23qNbLf2bOpNuhMPyU3m7TUiY2yotKS44hTZCs4A8ckjjivN15e7C63Jf8AP+u/Ts5m9cf6jbstztN/2UdCQ5NknvasVq+B7Jdm54TFYYS6NyFsbSVLP52azzp86wNdlydplPVTQUB2xXB7VzmsYS416ROCYjEfvU7m1MYypRwcKzWeVI49fjXqcK3UpSiFKUoFKUoFKUoFKUoFKUoFKUoFKUoFKUoFQf20LZOvXZe6iwrdCfnzHLYrZHjILji8KBOEjk8AnipwraUg+VB5zLlap1okFVwgS4AeQO69tjrY7zA527wM4yM4q1p0/u332kv5b71AKUkbSNvJ+dejbV3TXSmvlRVak07bL6qLuDBuEVDxa3Y3bdwOM4FW8rs3dLFcHp7pwj/NrX3UGACAuO2cNuMpBSDgKAOfPPxr7e8bI/lEeI/KHrWe3+DL0m3lX9jnTW4+f0a191bj2aelBBH9jvTfP+DmvuoPPbqmaVXW4NCSnug8MIBzv5OefhVRsq2RGwlbKTgFWFgc/LNZ+3uy30ikAhzpvppefHNub5/VXGnsp9HU5x0100M+P8XN/dQYGsthtRLqCOOMipJFy0z7M9b9SvXCPCdu8h9yTatqnQgRwkIHP55Sflmszauyp0eUQT0305x/g9H3UV2VOkCwoK6caeUFEkgwUHJPjUs2u2GYaj0TqVqzp23iNeI8aBb2EZQGHnUKPeuuHdzuBHB+NR5NW2J0rC0Ad85j3x+efjWdVHZF6MNhAT0004kIIUnEFIwa1PZI6MknPTPTnP8A9CipJo2wPKWgPJ95Odnju+I48a5A8N6RuT9ZPGfHkVnfPZN6NEf+jTTf/wCPR91a/wAEzo3/APDTTf8AUEfdV0jBDNUBOkjek/jV8hQAPvGuB1aS6kbkgbTn3hms8auyV0aWcnpppsn/ACBFcauyF0VV49MdNn/wKKowQjaUlQWnwJ4UPQ1d9k1xAt3Sy76ZUxL+kbg+l1EluQBHSgd2cKR45yg+Hjn4VmsPY86KEY/sY6cx6exJrjV2NuiC/Hpfps+X/mSa49XCdWSZb4svF14dMM7hdxhn7LsJ+X2jOmZYjPyNmqIq1dy0pQSA4CSSBgYHJ54xWf4cCqFpXQ2n9D2iJa9P2WDZ4ERGxiPEYS2ltPoMCq6BgV2c2tKUoFKUoFKUoFKUoFKUoFKUoFKUoFKUoFKUoFKUoFKUoFKUoFKUoFKUoFKUoFKUoFKUoFKUoFKUoFKUoFKUoFKUoFKUoFKUoP/Z"/>
          <p:cNvSpPr>
            <a:spLocks noChangeAspect="1" noChangeArrowheads="1"/>
          </p:cNvSpPr>
          <p:nvPr/>
        </p:nvSpPr>
        <p:spPr bwMode="auto">
          <a:xfrm>
            <a:off x="230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 name="AutoShape 8" descr="http://img0.imgtn.bdimg.com/it/u=3157668398,2056971038&amp;fm=21&amp;gp=0.jpg"/>
          <p:cNvSpPr>
            <a:spLocks noChangeAspect="1" noChangeArrowheads="1"/>
          </p:cNvSpPr>
          <p:nvPr/>
        </p:nvSpPr>
        <p:spPr bwMode="auto">
          <a:xfrm>
            <a:off x="345281" y="1202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 name="矩形 22"/>
          <p:cNvSpPr/>
          <p:nvPr/>
        </p:nvSpPr>
        <p:spPr>
          <a:xfrm>
            <a:off x="618580" y="246876"/>
            <a:ext cx="3089323" cy="300082"/>
          </a:xfrm>
          <a:prstGeom prst="rect">
            <a:avLst/>
          </a:prstGeom>
        </p:spPr>
        <p:txBody>
          <a:bodyPr wrap="square">
            <a:spAutoFit/>
          </a:bodyPr>
          <a:lstStyle/>
          <a:p>
            <a:r>
              <a:rPr lang="en-US" altLang="zh-CN" sz="1350" b="1"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4.1.2 </a:t>
            </a:r>
            <a:r>
              <a:rPr lang="en-US" altLang="zh-CN" sz="1350" b="1" dirty="0">
                <a:solidFill>
                  <a:schemeClr val="bg1"/>
                </a:solidFill>
                <a:latin typeface="Arial" panose="020B0604020202020204" pitchFamily="34" charset="0"/>
                <a:ea typeface="微软雅黑" panose="020B0503020204020204" pitchFamily="34" charset="-122"/>
                <a:cs typeface="Arial" panose="020B0604020202020204" pitchFamily="34" charset="0"/>
              </a:rPr>
              <a:t>Add </a:t>
            </a:r>
            <a:r>
              <a:rPr lang="en-US" altLang="zh-CN" sz="1350" b="1"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Security Control  </a:t>
            </a:r>
            <a:r>
              <a:rPr lang="en-US" altLang="zh-CN" sz="1350" b="1" dirty="0">
                <a:solidFill>
                  <a:schemeClr val="bg1"/>
                </a:solidFill>
                <a:latin typeface="Arial" panose="020B0604020202020204" pitchFamily="34" charset="0"/>
                <a:ea typeface="微软雅黑" panose="020B0503020204020204" pitchFamily="34" charset="-122"/>
                <a:cs typeface="Arial" panose="020B0604020202020204" pitchFamily="34" charset="0"/>
              </a:rPr>
              <a:t>Device </a:t>
            </a:r>
          </a:p>
        </p:txBody>
      </p:sp>
      <p:pic>
        <p:nvPicPr>
          <p:cNvPr id="2" name="图片 1"/>
          <p:cNvPicPr>
            <a:picLocks noChangeAspect="1"/>
          </p:cNvPicPr>
          <p:nvPr/>
        </p:nvPicPr>
        <p:blipFill>
          <a:blip r:embed="rId5"/>
          <a:stretch>
            <a:fillRect/>
          </a:stretch>
        </p:blipFill>
        <p:spPr>
          <a:xfrm>
            <a:off x="1835696" y="1338795"/>
            <a:ext cx="5414439" cy="3499100"/>
          </a:xfrm>
          <a:prstGeom prst="rect">
            <a:avLst/>
          </a:prstGeom>
        </p:spPr>
      </p:pic>
      <p:sp>
        <p:nvSpPr>
          <p:cNvPr id="13" name="矩形 12"/>
          <p:cNvSpPr/>
          <p:nvPr/>
        </p:nvSpPr>
        <p:spPr>
          <a:xfrm>
            <a:off x="618581" y="689102"/>
            <a:ext cx="7409803" cy="528350"/>
          </a:xfrm>
          <a:prstGeom prst="rect">
            <a:avLst/>
          </a:prstGeom>
        </p:spPr>
        <p:txBody>
          <a:bodyPr wrap="square">
            <a:spAutoFit/>
          </a:bodyPr>
          <a:lstStyle/>
          <a:p>
            <a:pPr>
              <a:lnSpc>
                <a:spcPts val="1650"/>
              </a:lnSpc>
              <a:buClr>
                <a:srgbClr val="C00000"/>
              </a:buClr>
            </a:pPr>
            <a:r>
              <a:rPr lang="en-US" altLang="zh-CN" sz="1200" dirty="0">
                <a:cs typeface="Arial" panose="020B0604020202020204" pitchFamily="34" charset="0"/>
              </a:rPr>
              <a:t>Go to </a:t>
            </a:r>
            <a:r>
              <a:rPr lang="en-US" altLang="zh-CN" sz="1200" dirty="0" smtClean="0">
                <a:solidFill>
                  <a:srgbClr val="FF0000"/>
                </a:solidFill>
                <a:cs typeface="Arial" panose="020B0604020202020204" pitchFamily="34" charset="0"/>
              </a:rPr>
              <a:t>General </a:t>
            </a:r>
            <a:r>
              <a:rPr lang="en-US" altLang="zh-CN" sz="1200" dirty="0" smtClean="0">
                <a:solidFill>
                  <a:srgbClr val="FF0000"/>
                </a:solidFill>
                <a:ea typeface="微软雅黑" panose="020B0503020204020204" pitchFamily="34" charset="-122"/>
                <a:cs typeface="Arial" panose="020B0604020202020204" pitchFamily="34" charset="0"/>
                <a:sym typeface="Wingdings" panose="05000000000000000000" pitchFamily="2" charset="2"/>
              </a:rPr>
              <a:t> Resource </a:t>
            </a:r>
            <a:r>
              <a:rPr lang="en-US" altLang="zh-CN" sz="1200" dirty="0">
                <a:solidFill>
                  <a:srgbClr val="FF0000"/>
                </a:solidFill>
                <a:ea typeface="微软雅黑" panose="020B0503020204020204" pitchFamily="34" charset="-122"/>
                <a:cs typeface="Arial" panose="020B0604020202020204" pitchFamily="34" charset="0"/>
                <a:sym typeface="Wingdings" panose="05000000000000000000" pitchFamily="2" charset="2"/>
              </a:rPr>
              <a:t>Management  </a:t>
            </a:r>
            <a:r>
              <a:rPr lang="en-US" altLang="zh-CN" sz="1200" dirty="0" smtClean="0">
                <a:solidFill>
                  <a:srgbClr val="FF0000"/>
                </a:solidFill>
                <a:ea typeface="微软雅黑" panose="020B0503020204020204" pitchFamily="34" charset="-122"/>
                <a:cs typeface="Arial" panose="020B0604020202020204" pitchFamily="34" charset="0"/>
                <a:sym typeface="Wingdings" panose="05000000000000000000" pitchFamily="2" charset="2"/>
              </a:rPr>
              <a:t>Device and Server </a:t>
            </a:r>
            <a:r>
              <a:rPr lang="en-US" altLang="zh-CN" sz="1200" dirty="0">
                <a:solidFill>
                  <a:srgbClr val="FF0000"/>
                </a:solidFill>
                <a:ea typeface="微软雅黑" panose="020B0503020204020204" pitchFamily="34" charset="-122"/>
                <a:cs typeface="Arial" panose="020B0604020202020204" pitchFamily="34" charset="0"/>
                <a:sym typeface="Wingdings" panose="05000000000000000000" pitchFamily="2" charset="2"/>
              </a:rPr>
              <a:t> </a:t>
            </a:r>
            <a:r>
              <a:rPr lang="en-US" altLang="zh-CN" sz="1200" dirty="0" smtClean="0">
                <a:solidFill>
                  <a:srgbClr val="FF0000"/>
                </a:solidFill>
                <a:ea typeface="微软雅黑" panose="020B0503020204020204" pitchFamily="34" charset="-122"/>
                <a:cs typeface="Arial" panose="020B0604020202020204" pitchFamily="34" charset="0"/>
                <a:sym typeface="Wingdings" panose="05000000000000000000" pitchFamily="2" charset="2"/>
              </a:rPr>
              <a:t> Security Control Device </a:t>
            </a:r>
            <a:r>
              <a:rPr lang="en-US" altLang="zh-CN" sz="1200" dirty="0" smtClean="0">
                <a:ea typeface="微软雅黑" panose="020B0503020204020204" pitchFamily="34" charset="-122"/>
                <a:cs typeface="Arial" panose="020B0604020202020204" pitchFamily="34" charset="0"/>
                <a:sym typeface="Wingdings" panose="05000000000000000000" pitchFamily="2" charset="2"/>
              </a:rPr>
              <a:t>add </a:t>
            </a:r>
            <a:r>
              <a:rPr lang="en-US" altLang="zh-CN" sz="1200" dirty="0">
                <a:ea typeface="微软雅黑" panose="020B0503020204020204" pitchFamily="34" charset="-122"/>
                <a:cs typeface="Arial" panose="020B0604020202020204" pitchFamily="34" charset="0"/>
                <a:sym typeface="Wingdings" panose="05000000000000000000" pitchFamily="2" charset="2"/>
              </a:rPr>
              <a:t>the </a:t>
            </a:r>
            <a:r>
              <a:rPr lang="en-US" altLang="zh-CN" sz="1200" dirty="0" smtClean="0">
                <a:ea typeface="微软雅黑" panose="020B0503020204020204" pitchFamily="34" charset="-122"/>
                <a:cs typeface="Arial" panose="020B0604020202020204" pitchFamily="34" charset="0"/>
                <a:sym typeface="Wingdings" panose="05000000000000000000" pitchFamily="2" charset="2"/>
              </a:rPr>
              <a:t>device.</a:t>
            </a:r>
          </a:p>
          <a:p>
            <a:pPr>
              <a:lnSpc>
                <a:spcPts val="1650"/>
              </a:lnSpc>
              <a:buClr>
                <a:srgbClr val="C00000"/>
              </a:buClr>
            </a:pPr>
            <a:r>
              <a:rPr lang="en-US" altLang="zh-CN" sz="1050" dirty="0">
                <a:ea typeface="微软雅黑" panose="020B0503020204020204" pitchFamily="34" charset="-122"/>
                <a:cs typeface="Arial" panose="020B0604020202020204" pitchFamily="34" charset="0"/>
                <a:sym typeface="Wingdings" panose="05000000000000000000" pitchFamily="2" charset="2"/>
              </a:rPr>
              <a:t>Note: only Panic Alarm Station  &amp; Pole Panic Alarm </a:t>
            </a:r>
            <a:r>
              <a:rPr lang="en-US" altLang="zh-CN" sz="1050" dirty="0" smtClean="0">
                <a:ea typeface="微软雅黑" panose="020B0503020204020204" pitchFamily="34" charset="-122"/>
                <a:cs typeface="Arial" panose="020B0604020202020204" pitchFamily="34" charset="0"/>
                <a:sym typeface="Wingdings" panose="05000000000000000000" pitchFamily="2" charset="2"/>
              </a:rPr>
              <a:t>Station need to add to the HCP. Mater Station don’t need to add to HCP</a:t>
            </a:r>
            <a:endParaRPr lang="en-US" altLang="zh-CN" sz="1050" dirty="0">
              <a:ea typeface="微软雅黑" panose="020B0503020204020204" pitchFamily="34" charset="-122"/>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3236433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00" y="217693"/>
            <a:ext cx="5313396" cy="335368"/>
          </a:xfrm>
          <a:prstGeom prst="rect">
            <a:avLst/>
          </a:prstGeom>
        </p:spPr>
      </p:pic>
      <p:sp>
        <p:nvSpPr>
          <p:cNvPr id="5" name="文本框 4"/>
          <p:cNvSpPr txBox="1"/>
          <p:nvPr/>
        </p:nvSpPr>
        <p:spPr>
          <a:xfrm>
            <a:off x="17291" y="38604"/>
            <a:ext cx="494982" cy="432808"/>
          </a:xfrm>
          <a:prstGeom prst="rect">
            <a:avLst/>
          </a:prstGeom>
          <a:noFill/>
        </p:spPr>
        <p:txBody>
          <a:bodyPr wrap="none" lIns="51422" tIns="25716" rIns="51422" bIns="25716" rtlCol="0">
            <a:spAutoFit/>
          </a:bodyPr>
          <a:lstStyle/>
          <a:p>
            <a:pPr algn="ctr"/>
            <a:r>
              <a:rPr lang="en-US" altLang="zh-CN" sz="2475" b="1" dirty="0">
                <a:solidFill>
                  <a:prstClr val="white"/>
                </a:solidFill>
                <a:latin typeface="微软雅黑" panose="020B0503020204020204" pitchFamily="34" charset="-122"/>
                <a:ea typeface="微软雅黑" panose="020B0503020204020204" pitchFamily="34" charset="-122"/>
              </a:rPr>
              <a:t>01</a:t>
            </a:r>
            <a:endParaRPr lang="zh-CN" altLang="en-US" sz="2475" b="1" dirty="0">
              <a:solidFill>
                <a:prstClr val="white"/>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 y="1"/>
            <a:ext cx="911438" cy="809030"/>
          </a:xfrm>
          <a:prstGeom prst="rect">
            <a:avLst/>
          </a:prstGeom>
        </p:spPr>
      </p:pic>
      <p:sp>
        <p:nvSpPr>
          <p:cNvPr id="7" name="AutoShape 5" descr="data:image/jpeg;base64,/9j/4AAQSkZJRgABAQEAAQABAAD/2wBDAAMCAgMCAgMDAwMEAwMEBQgFBQQEBQoHBwYIDAoMDAsKCwsNDhIQDQ4RDgsLEBYQERMUFRUVDA8XGBYUGBIUFRT/2wBDAQMEBAUEBQkFBQkUDQsNFBQUFBQUFBQUFBQUFBQUFBQUFBQUFBQUFBQUFBQUFBQUFBQUFBQUFBQUFBQUFBQUFBT/wAARCADcASUDASIAAhEBAxEB/8QAHgABAAEDBQEAAAAAAAAAAAAAAAcFBgkBAgMICgT/xABaEAABAwMDAQUEBAgGDQcNAAABAgMEAAURBhIhBwgTMUFRFCJhcRUygdEWI0JSkaGx0hglM5KTlBckNVNlcnR1goOyweEoNjhDRGOEJjQ3RVRVV2Jkc5Wz8P/EABoBAQEBAQEBAQAAAAAAAAAAAAABAgMEBQb/xAAkEQEBAAIBBAICAwEAAAAAAAAAAQIRIQMSMUFSYQRRcaHhsf/aAAwDAQACEQMRAD8Ayp0pSgUpSgUpSgUpSgUpSgUpWhIFBrStMitaBSlaZFBrStNw9abh60GtK03D1pketBrStneJ/OH6a13p/OH6aDdStnfI/OT+mnfI/OT+mg30riL7YIG9O4+A3DNcgUFUGtKUoFKUoFKUoFKUoFKUoFKUoFKUoFKUoFKUoFKUoFKV8z8puKyt59xLTSAVLcWralIHiSTwBQcxUEjmo062dYIXSmwB3aJV6lpKYUPIwT5rX6IT5nz8K4uovX/TOhbewqPPi3q4SFbWYUKS2tWMfXXgnagevn5V0m6na3uGudUOXS4PB1xwBBSlY2oT4hCRnhIzXTHp2zu9Jub047vrvUd4myp0m/3JT8hwuObJS0JJPokHAHoBVHd1PeVK/u5c/smu/vVTHXlqJyAf9IffXCVnwJT/AD0/fW+FVVWqL2Rj6buf9dd/er5nNSXtR/u3c/667+9XwlZAGSn+en764VvoB5UjP+On76cCpJ1Fd8c3i5Z/y1396tF3+74/uvcT85rv71UwSEAH32/6VP31tMtoD3nWh83E/fWryKkm/XXPvXW4H/xjv71bjfbmAP40n/P2x396qMZjOf5dn+mSP99aLmNYA9oYHzfR99Z4H3u3y6FWfpKcc+ftbn71bPpy5gY+kZ39ac++qWu4Mj3faY2R/wB+j762GfHUOZUcf69H31R9j95uK1c3KaD/AJU5+9XGm93Af+spv9ac++vhdnRf/a4vz79H31we3xAM+2RP6wj76z7Fww9TXSFJZmsXSaxLjrS6y+JCyULByk/W558jWRroF1ii9YdDs3E4ZvEUiPcoo8W3R+UB+arxB+Y8qxh/ScRspJnRAT4ZfR99X30Y62r6P6wavUOZEkRlp7mbBEtCBJa9Mk8KBwQfI5HnUuOxlQByK1qN9C9fNB69t9rdtmq7KqZPQkt25dxZ9qSsjlst7s7gcjA9KkZKs1yG6lKUClKUClKUClKUClKUClKUClKUClKUClKUCoC7dilJ7I/U4oWptX0SoZQog/WT5ip9qCO293J7KvUb2oLMMW7MgM43lrvE7wnPG7bnGfOgwcaT05ebvIubtjQ8sQ2GTJLT2xSUrXsR4nn3uMfGpEjdIOoDDCUy9K6gfkKV7zjdwCElPptyefjV/wDQFvRdw6u6sZ0hFup0o5Dhd0zqYtGUVBZKt5R7uArBHnXaKAmdbtZXqIba6i1pbjux5IALSiW/fSkjzBHPzqbvhZHRUdFup68lOn7sU+W6QOB/OrcehvU5wc6duPzMhP31kOblRFIQpbzaELUEjIPvKPpVVTGj+BSc58Cmm9e10xtjoN1Nxxpu4H5yU/vUHQTqaoEnTk37ZCf3qySLZZCsYA8vCtF29BJJb4+Rqd1vs0xtDs+9SlA/+Tc0fN9P71P4PfUkD/m1L/p0/fWSdNvBHDWT4+FcbsJKfFoj7DWe7fs19MbX8HvqR5aakn5vp++n8HnqR56bk/06fvrJEmAgZIbrauCgj6n6qvdThjdV2d+o+P8Am1IA/wDvI++tn8HnqMDj8GpHPq8j76yQGKyOFBKfnRUFo+CQftq7pwxuOdnbqHnB009k/wDfo++tquzp1FCc/g24PTMhH31kQvYjW1hLr7yIySoJSVAnJ9OKpNuusea4oMq75LRHeKS2obQfPkCm7fZw6PyukVwjQoQf6ZBlxiIv2h1V4Un2hSE71OkZ4IAPAqLL/dLNcGWfouwps68lSliWt7eCOB73hXeLrLtiPhmM+2tSmJKl9wsEqHdq5IB9K6COtONR2EqjFj3MKcJ+v8ceVanKVd3QCO2OuPT9wJSlwalg4WBg579PnXoxTgHivP8A9m2ZolrWOm49ytd7f1s5qq3qtU6NLbRAYb79veHmiNyj9bBB8xXoBTRG6lKUClKUClKUClKUClKUClKUClKUClKUClKUCoM7bXs/8FfqN7X3nsn0ae/7jHed3vTv2Z43YzjPGanOoK7cXPZL6nfC0OftFBir6NWfQ1+6m6ttukTf5GkJNvhpT9OlDU4rCyVZLXAG4cY5qRtWs3TRGobvA0xHlTJkBbKmY761ZLTqApairwOCf/7FQ32V7Oq/al1RbkT5FqU/AjBM6JjvWCHSQpOePLB+BNTxrnU2oOm8q6QmbtcdVvRAyChwJDxS8nIJSPJI4z8qZehe2kmWX2EPOd5IeXhxaC6dyVHkjA9DnFSJGssHaC4w8oKGRtLlRZp1UuVDiyJFyfQsfjQtJSCgnnHHORnHNSlbAFxG0O36ZuT4q9oTz51htSteWSYNKylaSitKv4W37ObiHFMBO4d5uxz9XOPjUZfQ/WXvUBcbS/doR+NCW38rXz9Uk8DwqTtd3O4ab0vLuVkXL1JdGVIDNs9tDXfbjgndjjA5qwUdVupSpMZpWgHm0FguyHfpnIZXzhA497wHPxqaYU120da/Z2sM6UU8FFayIzxSUcYSOfreNXDrm966st1EfTNjiyLT9HrdaVNkLbd9qHJa2+SM5xVDV1W6nJhRHV9OFh5Tii40b2SG2xj38+ZOTx8Kr3UDqnfNK3VqBb9L3HUcdEAzGJ6VJAWrP8gfMkc8/CnEXa8NKCPfNPwZ13gOM3d5tKpTSN60IdxhQSeMpGOKqv0VZwRmG/wcn3HKp2lXRf7HCuLkuVbnJbSXlQu8AVHJAyg49P8AfVY+jW/D6am/01Z1KjgFqsuOYTx/1bhrT6PsuMexPKPoGnKpeuBPsulbncbK7Lvl2jNb4tvXKKA+vI90qHhUVJ6jdWlvwkr6eqa7wEycXVR7gZxx+dxg1dfYurq8xqFm2QToePborwdV7W7emFqb2bTtCRnhW7zqwrxqHUkeVYnIzMZq2u4Te9q1bkL24JaSPFJNaXXXPVSbaMSumDb5Lu4R3roop2gZ35P5WeMVtuWqrnpq92ViJAcbgXZO6ZLUUgQlbR+LJ8cBRPzosUnqFouHY2I16htPMz50WSXFrWoIKFIUOEHgZGK6POLDDLDgbV+avcPH5V3m1/pd23yxezebhNVNhSgYUlYXHbSppYyjz8sj0rpA/L3xoqXZC3kKBSpCv+qPkAflXTC8FTF2dJWhRrLSzNwhX53XC9T276KlRHW025trvmyoPoI3KVwrGPUVn+A8a863QZptvrl08bbwU/hFAOc5z+OTXorqoUpSgUpSgUpSgUpSgUpSgUpSgUpSgUpSgUpSgVBXbhSV9kzqcB/7ocP6xU61BvbdH/JQ6m/5nd/aKDEb2U27i/qPVQs0tqBd/YYvs0h9HeNoPenJUnzGARXae23S7fhLdGdQIs8m8MNspdmRYwSXG1JyhOTzwMD7K6s9lRy4xtRauds8Nq43ZFtimNFfc7tDqu+OQpXl7uf1V2OYvShrqZcL3pFNn1I4001I7mcXkBtKdrRwPdzj0rnbzpYvaAuEwpCUw0BwEKyjIyfj5VI0CRuYSe6aRkA47sVF8PU+4oQmQ62pCwVN7UqSsfmnjIqSrPcw/DQox2FKx+WDU8NPu71Yz7iP5ia07whOMN/zBWonAqG5hpJ58M4qzLv1CmwbrKit26AptlwoSpQVkgevvUF3lY8kpGOfq1T5tpiT1oU+whSkZx4jGc8ftqxrt1vt+mlxmb1ddKWV+S2HmmblNLLikEkBW0nwJBqtSdZXiOyt5yDbdiVBBKVqycjIIGeUn1oK/EtUeCwllmOhttP1Uj481yqYbx/Jo8PSo/vfWOJpttly9XPTljQ8paWfpOWWe8KT723J5ABT+mqo3rW4y7f7bHZtcmEWkvtvsOFSXW1cpW3z7wx51nScrq7hrA9wceHFcbjCBjCAMVx6durl4tKJEiOyh0uLSUt+GAaqBUj+8pqJ7W1f4sR+KUy44eaSd+w5HI8/11ZiEQYrzvsUeO027jKVoyD9hzUgahYfkw0+ySjbloXuW42ndvTjwwaim6plJmyWpjyLk2sEFKtyMfEbccGttLH1+9qX6VEu6TYsqzPQZaIsRlopcbHdLCdx8ODnwrpDMKn4sRLyo5S4n3O6ACknGPewPGu7+rrlqBd2ZauWn4lu0uzbpaYUuNI3LcUGF7MpPIGc5rpDLilUKMSwmP3qd7agf5THGfhzW8Wau/oGwYvXXp2N24q1FB//AHJr0XV51OgKXEddOnQdIKvwjgY5zj8cmvRSDkmtI3UpSgUpSgUpSgUpSgUpSgUpSgUpSgUpSgUpSgVB3bbweyj1Oz4fQzv7RU41B/bZQVdlHqaP8Du/tFBiS7Jc9dm1LrCe3Ak3VyNbojiYUIAvv/j8FKM8Zwc/ZXYwXfT9413LvEmFqOzSJDLTK7TcENpQgpTw5+cN3jXXbsn3SJYNR6vus9xTMOHbojrq20Fako78pyAOT412iWzY+o+uJOorTqxiZaFxGYpjGG4h1LraTuO5Xkc+lcsvKxzxpEN1xDgkxi2Vjc0Y5SsD/GB8fnUjWh2KYyFNtLIwOd1WNG0sgyCpyOENlYSFtyAVFJ8ykjyIqSrRarezHQBJk5AAyhCcH9NTbTkS+wrxbVuPkVVaF2u1jZuspDtgElaHCFvFf1jjx8PhV+KiW8H3ZEo/6tP31RpWjLFMkuPuOTi44rerkAZ/TTYtNUfTl4Qy7L0NbJqQgNtuzgwpWwHgJKxnGd2K+ybfY0lpS5OnSWEKS2tRWkhKsZCTx5V8mrOzv0211OjS7/Y13aVHaDDT7zigpCAcge6oeZNXdL0zZpLRQoPoBCU4RxwkcDxq7jCzHmrBe46DK0Zbp7TalbFTA0oJUTzjvB8E5x8K+9d0isw1MDTiBDjNJbU02UbGm+NqQEjhPh4elcOsehXT7qCzFb1HaHLsiIpZYDzqk7CvG4+6R47RVeh6NsNutEW2Q47rEGLHTEYaSfqNJxhOfPgeJ5rC1u07IjSrUhyPG9iRuUO6TjgjGTX3KCcfln4+tccC3RbZGDEbf3YUVe8cnJrkVtHgTQ0pGoETHIG2A6w06VALXLa7xOznOBkc1G8laEvymLlN7pwjah6FGQFIPr72fsqTb28pqKe6jmUtfulPebNoPnmo/TZXbmuUp9DFukY9xbii6hRPw4ra6R1rPVzF2nt2dNlusOFEt8st3mclPdS1pYXjbjzVz4eldEZLba4rKo7b6Fj3/wAbg5wPyfhXfrXep9P3N5nTUS5e2XW126Yt8FhTbYUlhalbSePMY5rpPrbSMnRsKzvPXJud7VHD7aEoIDTZA905PPJreNnDpj0epnjl1MZuY639b4n9qt2f90jrp067xJQfwjgYGMcd8jmvRKPE/OvO92fH0y+ufThQG3bqSAB8R3ya9ESfrGtOLdSlKBSlKBSlKBSlKBSlKBSlKBSlKBSlKBSlKBUJdtb/AKKfU3/M7v8AuqbahXtksOzOy/1HYZbU6+9altNNoGVLWopCUgepJAoMTfZDuMGx6m1lcrnMZgW+LbIan5MhW1ttPfkZUfTkD7a7Lbzduotyudou1ik6Wkx2O7kRJjZdLyG8LT3fHGR41166A6Dv+hOo2q7JquwyLLOatsRcqBdmkpCUKUstlxJyNhJHjxmpl0903muvSFuQY9vJlvENR0htoJKgd6AnI2qOcfKueTUnFu17ocCnnFOsT0tBQSmQkILS8+mCSPtq/bZOj+ys7HOCASPHGai0aMcgOlCZY3bsYDmOavm0IYgRkNrmxQB+Qp5O4Vjyt0ub22OM/jh+z9tPpOOkgBYwfDkffVq3+1RbwYykzoiO63eKwc5x8fhVK/Atl0hf0lCTzzlSR/vqJpfiro3n3Rn/AE0/fW36UQocIyfTemrFOim0Di5QRz/fE+tcsTS8eDMjyFXCIrulhRAdHOOfWhpe/t4A/klA5x4iuP28KJAaJOcH3hXxLuEcE/2wyVcflpPr8fn+io86oaRumr02oWPXb2kvZXFGUphlLplIUc48eCPI0NJL9tUrwjqOPRSa2Casf9mWrPkFJqMjoe7vdRIeomdfvNWBlDYc08lkEOrSnBO/OSFH3setceotB3279UYWoIuvJVrsTZQXdOeykpdx4jf4gK8x8KMr91LJXHgd6YEx7eShIjBKlZPzPhx41Hy5M90SvZUFuWlAKWrg+22kn0JzVD0d04uehtWX+7zOor12Fxbc7qJMQQzFUVDbs3HGQPdx9tVidpCRNuD0tb5WFbloZUtIGT6HNbaig64vVguKWbJHu9tkahYtEtyVEhvJWtBSwsrBxgnGRXVLrXFUi06LkBxK0m3hspCeBgJNdmtZ6fajd4tuBAj3D2OWoqjobVJ7sR17lLUnnIPifSutfWG9RHtIaRitPx3nG2UqUWXArb7ic7seB+FT3jp9/wDDxwx/F/Jxyym9Y6/ncUXs9uNudd+nPd+WpIIP9MK9DifE/OsAvZw6dakufUrROq4NgnydMQdUQGpl3aazGjuF5GErVng+8P0is/IOfnXZ+eb6UpQKUpQKUpQKUpQKUpQKUpQKUpQKUpQKUpQKhTtksPSezD1GZjpWuS7anEMoa+upwqSEhOPys4x8cVNdQj20lFvss9SlJJSsWlwpUk4KVZGCD5EetBjD6A9PtQOa86haV6kWq8sz5dogNzYN7ecMpbReJRlRUVY8MYPl8KkGfp1np91JlaW0/HuFvjNx2ZTbb7jqwSsHcQ4rjyHHlUZdlRM/XmpuoUa5Xy5CXNtEFlV09oUuU0A8cFK1EkY24+Wal+Xe9Q6f11L0o1rK6Xp1llp/+3ykvELB8gPqjwzXLK2mPmqtDlzAtbqnosnaoNu4eDhSQPAgHOauuwu3GZDDn4ONF1SFbVh1BQo+Wc+R4zVq9zfEtJS/CZkNJXv75UZIWCOfrAZzz51RLfZL+ypwOQ5oQpRWnaVEck+hrDa45+j+pj+q+9iWrR34Nqdb3iWXRO7r3e8xtOzcPe2/ZV0XbQskNNJgwWT3biypzdtUtGPd3ZOPE448hUeex63b1c3CgaHmTrJ3jSV3dy+pZ9047xYZIJ93J486vS76WnQw0IrU51zepK1d6pSCPIgeI+2goN/0h1FRKiJ01A0eIiGh36r4XlPqdJ97Gw424x9tXbcNFn2RQhw45fUpCwoEpKfdIUkZ4258PPwqz73G1xBciosuiH9RMFoLfkv3xMItOZwpAbUCSABnNXXcdMy2Iqu5blKf3IUAl4qTgjlJ9SCPGt+hbOqNKa7bjRE6WgaWefC3DJVfXHDxkd2lvuz/AI+c+oq52NHy/oZr2mPA+mHIrffJiqUGm3xjf3RJ4RnP1vKrY1DD1fbI0ZVk0m/qB9anA6ly7JhBlI+pjcDu3FSvltFXAjT05yzNvPxJES4ORkOGIiX3oYdON6FK/Lwc8j0rMFHvmm9ZwrWhWlomn13dL6TvvS190hvaclOw53Zx9lfXbV6oVZ4n4SPWsXtKXES27cpXs3idikE85xjOapl9g6ot1s7y1abkX6b3yWxEVcxCCG9p3L3qznGBxWsbTNyuFojz7za3bFcHkLD1uTchI7tQPuHvBgKyAOKRNKYtpyJDkomCKhxa0K7yQsEHAx4njx9PSqTKhwkxXJS5UZyOhOS5HO/HrgDJNXLaLRJRa5aZMRLru5DqESUhwEpTycH4mqQ5eLjZUPPsLTbWwnc44NiUj4+gxUavChX7ppbrEGdV2+NKYuVwtswPPPOqCVoXHVkhB8AQBxXRURGG2WEIYcYcUnC1q8FnyIHpjiu9F6sl3Qv8Jn9T3S8NTbZOaECTgx2QWF/V/UQfjXRiQEyYzCRIW+5t95KgR3avQV3w8M2e0ydmLSOtxrvRt2t8G/SNDRtVW9NylxlOC3Id79ASHQDtKuU+I4yKz5o8a8/HZpv16i9X+n1l+lpjdqk6ogOP29ElQjuqDycFTedqjx4keQr0Ejxqst1KUoFKUoFKUoFKUoFKUoFKUoFKUoFKUoFKUoFQj21h/wAlbqV/mhz9oqbqhHtr/wDRU6l4PP0Q5+0UGK7shw7lMu+v41nuCbRdHbZBTGnqb7wMK79R3bfPgY+2uwMC7XGBrW427Vjllvd/jtMrFyjwA04plScoTkc8DioD7IRuyLp1BVYm4z96Fut5iNzVFLKl9+rhePLGanH26RI1tLlai0rAtere7abffhSnFJMfZ+KI5xnHOK553wuPld8ZNtEtDjEJ5l/vA6VNOrCV+uU5wc/Kr3YIGFBPdk/m1Z1mnsR3m1fSc/ahYcXFdbC0LGMEZIyPKubWHXjS2itVaf0vc48v6XvOwRUsRitCypQSPeHAwTznyrG3TtXs286hYIWoY+Ir6zLeOPxqh8Mio10b160zrPqhedCwYk1F4tRcDzr7GGFbDhe1Xnz4etTK2zGKEq9na8M/VqSp2/ag+0vJOQ4f1Vr7S4r6y+PLIFXAqFHJx3DX82uFUFhPg02B8quztqgqdWrJKgonzwK2FShjOP0D7quEwox4MdG31rem3xMfyKT8qbO2rZUEnnCf0V8lwiNSWMOMtOAH8pI4q712uJn+QRj05rYu2RCkj2dHPqDUO2or1JY7bIhBEmCCylW8hrKCfmU8kfCrQiwtO2tp5tq0wyyoDKJTPeIA/wBKpf1PZVSYGyI/9HLQdynEJBJTjkc1E8m0RY6psK4PS7owoEKDju0EfHHjmh21YmqperkyXZlzuVud00/bJqLfaYkTu1MtlhYQSocbkkE/I10VmqcXHjL75pxe0KSlrAKOcYPHjXe3VN81G4+9Enaag2nSjdomiBJZlFby9rC9hKfIE5yK6Kzu8YZiPGM0wlSQpIbP1xjxNd8fEZvhfnZvcU9156bl0bFfhLBHh6PCvQv+VXnn7O0nvuuvTZxI2lOpYAwfP8aM16GB41WW6lKUClKUClKUClKUClKUClKUClKUClKUClKUCoO7batnZU6lHn+5S/8AaTU41BvbcIHZT6lHx/ipf+0KlGLnsgT5lounUWZb7a5eZzFtgKZt7SwhT575eQFHgYGTz6VNitRW+59Q5V/n2S+6Zv7sVph23ynGnmktoThC9uOSeefGoV7H19Z0vdOol3kR5UxqLboKlMQWi6+sd8sEISPEjOfkDU6Ro1o6ha9maptt8msRlstxXbRdba6w4haAff3ZyAc8etc8p4rWK5YusRsQVPwpOFYKH7dsc258loOP0ir7h31mdHadVa7a86gZQ45HCljjGQTyPsqwk2gNyh3tugOxlqAU8xcCl1CT5ltSOcfA+dX9boVvjsthDD5TjGe98f1Vh039tBdg26XW7bBZe81txwlR+3xOao0vq3c4M6RFRBgrDDhQCrcCR6nmrjdYhK/7M7kjyd/4V8P4P2V15x1219444dylF4jJ+ymobW3P6/t2pbLdxm6ZtbzwC0NTZ6WXFIyQFBKjnBwaqb3U6+ssrdctltCEKCCd5JyRxxnkHnnwNbLv0q0HfpIkXLR9uuElLYZS9LQHVpSM4SCoHgZzVZes1rkJKXLckpOOO9I8OB4Y8BRna17l1xVZ2WV3J/T9qacK0tm4TUxysp8du5XOMpz86+1PVS8OxDLZiWx2KG0vB1l7chbZ+qpBB94EeYpfOmejtSKY+ldMQbp3G7uvbB3ob3YKgM58cD9FVRuwWmPCahNW5pqGy0GG2U8BDY8EDHgOPKht9Nh1rOu9tTIcbYaVvUjCMkcY9a+5WoZmBju/0VTo0GJCY7piN3bQJUEpdJ5Pj41yBLP95WfgHB91XR3R8l8v9zUxiM7HbJJ3rda3jbjyGRUZTrguYZkS53WWlLgxugR2W1J9cHGQfjUhaicWmEpMG3tSX1EIIlS+6QlPrnB/Rio+l6dn3NqWHZlqs77gGx5CHZG0+ZHgDj5VF2s7Ves0XL2i0t6WvEC1Q7PN9nvE4oU2+oMKwRjnCuea6GyChpDBTHcaaWAolfO/jGRx4fdXfrVGtdNXiBJ0vFeny7lbbRNUuW7BWzHWtDC9wSo8HOeK6DSXGFJZSHnXG9oH41JAR8E8mu+Hhm+Eidm4Nv8AXzpspsZQdTQTkcf9aM16EQMGvPl2a2UJ6+9NQ39T8JYPAPH8qDXoN8TVYbqUpQKUpQKUpQKUpQKUpQKUpQKUpQKUpQKUpQKgvtvnHZR6lf5rV/tJqdKgrtwEjso9SsDJ+i1f7SaDGT2KL3adMak1rPu15g2lsxYSEe1vhpSgFrJUM+IFTFqzWWmJfUedeGuo+ljaZDDSXEG8IS8oobCRhOOAFA+fIxXTPQfSy/8AVS7XKNp+DGmuw22A6JL6GQkulSWwN/jkg/KoYvjbEO8To7jTbakObOEAlKsEHH2iuU7csrJeZ6dOJJdMmrWq2hHNzabtpsu7AvH0605GwT7u7bykn0+NSBp3qVpiazGba1Fp5yS4MBhFyypRA5AG2sYNvQn8DdNMBhptChLeUUpwVq3pTlXrgfoq5enxEPWFqktISh5ta1BYSMj8Wqlxv7amc1zGRt/rJopO4I1XphZSDn+NP+FbGOrWmpEZMlF/04Y+8o7w3IgbgM4+r448qxEXl1CLnKSClpIXu3BIyM+lSDp+SXemMWIpDamV3rv1BSQTvEcjOftpML+07sfiyfRep9huCmkRb7ph5x4hKGvpM71KPljbX02/XVvuq3EwblYJZb4cDE9SyjnHvAJ4rGxoAph62sDzTTaXW5iFJVsHBHnVyafvNvsVvEm5W5dwgqu8hL8Rp4sF0qYISoqT+aohXpxVuN1xV78fiyDnVsVDDz6pNpbZZ3d4pctSdm362cp8qpjvVTTbbZcOo9NqGM+7dAf91dE2rxF7yLbZLEiRcn/YXWJ5lq2oa7opW2UZwrcT4n0qPZMRj22Thlvl5zjYPzjWJjlfNXvx+LJe51NsKYKZar1YfZ1KKUrNxxuUOSkceIBBx8a1Y6lWWY4y2xd9OuuvEJbbTdRuUT4DGPGsbs3nSFqbKElCbnJWkbfAlpsE1ppBpDOsNPuoQhLqbkwpKwnkHfTst9r34/FkSuWuYs+Mtq2ptd8lc/2pbbmlboA8VKBGAB4VGi73JnuTEJumnbPNTwG51+aUAf8A5sePyFdKZLLZmzShIRuedGUHbkbzxx5Vyi2xvwNdUY7OU3ZABKASMsKz+yk6dnNrNzl9O/Wol2O86chWpvVNkkzBbnoaxHntd2t5xpSQM5yfeUOa6JdROld40I7BiXC42u6lcdboNqmokJYbQoJO7HgeRx41StPxWYmorQ+002243OjqSoIHunvE1Vr1pMMaelalDK0NIvj0FawkBvnJHxznj05FbuU6epllObqfyamU1MaqvZoYEbr301CDuH4TQTg/F0V6DE+Hzrz9dmlJT2g+mpUd2dTwiCfId6MV6BU+Jro5VupSlEKUpQKUpQKUpQKUpQKUpQKUpQKUpQKUpQKg3tquMs9l7qC5IaEiOiBudYKinvUBxO5G4cjI4z5ZqcqgrtsrbR2XeoDj7PtMduElb0feU96gOIKkbh4ZGRnyoMS+lusWk9G631dcLFoydZbPcosRMS2MXPv1Q3G1FSlqdcTuUDzhPzzmoFlWtN51GcgtNSpQSp3YPcyoA5+HPj4VfWuL3Yb7q+fN03pxWlLO400GrSuaqYWSBhR71WCcnJwfCo8nla3n0lRDW/aePdz6GnrRqS7St1P0Pb+n0jTdot9yTdmkQny682pKwh0vJCkAp4wOPD1q7OimhtO6ktV7u1zvgtt1txKYMAOoSZSlNLI4I3K5wOKihm4RX9L6XhxXQtyDDf8AaUgHLbrkgqCcnx90JNVzQFzh2TWVruM5SW2IqnFFak5wS2oJ/WRWLLFiJbnBKlvOlH4wuFHu48RwR4eNS7eNN2XT/TrSMu0XJ6Ym6yHZEiPICA5DcS0E7FbSQM5yM+RqLLvHU3c5aV7sd4TwCE7s+Pw/4Vc2mpkdzRJg94FS27qZXd452FgJ3Z9Nw8M1tEzdnvQendYTbnOveohZplrdaXBjFSE+1KIUQPeOT7wCcCrQcgTLjpl1EVDZmIvBJQ46lpITtws7lcDA+dU/QU+Hadb2CdOUhuJGmtvOOLGdgBzn9NXBLtLd3tlwacjTX2helSP4tSkvJCU54CuMHwrF2vttk2tZ1NEdS8gWyPBj/j+/SC46ANqQg+8sH1Hzqz3yn6ReyraDJUFKPkCs5P2Vf1xtwF1g3M2qetQtzUdLSQj2dn3skuE87kgHGP2VHsw/23IB5/Guc/6ZpiVJvXPQen+n0PTEHTl/Goo0h2Q+++FoV3TmxsBJ28DIwcHmvq6DdO7BrFU663fUKbRJs0pl2PG3NpMg4JSPe5OVYGAPOo4mzIq9E2q3NKSJbNykyVtJGCELbbSFfaUmtNHSo9u1fp+bK2pYi3Fh5xahnYkLGT9g5rXpeFJdcUpby9uFFxZIHllZz+2pW6xdPrBoHQtgVYdRJ1D9Jzg/JCVIV7PiOCke7nGcq4PPFRlcVINzmFtW5v2h3ar84bzg/or72ZcRvQNytylIRNXdWJjTQGCtIZUhR+zIp6SL46AdL7F1FudxXe9St6fNscjyGQsoBfG7J+sR4EJHHrUndLLFbbt2XesMqfao0mWw5OcZkvIypCwobdp8ik8g/GuscNbbE6HIcSFBiQy8QoZ4Q4lR/UK7L23qNbLf2bOpNuhMPyU3m7TUiY2yotKS44hTZCs4A8ckjjivN15e7C63Jf8AP+u/Ts5m9cf6jbstztN/2UdCQ5NknvasVq+B7Jdm54TFYYS6NyFsbSVLP52azzp86wNdlydplPVTQUB2xXB7VzmsYS416ROCYjEfvU7m1MYypRwcKzWeVI49fjXqcK3UpSiFKUoFKUoFKUoFKUoFKUoFKUoFKUoFKUoFQf20LZOvXZe6iwrdCfnzHLYrZHjILji8KBOEjk8AnipwraUg+VB5zLlap1okFVwgS4AeQO69tjrY7zA527wM4yM4q1p0/u332kv5b71AKUkbSNvJ+dejbV3TXSmvlRVak07bL6qLuDBuEVDxa3Y3bdwOM4FW8rs3dLFcHp7pwj/NrX3UGACAuO2cNuMpBSDgKAOfPPxr7e8bI/lEeI/KHrWe3+DL0m3lX9jnTW4+f0a191bj2aelBBH9jvTfP+DmvuoPPbqmaVXW4NCSnug8MIBzv5OefhVRsq2RGwlbKTgFWFgc/LNZ+3uy30ikAhzpvppefHNub5/VXGnsp9HU5x0100M+P8XN/dQYGsthtRLqCOOMipJFy0z7M9b9SvXCPCdu8h9yTatqnQgRwkIHP55Sflmszauyp0eUQT0305x/g9H3UV2VOkCwoK6caeUFEkgwUHJPjUs2u2GYaj0TqVqzp23iNeI8aBb2EZQGHnUKPeuuHdzuBHB+NR5NW2J0rC0Ad85j3x+efjWdVHZF6MNhAT0004kIIUnEFIwa1PZI6MknPTPTnP8A9CipJo2wPKWgPJ95Odnju+I48a5A8N6RuT9ZPGfHkVnfPZN6NEf+jTTf/wCPR91a/wAEzo3/APDTTf8AUEfdV0jBDNUBOkjek/jV8hQAPvGuB1aS6kbkgbTn3hms8auyV0aWcnpppsn/ACBFcauyF0VV49MdNn/wKKowQjaUlQWnwJ4UPQ1d9k1xAt3Sy76ZUxL+kbg+l1EluQBHSgd2cKR45yg+Hjn4VmsPY86KEY/sY6cx6exJrjV2NuiC/Hpfps+X/mSa49XCdWSZb4svF14dMM7hdxhn7LsJ+X2jOmZYjPyNmqIq1dy0pQSA4CSSBgYHJ54xWf4cCqFpXQ2n9D2iJa9P2WDZ4ERGxiPEYS2ltPoMCq6BgV2c2tKUoFKUoFKUoFKUoFKUoFKUoFKUoFKUoFKUoFKUoFKUoFKUoFKUoFKUoFKUoFKUoFKUoFKUoFKUoFKUoFKUoFKUoFKUoFKUoP/Z"/>
          <p:cNvSpPr>
            <a:spLocks noChangeAspect="1" noChangeArrowheads="1"/>
          </p:cNvSpPr>
          <p:nvPr/>
        </p:nvSpPr>
        <p:spPr bwMode="auto">
          <a:xfrm>
            <a:off x="230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 name="AutoShape 8" descr="http://img0.imgtn.bdimg.com/it/u=3157668398,2056971038&amp;fm=21&amp;gp=0.jpg"/>
          <p:cNvSpPr>
            <a:spLocks noChangeAspect="1" noChangeArrowheads="1"/>
          </p:cNvSpPr>
          <p:nvPr/>
        </p:nvSpPr>
        <p:spPr bwMode="auto">
          <a:xfrm>
            <a:off x="345281" y="1202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 name="矩形 22"/>
          <p:cNvSpPr/>
          <p:nvPr/>
        </p:nvSpPr>
        <p:spPr>
          <a:xfrm>
            <a:off x="618580" y="246876"/>
            <a:ext cx="4457476" cy="300082"/>
          </a:xfrm>
          <a:prstGeom prst="rect">
            <a:avLst/>
          </a:prstGeom>
        </p:spPr>
        <p:txBody>
          <a:bodyPr wrap="square">
            <a:spAutoFit/>
          </a:bodyPr>
          <a:lstStyle/>
          <a:p>
            <a:r>
              <a:rPr lang="en-US" altLang="zh-CN" sz="1350" b="1"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4.1.3 </a:t>
            </a:r>
            <a:r>
              <a:rPr lang="en-US" altLang="zh-CN" sz="1350" b="1" dirty="0">
                <a:solidFill>
                  <a:schemeClr val="bg1"/>
                </a:solidFill>
                <a:latin typeface="Arial" panose="020B0604020202020204" pitchFamily="34" charset="0"/>
                <a:ea typeface="微软雅黑" panose="020B0503020204020204" pitchFamily="34" charset="-122"/>
                <a:cs typeface="Arial" panose="020B0604020202020204" pitchFamily="34" charset="0"/>
              </a:rPr>
              <a:t>Add Thermal Presence Detector Device </a:t>
            </a:r>
          </a:p>
        </p:txBody>
      </p:sp>
      <p:sp>
        <p:nvSpPr>
          <p:cNvPr id="13" name="矩形 12"/>
          <p:cNvSpPr/>
          <p:nvPr/>
        </p:nvSpPr>
        <p:spPr>
          <a:xfrm>
            <a:off x="618581" y="689102"/>
            <a:ext cx="7409803" cy="295274"/>
          </a:xfrm>
          <a:prstGeom prst="rect">
            <a:avLst/>
          </a:prstGeom>
        </p:spPr>
        <p:txBody>
          <a:bodyPr wrap="square">
            <a:spAutoFit/>
          </a:bodyPr>
          <a:lstStyle/>
          <a:p>
            <a:pPr>
              <a:lnSpc>
                <a:spcPts val="1650"/>
              </a:lnSpc>
              <a:buClr>
                <a:srgbClr val="C00000"/>
              </a:buClr>
            </a:pPr>
            <a:r>
              <a:rPr lang="en-US" altLang="zh-CN" sz="1200" dirty="0">
                <a:cs typeface="Arial" panose="020B0604020202020204" pitchFamily="34" charset="0"/>
              </a:rPr>
              <a:t>Go to </a:t>
            </a:r>
            <a:r>
              <a:rPr lang="en-US" altLang="zh-CN" sz="1200" dirty="0" smtClean="0">
                <a:solidFill>
                  <a:srgbClr val="FF0000"/>
                </a:solidFill>
                <a:cs typeface="Arial" panose="020B0604020202020204" pitchFamily="34" charset="0"/>
              </a:rPr>
              <a:t>General </a:t>
            </a:r>
            <a:r>
              <a:rPr lang="en-US" altLang="zh-CN" sz="1200" dirty="0" smtClean="0">
                <a:solidFill>
                  <a:srgbClr val="FF0000"/>
                </a:solidFill>
                <a:ea typeface="微软雅黑" panose="020B0503020204020204" pitchFamily="34" charset="-122"/>
                <a:cs typeface="Arial" panose="020B0604020202020204" pitchFamily="34" charset="0"/>
                <a:sym typeface="Wingdings" panose="05000000000000000000" pitchFamily="2" charset="2"/>
              </a:rPr>
              <a:t> Resource </a:t>
            </a:r>
            <a:r>
              <a:rPr lang="en-US" altLang="zh-CN" sz="1200" dirty="0">
                <a:solidFill>
                  <a:srgbClr val="FF0000"/>
                </a:solidFill>
                <a:ea typeface="微软雅黑" panose="020B0503020204020204" pitchFamily="34" charset="-122"/>
                <a:cs typeface="Arial" panose="020B0604020202020204" pitchFamily="34" charset="0"/>
                <a:sym typeface="Wingdings" panose="05000000000000000000" pitchFamily="2" charset="2"/>
              </a:rPr>
              <a:t>Management  </a:t>
            </a:r>
            <a:r>
              <a:rPr lang="en-US" altLang="zh-CN" sz="1200" dirty="0" smtClean="0">
                <a:solidFill>
                  <a:srgbClr val="FF0000"/>
                </a:solidFill>
                <a:ea typeface="微软雅黑" panose="020B0503020204020204" pitchFamily="34" charset="-122"/>
                <a:cs typeface="Arial" panose="020B0604020202020204" pitchFamily="34" charset="0"/>
                <a:sym typeface="Wingdings" panose="05000000000000000000" pitchFamily="2" charset="2"/>
              </a:rPr>
              <a:t>Device and Server </a:t>
            </a:r>
            <a:r>
              <a:rPr lang="en-US" altLang="zh-CN" sz="1200" dirty="0">
                <a:solidFill>
                  <a:srgbClr val="FF0000"/>
                </a:solidFill>
                <a:ea typeface="微软雅黑" panose="020B0503020204020204" pitchFamily="34" charset="-122"/>
                <a:cs typeface="Arial" panose="020B0604020202020204" pitchFamily="34" charset="0"/>
                <a:sym typeface="Wingdings" panose="05000000000000000000" pitchFamily="2" charset="2"/>
              </a:rPr>
              <a:t> </a:t>
            </a:r>
            <a:r>
              <a:rPr lang="en-US" altLang="zh-CN" sz="1200" dirty="0" smtClean="0">
                <a:solidFill>
                  <a:srgbClr val="FF0000"/>
                </a:solidFill>
                <a:ea typeface="微软雅黑" panose="020B0503020204020204" pitchFamily="34" charset="-122"/>
                <a:cs typeface="Arial" panose="020B0604020202020204" pitchFamily="34" charset="0"/>
                <a:sym typeface="Wingdings" panose="05000000000000000000" pitchFamily="2" charset="2"/>
              </a:rPr>
              <a:t> Encoding Device </a:t>
            </a:r>
            <a:r>
              <a:rPr lang="en-US" altLang="zh-CN" sz="1200" dirty="0" smtClean="0">
                <a:ea typeface="微软雅黑" panose="020B0503020204020204" pitchFamily="34" charset="-122"/>
                <a:cs typeface="Arial" panose="020B0604020202020204" pitchFamily="34" charset="0"/>
                <a:sym typeface="Wingdings" panose="05000000000000000000" pitchFamily="2" charset="2"/>
              </a:rPr>
              <a:t>add </a:t>
            </a:r>
            <a:r>
              <a:rPr lang="en-US" altLang="zh-CN" sz="1200" dirty="0">
                <a:ea typeface="微软雅黑" panose="020B0503020204020204" pitchFamily="34" charset="-122"/>
                <a:cs typeface="Arial" panose="020B0604020202020204" pitchFamily="34" charset="0"/>
                <a:sym typeface="Wingdings" panose="05000000000000000000" pitchFamily="2" charset="2"/>
              </a:rPr>
              <a:t>the </a:t>
            </a:r>
            <a:r>
              <a:rPr lang="en-US" altLang="zh-CN" sz="1200" dirty="0" smtClean="0">
                <a:ea typeface="微软雅黑" panose="020B0503020204020204" pitchFamily="34" charset="-122"/>
                <a:cs typeface="Arial" panose="020B0604020202020204" pitchFamily="34" charset="0"/>
                <a:sym typeface="Wingdings" panose="05000000000000000000" pitchFamily="2" charset="2"/>
              </a:rPr>
              <a:t>device.</a:t>
            </a:r>
          </a:p>
        </p:txBody>
      </p:sp>
      <p:pic>
        <p:nvPicPr>
          <p:cNvPr id="3" name="图片 2"/>
          <p:cNvPicPr>
            <a:picLocks noChangeAspect="1"/>
          </p:cNvPicPr>
          <p:nvPr/>
        </p:nvPicPr>
        <p:blipFill>
          <a:blip r:embed="rId5"/>
          <a:stretch>
            <a:fillRect/>
          </a:stretch>
        </p:blipFill>
        <p:spPr>
          <a:xfrm>
            <a:off x="1011113" y="1317933"/>
            <a:ext cx="4938237" cy="3456382"/>
          </a:xfrm>
          <a:prstGeom prst="rect">
            <a:avLst/>
          </a:prstGeom>
        </p:spPr>
      </p:pic>
      <p:pic>
        <p:nvPicPr>
          <p:cNvPr id="2" name="图片 1"/>
          <p:cNvPicPr>
            <a:picLocks noChangeAspect="1"/>
          </p:cNvPicPr>
          <p:nvPr/>
        </p:nvPicPr>
        <p:blipFill>
          <a:blip r:embed="rId6"/>
          <a:stretch>
            <a:fillRect/>
          </a:stretch>
        </p:blipFill>
        <p:spPr>
          <a:xfrm>
            <a:off x="2314856" y="1347614"/>
            <a:ext cx="4657601" cy="3426701"/>
          </a:xfrm>
          <a:prstGeom prst="rect">
            <a:avLst/>
          </a:prstGeom>
        </p:spPr>
      </p:pic>
      <p:pic>
        <p:nvPicPr>
          <p:cNvPr id="9" name="图片 8"/>
          <p:cNvPicPr>
            <a:picLocks noChangeAspect="1"/>
          </p:cNvPicPr>
          <p:nvPr/>
        </p:nvPicPr>
        <p:blipFill>
          <a:blip r:embed="rId7"/>
          <a:stretch>
            <a:fillRect/>
          </a:stretch>
        </p:blipFill>
        <p:spPr>
          <a:xfrm>
            <a:off x="4323482" y="1317932"/>
            <a:ext cx="3533719" cy="3456382"/>
          </a:xfrm>
          <a:prstGeom prst="rect">
            <a:avLst/>
          </a:prstGeom>
        </p:spPr>
      </p:pic>
      <p:sp>
        <p:nvSpPr>
          <p:cNvPr id="12" name="矩形 11"/>
          <p:cNvSpPr/>
          <p:nvPr/>
        </p:nvSpPr>
        <p:spPr>
          <a:xfrm>
            <a:off x="618581" y="945072"/>
            <a:ext cx="7913859" cy="310341"/>
          </a:xfrm>
          <a:prstGeom prst="rect">
            <a:avLst/>
          </a:prstGeom>
        </p:spPr>
        <p:txBody>
          <a:bodyPr wrap="square">
            <a:spAutoFit/>
          </a:bodyPr>
          <a:lstStyle/>
          <a:p>
            <a:pPr>
              <a:lnSpc>
                <a:spcPts val="1650"/>
              </a:lnSpc>
              <a:buClr>
                <a:srgbClr val="C00000"/>
              </a:buClr>
            </a:pPr>
            <a:r>
              <a:rPr lang="en-US" altLang="zh-CN" sz="1200" dirty="0" smtClean="0">
                <a:cs typeface="Arial" panose="020B0604020202020204" pitchFamily="34" charset="0"/>
              </a:rPr>
              <a:t>Maintenance and Management  </a:t>
            </a:r>
            <a:r>
              <a:rPr lang="zh-CN" altLang="en-US" sz="1200" dirty="0" smtClean="0">
                <a:cs typeface="Arial" panose="020B0604020202020204" pitchFamily="34" charset="0"/>
              </a:rPr>
              <a:t>→ </a:t>
            </a:r>
            <a:r>
              <a:rPr lang="en-US" altLang="zh-CN" sz="1200" dirty="0" smtClean="0">
                <a:cs typeface="Arial" panose="020B0604020202020204" pitchFamily="34" charset="0"/>
              </a:rPr>
              <a:t>License Details </a:t>
            </a:r>
            <a:r>
              <a:rPr lang="zh-CN" altLang="en-US" sz="1200" dirty="0" smtClean="0">
                <a:cs typeface="Arial" panose="020B0604020202020204" pitchFamily="34" charset="0"/>
              </a:rPr>
              <a:t>→ </a:t>
            </a:r>
            <a:r>
              <a:rPr lang="en-US" altLang="zh-CN" sz="1200" dirty="0">
                <a:cs typeface="Arial" panose="020B0604020202020204" pitchFamily="34" charset="0"/>
              </a:rPr>
              <a:t>Cameras </a:t>
            </a:r>
            <a:r>
              <a:rPr lang="zh-CN" altLang="en-US" sz="1200" dirty="0">
                <a:cs typeface="Arial" panose="020B0604020202020204" pitchFamily="34" charset="0"/>
              </a:rPr>
              <a:t>→ </a:t>
            </a:r>
            <a:r>
              <a:rPr lang="en-US" altLang="zh-CN" sz="1200" dirty="0">
                <a:cs typeface="Arial" panose="020B0604020202020204" pitchFamily="34" charset="0"/>
              </a:rPr>
              <a:t>Healthcare Thermal </a:t>
            </a:r>
            <a:r>
              <a:rPr lang="en-US" altLang="zh-CN" sz="1200" dirty="0" smtClean="0">
                <a:cs typeface="Arial" panose="020B0604020202020204" pitchFamily="34" charset="0"/>
              </a:rPr>
              <a:t>Camera configure the thermal camera</a:t>
            </a:r>
            <a:r>
              <a:rPr lang="zh-CN" altLang="en-US" sz="1200" dirty="0" smtClean="0">
                <a:cs typeface="Arial" panose="020B0604020202020204" pitchFamily="34" charset="0"/>
              </a:rPr>
              <a:t> </a:t>
            </a:r>
            <a:endParaRPr lang="en-US" altLang="zh-CN" sz="1200" dirty="0">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3418825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18" y="223935"/>
            <a:ext cx="5749526" cy="335368"/>
          </a:xfrm>
          <a:prstGeom prst="rect">
            <a:avLst/>
          </a:prstGeom>
        </p:spPr>
      </p:pic>
      <p:sp>
        <p:nvSpPr>
          <p:cNvPr id="5" name="文本框 4"/>
          <p:cNvSpPr txBox="1"/>
          <p:nvPr/>
        </p:nvSpPr>
        <p:spPr>
          <a:xfrm>
            <a:off x="17291" y="38604"/>
            <a:ext cx="494982" cy="432808"/>
          </a:xfrm>
          <a:prstGeom prst="rect">
            <a:avLst/>
          </a:prstGeom>
          <a:noFill/>
        </p:spPr>
        <p:txBody>
          <a:bodyPr wrap="none" lIns="51422" tIns="25716" rIns="51422" bIns="25716" rtlCol="0">
            <a:spAutoFit/>
          </a:bodyPr>
          <a:lstStyle/>
          <a:p>
            <a:pPr algn="ctr"/>
            <a:r>
              <a:rPr lang="en-US" altLang="zh-CN" sz="2475" b="1" dirty="0">
                <a:solidFill>
                  <a:prstClr val="white"/>
                </a:solidFill>
                <a:latin typeface="微软雅黑" panose="020B0503020204020204" pitchFamily="34" charset="-122"/>
                <a:ea typeface="微软雅黑" panose="020B0503020204020204" pitchFamily="34" charset="-122"/>
              </a:rPr>
              <a:t>01</a:t>
            </a:r>
            <a:endParaRPr lang="zh-CN" altLang="en-US" sz="2475" b="1" dirty="0">
              <a:solidFill>
                <a:prstClr val="white"/>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 y="1"/>
            <a:ext cx="911438" cy="809030"/>
          </a:xfrm>
          <a:prstGeom prst="rect">
            <a:avLst/>
          </a:prstGeom>
        </p:spPr>
      </p:pic>
      <p:sp>
        <p:nvSpPr>
          <p:cNvPr id="7" name="AutoShape 5" descr="data:image/jpeg;base64,/9j/4AAQSkZJRgABAQEAAQABAAD/2wBDAAMCAgMCAgMDAwMEAwMEBQgFBQQEBQoHBwYIDAoMDAsKCwsNDhIQDQ4RDgsLEBYQERMUFRUVDA8XGBYUGBIUFRT/2wBDAQMEBAUEBQkFBQkUDQsNFBQUFBQUFBQUFBQUFBQUFBQUFBQUFBQUFBQUFBQUFBQUFBQUFBQUFBQUFBQUFBQUFBT/wAARCADcASUDASIAAhEBAxEB/8QAHgABAAEDBQEAAAAAAAAAAAAAAAcFBgkBAgMICgT/xABaEAABAwMDAQUEBAgGDQcNAAABAgMEAAURBhIhBwgTMUFRFCJhcRUygdEWI0JSkaGx0hglM5KTlBckNVNlcnR1goOyweEoNjhDRGOEJjQ3RVRVV2Jkc5Wz8P/EABoBAQEBAQEBAQAAAAAAAAAAAAABAgMEBQb/xAAkEQEBAAIBBAICAwEAAAAAAAAAAQIRIQMSMUFSYQRRcaHhsf/aAAwDAQACEQMRAD8Ayp0pSgUpSgUpSgUpSgUpSgUpWhIFBrStMitaBSlaZFBrStNw9abh60GtK03D1pketBrStneJ/OH6a13p/OH6aDdStnfI/OT+mnfI/OT+mg30riL7YIG9O4+A3DNcgUFUGtKUoFKUoFKUoFKUoFKUoFKUoFKUoFKUoFKUoFKUoFKV8z8puKyt59xLTSAVLcWralIHiSTwBQcxUEjmo062dYIXSmwB3aJV6lpKYUPIwT5rX6IT5nz8K4uovX/TOhbewqPPi3q4SFbWYUKS2tWMfXXgnagevn5V0m6na3uGudUOXS4PB1xwBBSlY2oT4hCRnhIzXTHp2zu9Jub047vrvUd4myp0m/3JT8hwuObJS0JJPokHAHoBVHd1PeVK/u5c/smu/vVTHXlqJyAf9IffXCVnwJT/AD0/fW+FVVWqL2Rj6buf9dd/er5nNSXtR/u3c/667+9XwlZAGSn+en764VvoB5UjP+On76cCpJ1Fd8c3i5Z/y1396tF3+74/uvcT85rv71UwSEAH32/6VP31tMtoD3nWh83E/fWryKkm/XXPvXW4H/xjv71bjfbmAP40n/P2x396qMZjOf5dn+mSP99aLmNYA9oYHzfR99Z4H3u3y6FWfpKcc+ftbn71bPpy5gY+kZ39ac++qWu4Mj3faY2R/wB+j762GfHUOZUcf69H31R9j95uK1c3KaD/AJU5+9XGm93Af+spv9ac++vhdnRf/a4vz79H31we3xAM+2RP6wj76z7Fww9TXSFJZmsXSaxLjrS6y+JCyULByk/W558jWRroF1ii9YdDs3E4ZvEUiPcoo8W3R+UB+arxB+Y8qxh/ScRspJnRAT4ZfR99X30Y62r6P6wavUOZEkRlp7mbBEtCBJa9Mk8KBwQfI5HnUuOxlQByK1qN9C9fNB69t9rdtmq7KqZPQkt25dxZ9qSsjlst7s7gcjA9KkZKs1yG6lKUClKUClKUClKUClKUClKUClKUClKUClKUCoC7dilJ7I/U4oWptX0SoZQog/WT5ip9qCO293J7KvUb2oLMMW7MgM43lrvE7wnPG7bnGfOgwcaT05ebvIubtjQ8sQ2GTJLT2xSUrXsR4nn3uMfGpEjdIOoDDCUy9K6gfkKV7zjdwCElPptyefjV/wDQFvRdw6u6sZ0hFup0o5Dhd0zqYtGUVBZKt5R7uArBHnXaKAmdbtZXqIba6i1pbjux5IALSiW/fSkjzBHPzqbvhZHRUdFup68lOn7sU+W6QOB/OrcehvU5wc6duPzMhP31kOblRFIQpbzaELUEjIPvKPpVVTGj+BSc58Cmm9e10xtjoN1Nxxpu4H5yU/vUHQTqaoEnTk37ZCf3qySLZZCsYA8vCtF29BJJb4+Rqd1vs0xtDs+9SlA/+Tc0fN9P71P4PfUkD/m1L/p0/fWSdNvBHDWT4+FcbsJKfFoj7DWe7fs19MbX8HvqR5aakn5vp++n8HnqR56bk/06fvrJEmAgZIbrauCgj6n6qvdThjdV2d+o+P8Am1IA/wDvI++tn8HnqMDj8GpHPq8j76yQGKyOFBKfnRUFo+CQftq7pwxuOdnbqHnB009k/wDfo++tquzp1FCc/g24PTMhH31kQvYjW1hLr7yIySoJSVAnJ9OKpNuusea4oMq75LRHeKS2obQfPkCm7fZw6PyukVwjQoQf6ZBlxiIv2h1V4Un2hSE71OkZ4IAPAqLL/dLNcGWfouwps68lSliWt7eCOB73hXeLrLtiPhmM+2tSmJKl9wsEqHdq5IB9K6COtONR2EqjFj3MKcJ+v8ceVanKVd3QCO2OuPT9wJSlwalg4WBg579PnXoxTgHivP8A9m2ZolrWOm49ytd7f1s5qq3qtU6NLbRAYb79veHmiNyj9bBB8xXoBTRG6lKUClKUClKUClKUClKUClKUClKUClKUClKUCoM7bXs/8FfqN7X3nsn0ae/7jHed3vTv2Z43YzjPGanOoK7cXPZL6nfC0OftFBir6NWfQ1+6m6ttukTf5GkJNvhpT9OlDU4rCyVZLXAG4cY5qRtWs3TRGobvA0xHlTJkBbKmY761ZLTqApairwOCf/7FQ32V7Oq/al1RbkT5FqU/AjBM6JjvWCHSQpOePLB+BNTxrnU2oOm8q6QmbtcdVvRAyChwJDxS8nIJSPJI4z8qZehe2kmWX2EPOd5IeXhxaC6dyVHkjA9DnFSJGssHaC4w8oKGRtLlRZp1UuVDiyJFyfQsfjQtJSCgnnHHORnHNSlbAFxG0O36ZuT4q9oTz51htSteWSYNKylaSitKv4W37ObiHFMBO4d5uxz9XOPjUZfQ/WXvUBcbS/doR+NCW38rXz9Uk8DwqTtd3O4ab0vLuVkXL1JdGVIDNs9tDXfbjgndjjA5qwUdVupSpMZpWgHm0FguyHfpnIZXzhA497wHPxqaYU120da/Z2sM6UU8FFayIzxSUcYSOfreNXDrm966st1EfTNjiyLT9HrdaVNkLbd9qHJa2+SM5xVDV1W6nJhRHV9OFh5Tii40b2SG2xj38+ZOTx8Kr3UDqnfNK3VqBb9L3HUcdEAzGJ6VJAWrP8gfMkc8/CnEXa8NKCPfNPwZ13gOM3d5tKpTSN60IdxhQSeMpGOKqv0VZwRmG/wcn3HKp2lXRf7HCuLkuVbnJbSXlQu8AVHJAyg49P8AfVY+jW/D6am/01Z1KjgFqsuOYTx/1bhrT6PsuMexPKPoGnKpeuBPsulbncbK7Lvl2jNb4tvXKKA+vI90qHhUVJ6jdWlvwkr6eqa7wEycXVR7gZxx+dxg1dfYurq8xqFm2QToePborwdV7W7emFqb2bTtCRnhW7zqwrxqHUkeVYnIzMZq2u4Te9q1bkL24JaSPFJNaXXXPVSbaMSumDb5Lu4R3roop2gZ35P5WeMVtuWqrnpq92ViJAcbgXZO6ZLUUgQlbR+LJ8cBRPzosUnqFouHY2I16htPMz50WSXFrWoIKFIUOEHgZGK6POLDDLDgbV+avcPH5V3m1/pd23yxezebhNVNhSgYUlYXHbSppYyjz8sj0rpA/L3xoqXZC3kKBSpCv+qPkAflXTC8FTF2dJWhRrLSzNwhX53XC9T276KlRHW025trvmyoPoI3KVwrGPUVn+A8a863QZptvrl08bbwU/hFAOc5z+OTXorqoUpSgUpSgUpSgUpSgUpSgUpSgUpSgUpSgUpSgVBXbhSV9kzqcB/7ocP6xU61BvbdH/JQ6m/5nd/aKDEb2U27i/qPVQs0tqBd/YYvs0h9HeNoPenJUnzGARXae23S7fhLdGdQIs8m8MNspdmRYwSXG1JyhOTzwMD7K6s9lRy4xtRauds8Nq43ZFtimNFfc7tDqu+OQpXl7uf1V2OYvShrqZcL3pFNn1I4001I7mcXkBtKdrRwPdzj0rnbzpYvaAuEwpCUw0BwEKyjIyfj5VI0CRuYSe6aRkA47sVF8PU+4oQmQ62pCwVN7UqSsfmnjIqSrPcw/DQox2FKx+WDU8NPu71Yz7iP5ia07whOMN/zBWonAqG5hpJ58M4qzLv1CmwbrKit26AptlwoSpQVkgevvUF3lY8kpGOfq1T5tpiT1oU+whSkZx4jGc8ftqxrt1vt+mlxmb1ddKWV+S2HmmblNLLikEkBW0nwJBqtSdZXiOyt5yDbdiVBBKVqycjIIGeUn1oK/EtUeCwllmOhttP1Uj481yqYbx/Jo8PSo/vfWOJpttly9XPTljQ8paWfpOWWe8KT723J5ABT+mqo3rW4y7f7bHZtcmEWkvtvsOFSXW1cpW3z7wx51nScrq7hrA9wceHFcbjCBjCAMVx6durl4tKJEiOyh0uLSUt+GAaqBUj+8pqJ7W1f4sR+KUy44eaSd+w5HI8/11ZiEQYrzvsUeO027jKVoyD9hzUgahYfkw0+ySjbloXuW42ndvTjwwaim6plJmyWpjyLk2sEFKtyMfEbccGttLH1+9qX6VEu6TYsqzPQZaIsRlopcbHdLCdx8ODnwrpDMKn4sRLyo5S4n3O6ACknGPewPGu7+rrlqBd2ZauWn4lu0uzbpaYUuNI3LcUGF7MpPIGc5rpDLilUKMSwmP3qd7agf5THGfhzW8Wau/oGwYvXXp2N24q1FB//AHJr0XV51OgKXEddOnQdIKvwjgY5zj8cmvRSDkmtI3UpSgUpSgUpSgUpSgUpSgUpSgUpSgUpSgUpSgVB3bbweyj1Oz4fQzv7RU41B/bZQVdlHqaP8Du/tFBiS7Jc9dm1LrCe3Ak3VyNbojiYUIAvv/j8FKM8Zwc/ZXYwXfT9413LvEmFqOzSJDLTK7TcENpQgpTw5+cN3jXXbsn3SJYNR6vus9xTMOHbojrq20Fako78pyAOT412iWzY+o+uJOorTqxiZaFxGYpjGG4h1LraTuO5Xkc+lcsvKxzxpEN1xDgkxi2Vjc0Y5SsD/GB8fnUjWh2KYyFNtLIwOd1WNG0sgyCpyOENlYSFtyAVFJ8ykjyIqSrRarezHQBJk5AAyhCcH9NTbTkS+wrxbVuPkVVaF2u1jZuspDtgElaHCFvFf1jjx8PhV+KiW8H3ZEo/6tP31RpWjLFMkuPuOTi44rerkAZ/TTYtNUfTl4Qy7L0NbJqQgNtuzgwpWwHgJKxnGd2K+ybfY0lpS5OnSWEKS2tRWkhKsZCTx5V8mrOzv0211OjS7/Y13aVHaDDT7zigpCAcge6oeZNXdL0zZpLRQoPoBCU4RxwkcDxq7jCzHmrBe46DK0Zbp7TalbFTA0oJUTzjvB8E5x8K+9d0isw1MDTiBDjNJbU02UbGm+NqQEjhPh4elcOsehXT7qCzFb1HaHLsiIpZYDzqk7CvG4+6R47RVeh6NsNutEW2Q47rEGLHTEYaSfqNJxhOfPgeJ5rC1u07IjSrUhyPG9iRuUO6TjgjGTX3KCcfln4+tccC3RbZGDEbf3YUVe8cnJrkVtHgTQ0pGoETHIG2A6w06VALXLa7xOznOBkc1G8laEvymLlN7pwjah6FGQFIPr72fsqTb28pqKe6jmUtfulPebNoPnmo/TZXbmuUp9DFukY9xbii6hRPw4ra6R1rPVzF2nt2dNlusOFEt8st3mclPdS1pYXjbjzVz4eldEZLba4rKo7b6Fj3/wAbg5wPyfhXfrXep9P3N5nTUS5e2XW126Yt8FhTbYUlhalbSePMY5rpPrbSMnRsKzvPXJud7VHD7aEoIDTZA905PPJreNnDpj0epnjl1MZuY639b4n9qt2f90jrp067xJQfwjgYGMcd8jmvRKPE/OvO92fH0y+ufThQG3bqSAB8R3ya9ESfrGtOLdSlKBSlKBSlKBSlKBSlKBSlKBSlKBSlKBSlKBUJdtb/AKKfU3/M7v8AuqbahXtksOzOy/1HYZbU6+9altNNoGVLWopCUgepJAoMTfZDuMGx6m1lcrnMZgW+LbIan5MhW1ttPfkZUfTkD7a7Lbzduotyudou1ik6Wkx2O7kRJjZdLyG8LT3fHGR41166A6Dv+hOo2q7JquwyLLOatsRcqBdmkpCUKUstlxJyNhJHjxmpl0903muvSFuQY9vJlvENR0htoJKgd6AnI2qOcfKueTUnFu17ocCnnFOsT0tBQSmQkILS8+mCSPtq/bZOj+ys7HOCASPHGai0aMcgOlCZY3bsYDmOavm0IYgRkNrmxQB+Qp5O4Vjyt0ub22OM/jh+z9tPpOOkgBYwfDkffVq3+1RbwYykzoiO63eKwc5x8fhVK/Atl0hf0lCTzzlSR/vqJpfiro3n3Rn/AE0/fW36UQocIyfTemrFOim0Di5QRz/fE+tcsTS8eDMjyFXCIrulhRAdHOOfWhpe/t4A/klA5x4iuP28KJAaJOcH3hXxLuEcE/2wyVcflpPr8fn+io86oaRumr02oWPXb2kvZXFGUphlLplIUc48eCPI0NJL9tUrwjqOPRSa2Casf9mWrPkFJqMjoe7vdRIeomdfvNWBlDYc08lkEOrSnBO/OSFH3setceotB3279UYWoIuvJVrsTZQXdOeykpdx4jf4gK8x8KMr91LJXHgd6YEx7eShIjBKlZPzPhx41Hy5M90SvZUFuWlAKWrg+22kn0JzVD0d04uehtWX+7zOor12Fxbc7qJMQQzFUVDbs3HGQPdx9tVidpCRNuD0tb5WFbloZUtIGT6HNbaig64vVguKWbJHu9tkahYtEtyVEhvJWtBSwsrBxgnGRXVLrXFUi06LkBxK0m3hspCeBgJNdmtZ6fajd4tuBAj3D2OWoqjobVJ7sR17lLUnnIPifSutfWG9RHtIaRitPx3nG2UqUWXArb7ic7seB+FT3jp9/wDDxwx/F/Jxyym9Y6/ncUXs9uNudd+nPd+WpIIP9MK9DifE/OsAvZw6dakufUrROq4NgnydMQdUQGpl3aazGjuF5GErVng+8P0is/IOfnXZ+eb6UpQKUpQKUpQKUpQKUpQKUpQKUpQKUpQKUpQKhTtksPSezD1GZjpWuS7anEMoa+upwqSEhOPys4x8cVNdQj20lFvss9SlJJSsWlwpUk4KVZGCD5EetBjD6A9PtQOa86haV6kWq8sz5dogNzYN7ecMpbReJRlRUVY8MYPl8KkGfp1np91JlaW0/HuFvjNx2ZTbb7jqwSsHcQ4rjyHHlUZdlRM/XmpuoUa5Xy5CXNtEFlV09oUuU0A8cFK1EkY24+Wal+Xe9Q6f11L0o1rK6Xp1llp/+3ykvELB8gPqjwzXLK2mPmqtDlzAtbqnosnaoNu4eDhSQPAgHOauuwu3GZDDn4ONF1SFbVh1BQo+Wc+R4zVq9zfEtJS/CZkNJXv75UZIWCOfrAZzz51RLfZL+ypwOQ5oQpRWnaVEck+hrDa45+j+pj+q+9iWrR34Nqdb3iWXRO7r3e8xtOzcPe2/ZV0XbQskNNJgwWT3biypzdtUtGPd3ZOPE448hUeex63b1c3CgaHmTrJ3jSV3dy+pZ9047xYZIJ93J486vS76WnQw0IrU51zepK1d6pSCPIgeI+2goN/0h1FRKiJ01A0eIiGh36r4XlPqdJ97Gw424x9tXbcNFn2RQhw45fUpCwoEpKfdIUkZ4258PPwqz73G1xBciosuiH9RMFoLfkv3xMItOZwpAbUCSABnNXXcdMy2Iqu5blKf3IUAl4qTgjlJ9SCPGt+hbOqNKa7bjRE6WgaWefC3DJVfXHDxkd2lvuz/AI+c+oq52NHy/oZr2mPA+mHIrffJiqUGm3xjf3RJ4RnP1vKrY1DD1fbI0ZVk0m/qB9anA6ly7JhBlI+pjcDu3FSvltFXAjT05yzNvPxJES4ORkOGIiX3oYdON6FK/Lwc8j0rMFHvmm9ZwrWhWlomn13dL6TvvS190hvaclOw53Zx9lfXbV6oVZ4n4SPWsXtKXES27cpXs3idikE85xjOapl9g6ot1s7y1abkX6b3yWxEVcxCCG9p3L3qznGBxWsbTNyuFojz7za3bFcHkLD1uTchI7tQPuHvBgKyAOKRNKYtpyJDkomCKhxa0K7yQsEHAx4njx9PSqTKhwkxXJS5UZyOhOS5HO/HrgDJNXLaLRJRa5aZMRLru5DqESUhwEpTycH4mqQ5eLjZUPPsLTbWwnc44NiUj4+gxUavChX7ppbrEGdV2+NKYuVwtswPPPOqCVoXHVkhB8AQBxXRURGG2WEIYcYcUnC1q8FnyIHpjiu9F6sl3Qv8Jn9T3S8NTbZOaECTgx2QWF/V/UQfjXRiQEyYzCRIW+5t95KgR3avQV3w8M2e0ydmLSOtxrvRt2t8G/SNDRtVW9NylxlOC3Id79ASHQDtKuU+I4yKz5o8a8/HZpv16i9X+n1l+lpjdqk6ogOP29ElQjuqDycFTedqjx4keQr0Ejxqst1KUoFKUoFKUoFKUoFKUoFKUoFKUoFKUoFKUoFQj21h/wAlbqV/mhz9oqbqhHtr/wDRU6l4PP0Q5+0UGK7shw7lMu+v41nuCbRdHbZBTGnqb7wMK79R3bfPgY+2uwMC7XGBrW427Vjllvd/jtMrFyjwA04plScoTkc8DioD7IRuyLp1BVYm4z96Fut5iNzVFLKl9+rhePLGanH26RI1tLlai0rAtere7abffhSnFJMfZ+KI5xnHOK553wuPld8ZNtEtDjEJ5l/vA6VNOrCV+uU5wc/Kr3YIGFBPdk/m1Z1mnsR3m1fSc/ahYcXFdbC0LGMEZIyPKubWHXjS2itVaf0vc48v6XvOwRUsRitCypQSPeHAwTznyrG3TtXs286hYIWoY+Ir6zLeOPxqh8Mio10b160zrPqhedCwYk1F4tRcDzr7GGFbDhe1Xnz4etTK2zGKEq9na8M/VqSp2/ag+0vJOQ4f1Vr7S4r6y+PLIFXAqFHJx3DX82uFUFhPg02B8quztqgqdWrJKgonzwK2FShjOP0D7quEwox4MdG31rem3xMfyKT8qbO2rZUEnnCf0V8lwiNSWMOMtOAH8pI4q712uJn+QRj05rYu2RCkj2dHPqDUO2or1JY7bIhBEmCCylW8hrKCfmU8kfCrQiwtO2tp5tq0wyyoDKJTPeIA/wBKpf1PZVSYGyI/9HLQdynEJBJTjkc1E8m0RY6psK4PS7owoEKDju0EfHHjmh21YmqperkyXZlzuVud00/bJqLfaYkTu1MtlhYQSocbkkE/I10VmqcXHjL75pxe0KSlrAKOcYPHjXe3VN81G4+9Enaag2nSjdomiBJZlFby9rC9hKfIE5yK6Kzu8YZiPGM0wlSQpIbP1xjxNd8fEZvhfnZvcU9156bl0bFfhLBHh6PCvQv+VXnn7O0nvuuvTZxI2lOpYAwfP8aM16GB41WW6lKUClKUClKUClKUClKUClKUClKUClKUClKUCoO7batnZU6lHn+5S/8AaTU41BvbcIHZT6lHx/ipf+0KlGLnsgT5lounUWZb7a5eZzFtgKZt7SwhT575eQFHgYGTz6VNitRW+59Q5V/n2S+6Zv7sVph23ynGnmktoThC9uOSeefGoV7H19Z0vdOol3kR5UxqLboKlMQWi6+sd8sEISPEjOfkDU6Ro1o6ha9maptt8msRlstxXbRdba6w4haAff3ZyAc8etc8p4rWK5YusRsQVPwpOFYKH7dsc258loOP0ir7h31mdHadVa7a86gZQ45HCljjGQTyPsqwk2gNyh3tugOxlqAU8xcCl1CT5ltSOcfA+dX9boVvjsthDD5TjGe98f1Vh039tBdg26XW7bBZe81txwlR+3xOao0vq3c4M6RFRBgrDDhQCrcCR6nmrjdYhK/7M7kjyd/4V8P4P2V15x1219444dylF4jJ+ymobW3P6/t2pbLdxm6ZtbzwC0NTZ6WXFIyQFBKjnBwaqb3U6+ssrdctltCEKCCd5JyRxxnkHnnwNbLv0q0HfpIkXLR9uuElLYZS9LQHVpSM4SCoHgZzVZes1rkJKXLckpOOO9I8OB4Y8BRna17l1xVZ2WV3J/T9qacK0tm4TUxysp8du5XOMpz86+1PVS8OxDLZiWx2KG0vB1l7chbZ+qpBB94EeYpfOmejtSKY+ldMQbp3G7uvbB3ob3YKgM58cD9FVRuwWmPCahNW5pqGy0GG2U8BDY8EDHgOPKht9Nh1rOu9tTIcbYaVvUjCMkcY9a+5WoZmBju/0VTo0GJCY7piN3bQJUEpdJ5Pj41yBLP95WfgHB91XR3R8l8v9zUxiM7HbJJ3rda3jbjyGRUZTrguYZkS53WWlLgxugR2W1J9cHGQfjUhaicWmEpMG3tSX1EIIlS+6QlPrnB/Rio+l6dn3NqWHZlqs77gGx5CHZG0+ZHgDj5VF2s7Ves0XL2i0t6WvEC1Q7PN9nvE4oU2+oMKwRjnCuea6GyChpDBTHcaaWAolfO/jGRx4fdXfrVGtdNXiBJ0vFeny7lbbRNUuW7BWzHWtDC9wSo8HOeK6DSXGFJZSHnXG9oH41JAR8E8mu+Hhm+Eidm4Nv8AXzpspsZQdTQTkcf9aM16EQMGvPl2a2UJ6+9NQ39T8JYPAPH8qDXoN8TVYbqUpQKUpQKUpQKUpQKUpQKUpQKUpQKUpQKUpQKgvtvnHZR6lf5rV/tJqdKgrtwEjso9SsDJ+i1f7SaDGT2KL3adMak1rPu15g2lsxYSEe1vhpSgFrJUM+IFTFqzWWmJfUedeGuo+ljaZDDSXEG8IS8oobCRhOOAFA+fIxXTPQfSy/8AVS7XKNp+DGmuw22A6JL6GQkulSWwN/jkg/KoYvjbEO8To7jTbakObOEAlKsEHH2iuU7csrJeZ6dOJJdMmrWq2hHNzabtpsu7AvH0605GwT7u7bykn0+NSBp3qVpiazGba1Fp5yS4MBhFyypRA5AG2sYNvQn8DdNMBhptChLeUUpwVq3pTlXrgfoq5enxEPWFqktISh5ta1BYSMj8Wqlxv7amc1zGRt/rJopO4I1XphZSDn+NP+FbGOrWmpEZMlF/04Y+8o7w3IgbgM4+r448qxEXl1CLnKSClpIXu3BIyM+lSDp+SXemMWIpDamV3rv1BSQTvEcjOftpML+07sfiyfRep9huCmkRb7ph5x4hKGvpM71KPljbX02/XVvuq3EwblYJZb4cDE9SyjnHvAJ4rGxoAph62sDzTTaXW5iFJVsHBHnVyafvNvsVvEm5W5dwgqu8hL8Rp4sF0qYISoqT+aohXpxVuN1xV78fiyDnVsVDDz6pNpbZZ3d4pctSdm362cp8qpjvVTTbbZcOo9NqGM+7dAf91dE2rxF7yLbZLEiRcn/YXWJ5lq2oa7opW2UZwrcT4n0qPZMRj22Thlvl5zjYPzjWJjlfNXvx+LJe51NsKYKZar1YfZ1KKUrNxxuUOSkceIBBx8a1Y6lWWY4y2xd9OuuvEJbbTdRuUT4DGPGsbs3nSFqbKElCbnJWkbfAlpsE1ppBpDOsNPuoQhLqbkwpKwnkHfTst9r34/FkSuWuYs+Mtq2ptd8lc/2pbbmlboA8VKBGAB4VGi73JnuTEJumnbPNTwG51+aUAf8A5sePyFdKZLLZmzShIRuedGUHbkbzxx5Vyi2xvwNdUY7OU3ZABKASMsKz+yk6dnNrNzl9O/Wol2O86chWpvVNkkzBbnoaxHntd2t5xpSQM5yfeUOa6JdROld40I7BiXC42u6lcdboNqmokJYbQoJO7HgeRx41StPxWYmorQ+002243OjqSoIHunvE1Vr1pMMaelalDK0NIvj0FawkBvnJHxznj05FbuU6epllObqfyamU1MaqvZoYEbr301CDuH4TQTg/F0V6DE+Hzrz9dmlJT2g+mpUd2dTwiCfId6MV6BU+Jro5VupSlEKUpQKUpQKUpQKUpQKUpQKUpQKUpQKUpQKg3tquMs9l7qC5IaEiOiBudYKinvUBxO5G4cjI4z5ZqcqgrtsrbR2XeoDj7PtMduElb0feU96gOIKkbh4ZGRnyoMS+lusWk9G631dcLFoydZbPcosRMS2MXPv1Q3G1FSlqdcTuUDzhPzzmoFlWtN51GcgtNSpQSp3YPcyoA5+HPj4VfWuL3Yb7q+fN03pxWlLO400GrSuaqYWSBhR71WCcnJwfCo8nla3n0lRDW/aePdz6GnrRqS7St1P0Pb+n0jTdot9yTdmkQny682pKwh0vJCkAp4wOPD1q7OimhtO6ktV7u1zvgtt1txKYMAOoSZSlNLI4I3K5wOKihm4RX9L6XhxXQtyDDf8AaUgHLbrkgqCcnx90JNVzQFzh2TWVruM5SW2IqnFFak5wS2oJ/WRWLLFiJbnBKlvOlH4wuFHu48RwR4eNS7eNN2XT/TrSMu0XJ6Ym6yHZEiPICA5DcS0E7FbSQM5yM+RqLLvHU3c5aV7sd4TwCE7s+Pw/4Vc2mpkdzRJg94FS27qZXd452FgJ3Z9Nw8M1tEzdnvQendYTbnOveohZplrdaXBjFSE+1KIUQPeOT7wCcCrQcgTLjpl1EVDZmIvBJQ46lpITtws7lcDA+dU/QU+Hadb2CdOUhuJGmtvOOLGdgBzn9NXBLtLd3tlwacjTX2helSP4tSkvJCU54CuMHwrF2vttk2tZ1NEdS8gWyPBj/j+/SC46ANqQg+8sH1Hzqz3yn6ReyraDJUFKPkCs5P2Vf1xtwF1g3M2qetQtzUdLSQj2dn3skuE87kgHGP2VHsw/23IB5/Guc/6ZpiVJvXPQen+n0PTEHTl/Goo0h2Q+++FoV3TmxsBJ28DIwcHmvq6DdO7BrFU663fUKbRJs0pl2PG3NpMg4JSPe5OVYGAPOo4mzIq9E2q3NKSJbNykyVtJGCELbbSFfaUmtNHSo9u1fp+bK2pYi3Fh5xahnYkLGT9g5rXpeFJdcUpby9uFFxZIHllZz+2pW6xdPrBoHQtgVYdRJ1D9Jzg/JCVIV7PiOCke7nGcq4PPFRlcVINzmFtW5v2h3ar84bzg/or72ZcRvQNytylIRNXdWJjTQGCtIZUhR+zIp6SL46AdL7F1FudxXe9St6fNscjyGQsoBfG7J+sR4EJHHrUndLLFbbt2XesMqfao0mWw5OcZkvIypCwobdp8ik8g/GuscNbbE6HIcSFBiQy8QoZ4Q4lR/UK7L23qNbLf2bOpNuhMPyU3m7TUiY2yotKS44hTZCs4A8ckjjivN15e7C63Jf8AP+u/Ts5m9cf6jbstztN/2UdCQ5NknvasVq+B7Jdm54TFYYS6NyFsbSVLP52azzp86wNdlydplPVTQUB2xXB7VzmsYS416ROCYjEfvU7m1MYypRwcKzWeVI49fjXqcK3UpSiFKUoFKUoFKUoFKUoFKUoFKUoFKUoFKUoFQf20LZOvXZe6iwrdCfnzHLYrZHjILji8KBOEjk8AnipwraUg+VB5zLlap1okFVwgS4AeQO69tjrY7zA527wM4yM4q1p0/u332kv5b71AKUkbSNvJ+dejbV3TXSmvlRVak07bL6qLuDBuEVDxa3Y3bdwOM4FW8rs3dLFcHp7pwj/NrX3UGACAuO2cNuMpBSDgKAOfPPxr7e8bI/lEeI/KHrWe3+DL0m3lX9jnTW4+f0a191bj2aelBBH9jvTfP+DmvuoPPbqmaVXW4NCSnug8MIBzv5OefhVRsq2RGwlbKTgFWFgc/LNZ+3uy30ikAhzpvppefHNub5/VXGnsp9HU5x0100M+P8XN/dQYGsthtRLqCOOMipJFy0z7M9b9SvXCPCdu8h9yTatqnQgRwkIHP55Sflmszauyp0eUQT0305x/g9H3UV2VOkCwoK6caeUFEkgwUHJPjUs2u2GYaj0TqVqzp23iNeI8aBb2EZQGHnUKPeuuHdzuBHB+NR5NW2J0rC0Ad85j3x+efjWdVHZF6MNhAT0004kIIUnEFIwa1PZI6MknPTPTnP8A9CipJo2wPKWgPJ95Odnju+I48a5A8N6RuT9ZPGfHkVnfPZN6NEf+jTTf/wCPR91a/wAEzo3/APDTTf8AUEfdV0jBDNUBOkjek/jV8hQAPvGuB1aS6kbkgbTn3hms8auyV0aWcnpppsn/ACBFcauyF0VV49MdNn/wKKowQjaUlQWnwJ4UPQ1d9k1xAt3Sy76ZUxL+kbg+l1EluQBHSgd2cKR45yg+Hjn4VmsPY86KEY/sY6cx6exJrjV2NuiC/Hpfps+X/mSa49XCdWSZb4svF14dMM7hdxhn7LsJ+X2jOmZYjPyNmqIq1dy0pQSA4CSSBgYHJ54xWf4cCqFpXQ2n9D2iJa9P2WDZ4ERGxiPEYS2ltPoMCq6BgV2c2tKUoFKUoFKUoFKUoFKUoFKUoFKUoFKUoFKUoFKUoFKUoFKUoFKUoFKUoFKUoFKUoFKUoFKUoFKUoFKUoFKUoFKUoFKUoFKUoP/Z"/>
          <p:cNvSpPr>
            <a:spLocks noChangeAspect="1" noChangeArrowheads="1"/>
          </p:cNvSpPr>
          <p:nvPr/>
        </p:nvSpPr>
        <p:spPr bwMode="auto">
          <a:xfrm>
            <a:off x="230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 name="AutoShape 8" descr="http://img0.imgtn.bdimg.com/it/u=3157668398,2056971038&amp;fm=21&amp;gp=0.jpg"/>
          <p:cNvSpPr>
            <a:spLocks noChangeAspect="1" noChangeArrowheads="1"/>
          </p:cNvSpPr>
          <p:nvPr/>
        </p:nvSpPr>
        <p:spPr bwMode="auto">
          <a:xfrm>
            <a:off x="345281" y="1202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sz="1350"/>
          </a:p>
        </p:txBody>
      </p:sp>
      <p:pic>
        <p:nvPicPr>
          <p:cNvPr id="3" name="图片 2"/>
          <p:cNvPicPr>
            <a:picLocks noChangeAspect="1"/>
          </p:cNvPicPr>
          <p:nvPr/>
        </p:nvPicPr>
        <p:blipFill>
          <a:blip r:embed="rId5"/>
          <a:stretch>
            <a:fillRect/>
          </a:stretch>
        </p:blipFill>
        <p:spPr>
          <a:xfrm>
            <a:off x="1148465" y="1462734"/>
            <a:ext cx="5308901" cy="3144001"/>
          </a:xfrm>
          <a:prstGeom prst="rect">
            <a:avLst/>
          </a:prstGeom>
        </p:spPr>
      </p:pic>
      <p:pic>
        <p:nvPicPr>
          <p:cNvPr id="9" name="图片 8"/>
          <p:cNvPicPr>
            <a:picLocks noChangeAspect="1"/>
          </p:cNvPicPr>
          <p:nvPr/>
        </p:nvPicPr>
        <p:blipFill>
          <a:blip r:embed="rId6"/>
          <a:stretch>
            <a:fillRect/>
          </a:stretch>
        </p:blipFill>
        <p:spPr>
          <a:xfrm>
            <a:off x="1805438" y="1462735"/>
            <a:ext cx="5440136" cy="3144002"/>
          </a:xfrm>
          <a:prstGeom prst="rect">
            <a:avLst/>
          </a:prstGeom>
        </p:spPr>
      </p:pic>
      <p:pic>
        <p:nvPicPr>
          <p:cNvPr id="2" name="图片 1"/>
          <p:cNvPicPr>
            <a:picLocks noChangeAspect="1"/>
          </p:cNvPicPr>
          <p:nvPr/>
        </p:nvPicPr>
        <p:blipFill>
          <a:blip r:embed="rId7"/>
          <a:stretch>
            <a:fillRect/>
          </a:stretch>
        </p:blipFill>
        <p:spPr>
          <a:xfrm>
            <a:off x="2555776" y="1462734"/>
            <a:ext cx="4824536" cy="3144001"/>
          </a:xfrm>
          <a:prstGeom prst="rect">
            <a:avLst/>
          </a:prstGeom>
        </p:spPr>
      </p:pic>
      <p:sp>
        <p:nvSpPr>
          <p:cNvPr id="13" name="矩形 12"/>
          <p:cNvSpPr/>
          <p:nvPr/>
        </p:nvSpPr>
        <p:spPr>
          <a:xfrm>
            <a:off x="618581" y="746844"/>
            <a:ext cx="7409803" cy="528350"/>
          </a:xfrm>
          <a:prstGeom prst="rect">
            <a:avLst/>
          </a:prstGeom>
        </p:spPr>
        <p:txBody>
          <a:bodyPr wrap="square">
            <a:spAutoFit/>
          </a:bodyPr>
          <a:lstStyle/>
          <a:p>
            <a:pPr>
              <a:lnSpc>
                <a:spcPts val="1650"/>
              </a:lnSpc>
              <a:buClr>
                <a:srgbClr val="C00000"/>
              </a:buClr>
            </a:pPr>
            <a:r>
              <a:rPr lang="en-US" altLang="zh-CN" sz="1200" dirty="0">
                <a:cs typeface="Arial" panose="020B0604020202020204" pitchFamily="34" charset="0"/>
              </a:rPr>
              <a:t>Go to </a:t>
            </a:r>
            <a:r>
              <a:rPr lang="en-US" altLang="zh-CN" sz="1200" dirty="0" smtClean="0">
                <a:solidFill>
                  <a:srgbClr val="FF0000"/>
                </a:solidFill>
                <a:cs typeface="Arial" panose="020B0604020202020204" pitchFamily="34" charset="0"/>
              </a:rPr>
              <a:t>Health Radar </a:t>
            </a:r>
            <a:r>
              <a:rPr lang="en-US" altLang="zh-CN" sz="1200" dirty="0" smtClean="0">
                <a:solidFill>
                  <a:srgbClr val="FF0000"/>
                </a:solidFill>
                <a:ea typeface="微软雅黑" panose="020B0503020204020204" pitchFamily="34" charset="-122"/>
                <a:cs typeface="Arial" panose="020B0604020202020204" pitchFamily="34" charset="0"/>
                <a:sym typeface="Wingdings" panose="05000000000000000000" pitchFamily="2" charset="2"/>
              </a:rPr>
              <a:t> Room Management </a:t>
            </a:r>
            <a:r>
              <a:rPr lang="en-US" altLang="zh-CN" sz="1200" dirty="0" smtClean="0">
                <a:ea typeface="微软雅黑" panose="020B0503020204020204" pitchFamily="34" charset="-122"/>
                <a:cs typeface="Arial" panose="020B0604020202020204" pitchFamily="34" charset="0"/>
                <a:sym typeface="Wingdings" panose="05000000000000000000" pitchFamily="2" charset="2"/>
              </a:rPr>
              <a:t>add Room.</a:t>
            </a:r>
            <a:endParaRPr lang="en-US" altLang="zh-CN" sz="1200" dirty="0">
              <a:ea typeface="微软雅黑" panose="020B0503020204020204" pitchFamily="34" charset="-122"/>
              <a:cs typeface="Arial" panose="020B0604020202020204" pitchFamily="34" charset="0"/>
              <a:sym typeface="Wingdings" panose="05000000000000000000" pitchFamily="2" charset="2"/>
            </a:endParaRPr>
          </a:p>
          <a:p>
            <a:pPr>
              <a:lnSpc>
                <a:spcPts val="1650"/>
              </a:lnSpc>
              <a:buClr>
                <a:srgbClr val="C00000"/>
              </a:buClr>
            </a:pPr>
            <a:r>
              <a:rPr lang="en-US" altLang="zh-CN" sz="1050" dirty="0" smtClean="0">
                <a:ea typeface="微软雅黑" panose="020B0503020204020204" pitchFamily="34" charset="-122"/>
                <a:cs typeface="Arial" panose="020B0604020202020204" pitchFamily="34" charset="0"/>
                <a:sym typeface="Wingdings" panose="05000000000000000000" pitchFamily="2" charset="2"/>
              </a:rPr>
              <a:t>Add Person : we can link </a:t>
            </a:r>
            <a:r>
              <a:rPr lang="en-US" altLang="zh-CN" sz="1050" dirty="0">
                <a:ea typeface="微软雅黑" panose="020B0503020204020204" pitchFamily="34" charset="-122"/>
                <a:cs typeface="Arial" panose="020B0604020202020204" pitchFamily="34" charset="0"/>
              </a:rPr>
              <a:t>Auxiliary care </a:t>
            </a:r>
            <a:r>
              <a:rPr lang="en-US" altLang="zh-CN" sz="1050" dirty="0" smtClean="0">
                <a:ea typeface="微软雅黑" panose="020B0503020204020204" pitchFamily="34" charset="-122"/>
                <a:cs typeface="Arial" panose="020B0604020202020204" pitchFamily="34" charset="0"/>
              </a:rPr>
              <a:t>radar and person with the bed</a:t>
            </a:r>
          </a:p>
        </p:txBody>
      </p:sp>
      <p:sp>
        <p:nvSpPr>
          <p:cNvPr id="12" name="矩形 11"/>
          <p:cNvSpPr/>
          <p:nvPr/>
        </p:nvSpPr>
        <p:spPr>
          <a:xfrm>
            <a:off x="618582" y="246877"/>
            <a:ext cx="3737394" cy="300082"/>
          </a:xfrm>
          <a:prstGeom prst="rect">
            <a:avLst/>
          </a:prstGeom>
        </p:spPr>
        <p:txBody>
          <a:bodyPr wrap="square">
            <a:spAutoFit/>
          </a:bodyPr>
          <a:lstStyle/>
          <a:p>
            <a:r>
              <a:rPr lang="en-US" altLang="zh-CN" sz="1350" b="1"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Room Management Configuration</a:t>
            </a:r>
            <a:endParaRPr lang="en-US" altLang="zh-CN" sz="135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4088313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18" y="223935"/>
            <a:ext cx="5821534" cy="335368"/>
          </a:xfrm>
          <a:prstGeom prst="rect">
            <a:avLst/>
          </a:prstGeom>
        </p:spPr>
      </p:pic>
      <p:sp>
        <p:nvSpPr>
          <p:cNvPr id="5" name="文本框 4"/>
          <p:cNvSpPr txBox="1"/>
          <p:nvPr/>
        </p:nvSpPr>
        <p:spPr>
          <a:xfrm>
            <a:off x="17291" y="38604"/>
            <a:ext cx="494982" cy="432808"/>
          </a:xfrm>
          <a:prstGeom prst="rect">
            <a:avLst/>
          </a:prstGeom>
          <a:noFill/>
        </p:spPr>
        <p:txBody>
          <a:bodyPr wrap="none" lIns="51422" tIns="25716" rIns="51422" bIns="25716" rtlCol="0">
            <a:spAutoFit/>
          </a:bodyPr>
          <a:lstStyle/>
          <a:p>
            <a:pPr algn="ctr"/>
            <a:r>
              <a:rPr lang="en-US" altLang="zh-CN" sz="2475" b="1" dirty="0">
                <a:solidFill>
                  <a:prstClr val="white"/>
                </a:solidFill>
                <a:latin typeface="微软雅黑" panose="020B0503020204020204" pitchFamily="34" charset="-122"/>
                <a:ea typeface="微软雅黑" panose="020B0503020204020204" pitchFamily="34" charset="-122"/>
              </a:rPr>
              <a:t>01</a:t>
            </a:r>
            <a:endParaRPr lang="zh-CN" altLang="en-US" sz="2475" b="1" dirty="0">
              <a:solidFill>
                <a:prstClr val="white"/>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 y="1"/>
            <a:ext cx="911438" cy="809030"/>
          </a:xfrm>
          <a:prstGeom prst="rect">
            <a:avLst/>
          </a:prstGeom>
        </p:spPr>
      </p:pic>
      <p:sp>
        <p:nvSpPr>
          <p:cNvPr id="7" name="AutoShape 5" descr="data:image/jpeg;base64,/9j/4AAQSkZJRgABAQEAAQABAAD/2wBDAAMCAgMCAgMDAwMEAwMEBQgFBQQEBQoHBwYIDAoMDAsKCwsNDhIQDQ4RDgsLEBYQERMUFRUVDA8XGBYUGBIUFRT/2wBDAQMEBAUEBQkFBQkUDQsNFBQUFBQUFBQUFBQUFBQUFBQUFBQUFBQUFBQUFBQUFBQUFBQUFBQUFBQUFBQUFBQUFBT/wAARCADcASUDASIAAhEBAxEB/8QAHgABAAEDBQEAAAAAAAAAAAAAAAcFBgkBAgMICgT/xABaEAABAwMDAQUEBAgGDQcNAAABAgMEAAURBhIhBwgTMUFRFCJhcRUygdEWI0JSkaGx0hglM5KTlBckNVNlcnR1goOyweEoNjhDRGOEJjQ3RVRVV2Jkc5Wz8P/EABoBAQEBAQEBAQAAAAAAAAAAAAABAgMEBQb/xAAkEQEBAAIBBAICAwEAAAAAAAAAAQIRIQMSMUFSYQRRcaHhsf/aAAwDAQACEQMRAD8Ayp0pSgUpSgUpSgUpSgUpSgUpWhIFBrStMitaBSlaZFBrStNw9abh60GtK03D1pketBrStneJ/OH6a13p/OH6aDdStnfI/OT+mnfI/OT+mg30riL7YIG9O4+A3DNcgUFUGtKUoFKUoFKUoFKUoFKUoFKUoFKUoFKUoFKUoFKUoFKV8z8puKyt59xLTSAVLcWralIHiSTwBQcxUEjmo062dYIXSmwB3aJV6lpKYUPIwT5rX6IT5nz8K4uovX/TOhbewqPPi3q4SFbWYUKS2tWMfXXgnagevn5V0m6na3uGudUOXS4PB1xwBBSlY2oT4hCRnhIzXTHp2zu9Jub047vrvUd4myp0m/3JT8hwuObJS0JJPokHAHoBVHd1PeVK/u5c/smu/vVTHXlqJyAf9IffXCVnwJT/AD0/fW+FVVWqL2Rj6buf9dd/er5nNSXtR/u3c/667+9XwlZAGSn+en764VvoB5UjP+On76cCpJ1Fd8c3i5Z/y1396tF3+74/uvcT85rv71UwSEAH32/6VP31tMtoD3nWh83E/fWryKkm/XXPvXW4H/xjv71bjfbmAP40n/P2x396qMZjOf5dn+mSP99aLmNYA9oYHzfR99Z4H3u3y6FWfpKcc+ftbn71bPpy5gY+kZ39ac++qWu4Mj3faY2R/wB+j762GfHUOZUcf69H31R9j95uK1c3KaD/AJU5+9XGm93Af+spv9ac++vhdnRf/a4vz79H31we3xAM+2RP6wj76z7Fww9TXSFJZmsXSaxLjrS6y+JCyULByk/W558jWRroF1ii9YdDs3E4ZvEUiPcoo8W3R+UB+arxB+Y8qxh/ScRspJnRAT4ZfR99X30Y62r6P6wavUOZEkRlp7mbBEtCBJa9Mk8KBwQfI5HnUuOxlQByK1qN9C9fNB69t9rdtmq7KqZPQkt25dxZ9qSsjlst7s7gcjA9KkZKs1yG6lKUClKUClKUClKUClKUClKUClKUClKUClKUCoC7dilJ7I/U4oWptX0SoZQog/WT5ip9qCO293J7KvUb2oLMMW7MgM43lrvE7wnPG7bnGfOgwcaT05ebvIubtjQ8sQ2GTJLT2xSUrXsR4nn3uMfGpEjdIOoDDCUy9K6gfkKV7zjdwCElPptyefjV/wDQFvRdw6u6sZ0hFup0o5Dhd0zqYtGUVBZKt5R7uArBHnXaKAmdbtZXqIba6i1pbjux5IALSiW/fSkjzBHPzqbvhZHRUdFup68lOn7sU+W6QOB/OrcehvU5wc6duPzMhP31kOblRFIQpbzaELUEjIPvKPpVVTGj+BSc58Cmm9e10xtjoN1Nxxpu4H5yU/vUHQTqaoEnTk37ZCf3qySLZZCsYA8vCtF29BJJb4+Rqd1vs0xtDs+9SlA/+Tc0fN9P71P4PfUkD/m1L/p0/fWSdNvBHDWT4+FcbsJKfFoj7DWe7fs19MbX8HvqR5aakn5vp++n8HnqR56bk/06fvrJEmAgZIbrauCgj6n6qvdThjdV2d+o+P8Am1IA/wDvI++tn8HnqMDj8GpHPq8j76yQGKyOFBKfnRUFo+CQftq7pwxuOdnbqHnB009k/wDfo++tquzp1FCc/g24PTMhH31kQvYjW1hLr7yIySoJSVAnJ9OKpNuusea4oMq75LRHeKS2obQfPkCm7fZw6PyukVwjQoQf6ZBlxiIv2h1V4Un2hSE71OkZ4IAPAqLL/dLNcGWfouwps68lSliWt7eCOB73hXeLrLtiPhmM+2tSmJKl9wsEqHdq5IB9K6COtONR2EqjFj3MKcJ+v8ceVanKVd3QCO2OuPT9wJSlwalg4WBg579PnXoxTgHivP8A9m2ZolrWOm49ytd7f1s5qq3qtU6NLbRAYb79veHmiNyj9bBB8xXoBTRG6lKUClKUClKUClKUClKUClKUClKUClKUClKUCoM7bXs/8FfqN7X3nsn0ae/7jHed3vTv2Z43YzjPGanOoK7cXPZL6nfC0OftFBir6NWfQ1+6m6ttukTf5GkJNvhpT9OlDU4rCyVZLXAG4cY5qRtWs3TRGobvA0xHlTJkBbKmY761ZLTqApairwOCf/7FQ32V7Oq/al1RbkT5FqU/AjBM6JjvWCHSQpOePLB+BNTxrnU2oOm8q6QmbtcdVvRAyChwJDxS8nIJSPJI4z8qZehe2kmWX2EPOd5IeXhxaC6dyVHkjA9DnFSJGssHaC4w8oKGRtLlRZp1UuVDiyJFyfQsfjQtJSCgnnHHORnHNSlbAFxG0O36ZuT4q9oTz51htSteWSYNKylaSitKv4W37ObiHFMBO4d5uxz9XOPjUZfQ/WXvUBcbS/doR+NCW38rXz9Uk8DwqTtd3O4ab0vLuVkXL1JdGVIDNs9tDXfbjgndjjA5qwUdVupSpMZpWgHm0FguyHfpnIZXzhA497wHPxqaYU120da/Z2sM6UU8FFayIzxSUcYSOfreNXDrm966st1EfTNjiyLT9HrdaVNkLbd9qHJa2+SM5xVDV1W6nJhRHV9OFh5Tii40b2SG2xj38+ZOTx8Kr3UDqnfNK3VqBb9L3HUcdEAzGJ6VJAWrP8gfMkc8/CnEXa8NKCPfNPwZ13gOM3d5tKpTSN60IdxhQSeMpGOKqv0VZwRmG/wcn3HKp2lXRf7HCuLkuVbnJbSXlQu8AVHJAyg49P8AfVY+jW/D6am/01Z1KjgFqsuOYTx/1bhrT6PsuMexPKPoGnKpeuBPsulbncbK7Lvl2jNb4tvXKKA+vI90qHhUVJ6jdWlvwkr6eqa7wEycXVR7gZxx+dxg1dfYurq8xqFm2QToePborwdV7W7emFqb2bTtCRnhW7zqwrxqHUkeVYnIzMZq2u4Te9q1bkL24JaSPFJNaXXXPVSbaMSumDb5Lu4R3roop2gZ35P5WeMVtuWqrnpq92ViJAcbgXZO6ZLUUgQlbR+LJ8cBRPzosUnqFouHY2I16htPMz50WSXFrWoIKFIUOEHgZGK6POLDDLDgbV+avcPH5V3m1/pd23yxezebhNVNhSgYUlYXHbSppYyjz8sj0rpA/L3xoqXZC3kKBSpCv+qPkAflXTC8FTF2dJWhRrLSzNwhX53XC9T276KlRHW025trvmyoPoI3KVwrGPUVn+A8a863QZptvrl08bbwU/hFAOc5z+OTXorqoUpSgUpSgUpSgUpSgUpSgUpSgUpSgUpSgUpSgVBXbhSV9kzqcB/7ocP6xU61BvbdH/JQ6m/5nd/aKDEb2U27i/qPVQs0tqBd/YYvs0h9HeNoPenJUnzGARXae23S7fhLdGdQIs8m8MNspdmRYwSXG1JyhOTzwMD7K6s9lRy4xtRauds8Nq43ZFtimNFfc7tDqu+OQpXl7uf1V2OYvShrqZcL3pFNn1I4001I7mcXkBtKdrRwPdzj0rnbzpYvaAuEwpCUw0BwEKyjIyfj5VI0CRuYSe6aRkA47sVF8PU+4oQmQ62pCwVN7UqSsfmnjIqSrPcw/DQox2FKx+WDU8NPu71Yz7iP5ia07whOMN/zBWonAqG5hpJ58M4qzLv1CmwbrKit26AptlwoSpQVkgevvUF3lY8kpGOfq1T5tpiT1oU+whSkZx4jGc8ftqxrt1vt+mlxmb1ddKWV+S2HmmblNLLikEkBW0nwJBqtSdZXiOyt5yDbdiVBBKVqycjIIGeUn1oK/EtUeCwllmOhttP1Uj481yqYbx/Jo8PSo/vfWOJpttly9XPTljQ8paWfpOWWe8KT723J5ABT+mqo3rW4y7f7bHZtcmEWkvtvsOFSXW1cpW3z7wx51nScrq7hrA9wceHFcbjCBjCAMVx6durl4tKJEiOyh0uLSUt+GAaqBUj+8pqJ7W1f4sR+KUy44eaSd+w5HI8/11ZiEQYrzvsUeO027jKVoyD9hzUgahYfkw0+ySjbloXuW42ndvTjwwaim6plJmyWpjyLk2sEFKtyMfEbccGttLH1+9qX6VEu6TYsqzPQZaIsRlopcbHdLCdx8ODnwrpDMKn4sRLyo5S4n3O6ACknGPewPGu7+rrlqBd2ZauWn4lu0uzbpaYUuNI3LcUGF7MpPIGc5rpDLilUKMSwmP3qd7agf5THGfhzW8Wau/oGwYvXXp2N24q1FB//AHJr0XV51OgKXEddOnQdIKvwjgY5zj8cmvRSDkmtI3UpSgUpSgUpSgUpSgUpSgUpSgUpSgUpSgUpSgVB3bbweyj1Oz4fQzv7RU41B/bZQVdlHqaP8Du/tFBiS7Jc9dm1LrCe3Ak3VyNbojiYUIAvv/j8FKM8Zwc/ZXYwXfT9413LvEmFqOzSJDLTK7TcENpQgpTw5+cN3jXXbsn3SJYNR6vus9xTMOHbojrq20Fako78pyAOT412iWzY+o+uJOorTqxiZaFxGYpjGG4h1LraTuO5Xkc+lcsvKxzxpEN1xDgkxi2Vjc0Y5SsD/GB8fnUjWh2KYyFNtLIwOd1WNG0sgyCpyOENlYSFtyAVFJ8ykjyIqSrRarezHQBJk5AAyhCcH9NTbTkS+wrxbVuPkVVaF2u1jZuspDtgElaHCFvFf1jjx8PhV+KiW8H3ZEo/6tP31RpWjLFMkuPuOTi44rerkAZ/TTYtNUfTl4Qy7L0NbJqQgNtuzgwpWwHgJKxnGd2K+ybfY0lpS5OnSWEKS2tRWkhKsZCTx5V8mrOzv0211OjS7/Y13aVHaDDT7zigpCAcge6oeZNXdL0zZpLRQoPoBCU4RxwkcDxq7jCzHmrBe46DK0Zbp7TalbFTA0oJUTzjvB8E5x8K+9d0isw1MDTiBDjNJbU02UbGm+NqQEjhPh4elcOsehXT7qCzFb1HaHLsiIpZYDzqk7CvG4+6R47RVeh6NsNutEW2Q47rEGLHTEYaSfqNJxhOfPgeJ5rC1u07IjSrUhyPG9iRuUO6TjgjGTX3KCcfln4+tccC3RbZGDEbf3YUVe8cnJrkVtHgTQ0pGoETHIG2A6w06VALXLa7xOznOBkc1G8laEvymLlN7pwjah6FGQFIPr72fsqTb28pqKe6jmUtfulPebNoPnmo/TZXbmuUp9DFukY9xbii6hRPw4ra6R1rPVzF2nt2dNlusOFEt8st3mclPdS1pYXjbjzVz4eldEZLba4rKo7b6Fj3/wAbg5wPyfhXfrXep9P3N5nTUS5e2XW126Yt8FhTbYUlhalbSePMY5rpPrbSMnRsKzvPXJud7VHD7aEoIDTZA905PPJreNnDpj0epnjl1MZuY639b4n9qt2f90jrp067xJQfwjgYGMcd8jmvRKPE/OvO92fH0y+ufThQG3bqSAB8R3ya9ESfrGtOLdSlKBSlKBSlKBSlKBSlKBSlKBSlKBSlKBSlKBUJdtb/AKKfU3/M7v8AuqbahXtksOzOy/1HYZbU6+9altNNoGVLWopCUgepJAoMTfZDuMGx6m1lcrnMZgW+LbIan5MhW1ttPfkZUfTkD7a7Lbzduotyudou1ik6Wkx2O7kRJjZdLyG8LT3fHGR41166A6Dv+hOo2q7JquwyLLOatsRcqBdmkpCUKUstlxJyNhJHjxmpl0903muvSFuQY9vJlvENR0htoJKgd6AnI2qOcfKueTUnFu17ocCnnFOsT0tBQSmQkILS8+mCSPtq/bZOj+ys7HOCASPHGai0aMcgOlCZY3bsYDmOavm0IYgRkNrmxQB+Qp5O4Vjyt0ub22OM/jh+z9tPpOOkgBYwfDkffVq3+1RbwYykzoiO63eKwc5x8fhVK/Atl0hf0lCTzzlSR/vqJpfiro3n3Rn/AE0/fW36UQocIyfTemrFOim0Di5QRz/fE+tcsTS8eDMjyFXCIrulhRAdHOOfWhpe/t4A/klA5x4iuP28KJAaJOcH3hXxLuEcE/2wyVcflpPr8fn+io86oaRumr02oWPXb2kvZXFGUphlLplIUc48eCPI0NJL9tUrwjqOPRSa2Casf9mWrPkFJqMjoe7vdRIeomdfvNWBlDYc08lkEOrSnBO/OSFH3setceotB3279UYWoIuvJVrsTZQXdOeykpdx4jf4gK8x8KMr91LJXHgd6YEx7eShIjBKlZPzPhx41Hy5M90SvZUFuWlAKWrg+22kn0JzVD0d04uehtWX+7zOor12Fxbc7qJMQQzFUVDbs3HGQPdx9tVidpCRNuD0tb5WFbloZUtIGT6HNbaig64vVguKWbJHu9tkahYtEtyVEhvJWtBSwsrBxgnGRXVLrXFUi06LkBxK0m3hspCeBgJNdmtZ6fajd4tuBAj3D2OWoqjobVJ7sR17lLUnnIPifSutfWG9RHtIaRitPx3nG2UqUWXArb7ic7seB+FT3jp9/wDDxwx/F/Jxyym9Y6/ncUXs9uNudd+nPd+WpIIP9MK9DifE/OsAvZw6dakufUrROq4NgnydMQdUQGpl3aazGjuF5GErVng+8P0is/IOfnXZ+eb6UpQKUpQKUpQKUpQKUpQKUpQKUpQKUpQKUpQKhTtksPSezD1GZjpWuS7anEMoa+upwqSEhOPys4x8cVNdQj20lFvss9SlJJSsWlwpUk4KVZGCD5EetBjD6A9PtQOa86haV6kWq8sz5dogNzYN7ecMpbReJRlRUVY8MYPl8KkGfp1np91JlaW0/HuFvjNx2ZTbb7jqwSsHcQ4rjyHHlUZdlRM/XmpuoUa5Xy5CXNtEFlV09oUuU0A8cFK1EkY24+Wal+Xe9Q6f11L0o1rK6Xp1llp/+3ykvELB8gPqjwzXLK2mPmqtDlzAtbqnosnaoNu4eDhSQPAgHOauuwu3GZDDn4ONF1SFbVh1BQo+Wc+R4zVq9zfEtJS/CZkNJXv75UZIWCOfrAZzz51RLfZL+ypwOQ5oQpRWnaVEck+hrDa45+j+pj+q+9iWrR34Nqdb3iWXRO7r3e8xtOzcPe2/ZV0XbQskNNJgwWT3biypzdtUtGPd3ZOPE448hUeex63b1c3CgaHmTrJ3jSV3dy+pZ9047xYZIJ93J486vS76WnQw0IrU51zepK1d6pSCPIgeI+2goN/0h1FRKiJ01A0eIiGh36r4XlPqdJ97Gw424x9tXbcNFn2RQhw45fUpCwoEpKfdIUkZ4258PPwqz73G1xBciosuiH9RMFoLfkv3xMItOZwpAbUCSABnNXXcdMy2Iqu5blKf3IUAl4qTgjlJ9SCPGt+hbOqNKa7bjRE6WgaWefC3DJVfXHDxkd2lvuz/AI+c+oq52NHy/oZr2mPA+mHIrffJiqUGm3xjf3RJ4RnP1vKrY1DD1fbI0ZVk0m/qB9anA6ly7JhBlI+pjcDu3FSvltFXAjT05yzNvPxJES4ORkOGIiX3oYdON6FK/Lwc8j0rMFHvmm9ZwrWhWlomn13dL6TvvS190hvaclOw53Zx9lfXbV6oVZ4n4SPWsXtKXES27cpXs3idikE85xjOapl9g6ot1s7y1abkX6b3yWxEVcxCCG9p3L3qznGBxWsbTNyuFojz7za3bFcHkLD1uTchI7tQPuHvBgKyAOKRNKYtpyJDkomCKhxa0K7yQsEHAx4njx9PSqTKhwkxXJS5UZyOhOS5HO/HrgDJNXLaLRJRa5aZMRLru5DqESUhwEpTycH4mqQ5eLjZUPPsLTbWwnc44NiUj4+gxUavChX7ppbrEGdV2+NKYuVwtswPPPOqCVoXHVkhB8AQBxXRURGG2WEIYcYcUnC1q8FnyIHpjiu9F6sl3Qv8Jn9T3S8NTbZOaECTgx2QWF/V/UQfjXRiQEyYzCRIW+5t95KgR3avQV3w8M2e0ydmLSOtxrvRt2t8G/SNDRtVW9NylxlOC3Id79ASHQDtKuU+I4yKz5o8a8/HZpv16i9X+n1l+lpjdqk6ogOP29ElQjuqDycFTedqjx4keQr0Ejxqst1KUoFKUoFKUoFKUoFKUoFKUoFKUoFKUoFKUoFQj21h/wAlbqV/mhz9oqbqhHtr/wDRU6l4PP0Q5+0UGK7shw7lMu+v41nuCbRdHbZBTGnqb7wMK79R3bfPgY+2uwMC7XGBrW427Vjllvd/jtMrFyjwA04plScoTkc8DioD7IRuyLp1BVYm4z96Fut5iNzVFLKl9+rhePLGanH26RI1tLlai0rAtere7abffhSnFJMfZ+KI5xnHOK553wuPld8ZNtEtDjEJ5l/vA6VNOrCV+uU5wc/Kr3YIGFBPdk/m1Z1mnsR3m1fSc/ahYcXFdbC0LGMEZIyPKubWHXjS2itVaf0vc48v6XvOwRUsRitCypQSPeHAwTznyrG3TtXs286hYIWoY+Ir6zLeOPxqh8Mio10b160zrPqhedCwYk1F4tRcDzr7GGFbDhe1Xnz4etTK2zGKEq9na8M/VqSp2/ag+0vJOQ4f1Vr7S4r6y+PLIFXAqFHJx3DX82uFUFhPg02B8quztqgqdWrJKgonzwK2FShjOP0D7quEwox4MdG31rem3xMfyKT8qbO2rZUEnnCf0V8lwiNSWMOMtOAH8pI4q712uJn+QRj05rYu2RCkj2dHPqDUO2or1JY7bIhBEmCCylW8hrKCfmU8kfCrQiwtO2tp5tq0wyyoDKJTPeIA/wBKpf1PZVSYGyI/9HLQdynEJBJTjkc1E8m0RY6psK4PS7owoEKDju0EfHHjmh21YmqperkyXZlzuVud00/bJqLfaYkTu1MtlhYQSocbkkE/I10VmqcXHjL75pxe0KSlrAKOcYPHjXe3VN81G4+9Enaag2nSjdomiBJZlFby9rC9hKfIE5yK6Kzu8YZiPGM0wlSQpIbP1xjxNd8fEZvhfnZvcU9156bl0bFfhLBHh6PCvQv+VXnn7O0nvuuvTZxI2lOpYAwfP8aM16GB41WW6lKUClKUClKUClKUClKUClKUClKUClKUClKUCoO7batnZU6lHn+5S/8AaTU41BvbcIHZT6lHx/ipf+0KlGLnsgT5lounUWZb7a5eZzFtgKZt7SwhT575eQFHgYGTz6VNitRW+59Q5V/n2S+6Zv7sVph23ynGnmktoThC9uOSeefGoV7H19Z0vdOol3kR5UxqLboKlMQWi6+sd8sEISPEjOfkDU6Ro1o6ha9maptt8msRlstxXbRdba6w4haAff3ZyAc8etc8p4rWK5YusRsQVPwpOFYKH7dsc258loOP0ir7h31mdHadVa7a86gZQ45HCljjGQTyPsqwk2gNyh3tugOxlqAU8xcCl1CT5ltSOcfA+dX9boVvjsthDD5TjGe98f1Vh039tBdg26XW7bBZe81txwlR+3xOao0vq3c4M6RFRBgrDDhQCrcCR6nmrjdYhK/7M7kjyd/4V8P4P2V15x1219444dylF4jJ+ymobW3P6/t2pbLdxm6ZtbzwC0NTZ6WXFIyQFBKjnBwaqb3U6+ssrdctltCEKCCd5JyRxxnkHnnwNbLv0q0HfpIkXLR9uuElLYZS9LQHVpSM4SCoHgZzVZes1rkJKXLckpOOO9I8OB4Y8BRna17l1xVZ2WV3J/T9qacK0tm4TUxysp8du5XOMpz86+1PVS8OxDLZiWx2KG0vB1l7chbZ+qpBB94EeYpfOmejtSKY+ldMQbp3G7uvbB3ob3YKgM58cD9FVRuwWmPCahNW5pqGy0GG2U8BDY8EDHgOPKht9Nh1rOu9tTIcbYaVvUjCMkcY9a+5WoZmBju/0VTo0GJCY7piN3bQJUEpdJ5Pj41yBLP95WfgHB91XR3R8l8v9zUxiM7HbJJ3rda3jbjyGRUZTrguYZkS53WWlLgxugR2W1J9cHGQfjUhaicWmEpMG3tSX1EIIlS+6QlPrnB/Rio+l6dn3NqWHZlqs77gGx5CHZG0+ZHgDj5VF2s7Ves0XL2i0t6WvEC1Q7PN9nvE4oU2+oMKwRjnCuea6GyChpDBTHcaaWAolfO/jGRx4fdXfrVGtdNXiBJ0vFeny7lbbRNUuW7BWzHWtDC9wSo8HOeK6DSXGFJZSHnXG9oH41JAR8E8mu+Hhm+Eidm4Nv8AXzpspsZQdTQTkcf9aM16EQMGvPl2a2UJ6+9NQ39T8JYPAPH8qDXoN8TVYbqUpQKUpQKUpQKUpQKUpQKUpQKUpQKUpQKUpQKgvtvnHZR6lf5rV/tJqdKgrtwEjso9SsDJ+i1f7SaDGT2KL3adMak1rPu15g2lsxYSEe1vhpSgFrJUM+IFTFqzWWmJfUedeGuo+ljaZDDSXEG8IS8oobCRhOOAFA+fIxXTPQfSy/8AVS7XKNp+DGmuw22A6JL6GQkulSWwN/jkg/KoYvjbEO8To7jTbakObOEAlKsEHH2iuU7csrJeZ6dOJJdMmrWq2hHNzabtpsu7AvH0605GwT7u7bykn0+NSBp3qVpiazGba1Fp5yS4MBhFyypRA5AG2sYNvQn8DdNMBhptChLeUUpwVq3pTlXrgfoq5enxEPWFqktISh5ta1BYSMj8Wqlxv7amc1zGRt/rJopO4I1XphZSDn+NP+FbGOrWmpEZMlF/04Y+8o7w3IgbgM4+r448qxEXl1CLnKSClpIXu3BIyM+lSDp+SXemMWIpDamV3rv1BSQTvEcjOftpML+07sfiyfRep9huCmkRb7ph5x4hKGvpM71KPljbX02/XVvuq3EwblYJZb4cDE9SyjnHvAJ4rGxoAph62sDzTTaXW5iFJVsHBHnVyafvNvsVvEm5W5dwgqu8hL8Rp4sF0qYISoqT+aohXpxVuN1xV78fiyDnVsVDDz6pNpbZZ3d4pctSdm362cp8qpjvVTTbbZcOo9NqGM+7dAf91dE2rxF7yLbZLEiRcn/YXWJ5lq2oa7opW2UZwrcT4n0qPZMRj22Thlvl5zjYPzjWJjlfNXvx+LJe51NsKYKZar1YfZ1KKUrNxxuUOSkceIBBx8a1Y6lWWY4y2xd9OuuvEJbbTdRuUT4DGPGsbs3nSFqbKElCbnJWkbfAlpsE1ppBpDOsNPuoQhLqbkwpKwnkHfTst9r34/FkSuWuYs+Mtq2ptd8lc/2pbbmlboA8VKBGAB4VGi73JnuTEJumnbPNTwG51+aUAf8A5sePyFdKZLLZmzShIRuedGUHbkbzxx5Vyi2xvwNdUY7OU3ZABKASMsKz+yk6dnNrNzl9O/Wol2O86chWpvVNkkzBbnoaxHntd2t5xpSQM5yfeUOa6JdROld40I7BiXC42u6lcdboNqmokJYbQoJO7HgeRx41StPxWYmorQ+002243OjqSoIHunvE1Vr1pMMaelalDK0NIvj0FawkBvnJHxznj05FbuU6epllObqfyamU1MaqvZoYEbr301CDuH4TQTg/F0V6DE+Hzrz9dmlJT2g+mpUd2dTwiCfId6MV6BU+Jro5VupSlEKUpQKUpQKUpQKUpQKUpQKUpQKUpQKUpQKg3tquMs9l7qC5IaEiOiBudYKinvUBxO5G4cjI4z5ZqcqgrtsrbR2XeoDj7PtMduElb0feU96gOIKkbh4ZGRnyoMS+lusWk9G631dcLFoydZbPcosRMS2MXPv1Q3G1FSlqdcTuUDzhPzzmoFlWtN51GcgtNSpQSp3YPcyoA5+HPj4VfWuL3Yb7q+fN03pxWlLO400GrSuaqYWSBhR71WCcnJwfCo8nla3n0lRDW/aePdz6GnrRqS7St1P0Pb+n0jTdot9yTdmkQny682pKwh0vJCkAp4wOPD1q7OimhtO6ktV7u1zvgtt1txKYMAOoSZSlNLI4I3K5wOKihm4RX9L6XhxXQtyDDf8AaUgHLbrkgqCcnx90JNVzQFzh2TWVruM5SW2IqnFFak5wS2oJ/WRWLLFiJbnBKlvOlH4wuFHu48RwR4eNS7eNN2XT/TrSMu0XJ6Ym6yHZEiPICA5DcS0E7FbSQM5yM+RqLLvHU3c5aV7sd4TwCE7s+Pw/4Vc2mpkdzRJg94FS27qZXd452FgJ3Z9Nw8M1tEzdnvQendYTbnOveohZplrdaXBjFSE+1KIUQPeOT7wCcCrQcgTLjpl1EVDZmIvBJQ46lpITtws7lcDA+dU/QU+Hadb2CdOUhuJGmtvOOLGdgBzn9NXBLtLd3tlwacjTX2helSP4tSkvJCU54CuMHwrF2vttk2tZ1NEdS8gWyPBj/j+/SC46ANqQg+8sH1Hzqz3yn6ReyraDJUFKPkCs5P2Vf1xtwF1g3M2qetQtzUdLSQj2dn3skuE87kgHGP2VHsw/23IB5/Guc/6ZpiVJvXPQen+n0PTEHTl/Goo0h2Q+++FoV3TmxsBJ28DIwcHmvq6DdO7BrFU663fUKbRJs0pl2PG3NpMg4JSPe5OVYGAPOo4mzIq9E2q3NKSJbNykyVtJGCELbbSFfaUmtNHSo9u1fp+bK2pYi3Fh5xahnYkLGT9g5rXpeFJdcUpby9uFFxZIHllZz+2pW6xdPrBoHQtgVYdRJ1D9Jzg/JCVIV7PiOCke7nGcq4PPFRlcVINzmFtW5v2h3ar84bzg/or72ZcRvQNytylIRNXdWJjTQGCtIZUhR+zIp6SL46AdL7F1FudxXe9St6fNscjyGQsoBfG7J+sR4EJHHrUndLLFbbt2XesMqfao0mWw5OcZkvIypCwobdp8ik8g/GuscNbbE6HIcSFBiQy8QoZ4Q4lR/UK7L23qNbLf2bOpNuhMPyU3m7TUiY2yotKS44hTZCs4A8ckjjivN15e7C63Jf8AP+u/Ts5m9cf6jbstztN/2UdCQ5NknvasVq+B7Jdm54TFYYS6NyFsbSVLP52azzp86wNdlydplPVTQUB2xXB7VzmsYS416ROCYjEfvU7m1MYypRwcKzWeVI49fjXqcK3UpSiFKUoFKUoFKUoFKUoFKUoFKUoFKUoFKUoFQf20LZOvXZe6iwrdCfnzHLYrZHjILji8KBOEjk8AnipwraUg+VB5zLlap1okFVwgS4AeQO69tjrY7zA527wM4yM4q1p0/u332kv5b71AKUkbSNvJ+dejbV3TXSmvlRVak07bL6qLuDBuEVDxa3Y3bdwOM4FW8rs3dLFcHp7pwj/NrX3UGACAuO2cNuMpBSDgKAOfPPxr7e8bI/lEeI/KHrWe3+DL0m3lX9jnTW4+f0a191bj2aelBBH9jvTfP+DmvuoPPbqmaVXW4NCSnug8MIBzv5OefhVRsq2RGwlbKTgFWFgc/LNZ+3uy30ikAhzpvppefHNub5/VXGnsp9HU5x0100M+P8XN/dQYGsthtRLqCOOMipJFy0z7M9b9SvXCPCdu8h9yTatqnQgRwkIHP55Sflmszauyp0eUQT0305x/g9H3UV2VOkCwoK6caeUFEkgwUHJPjUs2u2GYaj0TqVqzp23iNeI8aBb2EZQGHnUKPeuuHdzuBHB+NR5NW2J0rC0Ad85j3x+efjWdVHZF6MNhAT0004kIIUnEFIwa1PZI6MknPTPTnP8A9CipJo2wPKWgPJ95Odnju+I48a5A8N6RuT9ZPGfHkVnfPZN6NEf+jTTf/wCPR91a/wAEzo3/APDTTf8AUEfdV0jBDNUBOkjek/jV8hQAPvGuB1aS6kbkgbTn3hms8auyV0aWcnpppsn/ACBFcauyF0VV49MdNn/wKKowQjaUlQWnwJ4UPQ1d9k1xAt3Sy76ZUxL+kbg+l1EluQBHSgd2cKR45yg+Hjn4VmsPY86KEY/sY6cx6exJrjV2NuiC/Hpfps+X/mSa49XCdWSZb4svF14dMM7hdxhn7LsJ+X2jOmZYjPyNmqIq1dy0pQSA4CSSBgYHJ54xWf4cCqFpXQ2n9D2iJa9P2WDZ4ERGxiPEYS2ltPoMCq6BgV2c2tKUoFKUoFKUoFKUoFKUoFKUoFKUoFKUoFKUoFKUoFKUoFKUoFKUoFKUoFKUoFKUoFKUoFKUoFKUoFKUoFKUoFKUoFKUoFKUoP/Z"/>
          <p:cNvSpPr>
            <a:spLocks noChangeAspect="1" noChangeArrowheads="1"/>
          </p:cNvSpPr>
          <p:nvPr/>
        </p:nvSpPr>
        <p:spPr bwMode="auto">
          <a:xfrm>
            <a:off x="230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 name="AutoShape 8" descr="http://img0.imgtn.bdimg.com/it/u=3157668398,2056971038&amp;fm=21&amp;gp=0.jpg"/>
          <p:cNvSpPr>
            <a:spLocks noChangeAspect="1" noChangeArrowheads="1"/>
          </p:cNvSpPr>
          <p:nvPr/>
        </p:nvSpPr>
        <p:spPr bwMode="auto">
          <a:xfrm>
            <a:off x="345281" y="1202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sz="1350"/>
          </a:p>
        </p:txBody>
      </p:sp>
      <p:pic>
        <p:nvPicPr>
          <p:cNvPr id="2" name="图片 1"/>
          <p:cNvPicPr>
            <a:picLocks noChangeAspect="1"/>
          </p:cNvPicPr>
          <p:nvPr/>
        </p:nvPicPr>
        <p:blipFill>
          <a:blip r:embed="rId5"/>
          <a:stretch>
            <a:fillRect/>
          </a:stretch>
        </p:blipFill>
        <p:spPr>
          <a:xfrm>
            <a:off x="798333" y="1443632"/>
            <a:ext cx="6050804" cy="3223539"/>
          </a:xfrm>
          <a:prstGeom prst="rect">
            <a:avLst/>
          </a:prstGeom>
        </p:spPr>
      </p:pic>
      <p:sp>
        <p:nvSpPr>
          <p:cNvPr id="13" name="矩形 12"/>
          <p:cNvSpPr/>
          <p:nvPr/>
        </p:nvSpPr>
        <p:spPr>
          <a:xfrm>
            <a:off x="618581" y="689102"/>
            <a:ext cx="7409803" cy="528350"/>
          </a:xfrm>
          <a:prstGeom prst="rect">
            <a:avLst/>
          </a:prstGeom>
        </p:spPr>
        <p:txBody>
          <a:bodyPr wrap="square">
            <a:spAutoFit/>
          </a:bodyPr>
          <a:lstStyle/>
          <a:p>
            <a:pPr>
              <a:lnSpc>
                <a:spcPts val="1650"/>
              </a:lnSpc>
              <a:buClr>
                <a:srgbClr val="C00000"/>
              </a:buClr>
            </a:pPr>
            <a:r>
              <a:rPr lang="en-US" altLang="zh-CN" sz="1200" dirty="0">
                <a:cs typeface="Arial" panose="020B0604020202020204" pitchFamily="34" charset="0"/>
              </a:rPr>
              <a:t>Go to </a:t>
            </a:r>
            <a:r>
              <a:rPr lang="en-US" altLang="zh-CN" sz="1200" dirty="0" smtClean="0">
                <a:solidFill>
                  <a:srgbClr val="FF0000"/>
                </a:solidFill>
                <a:cs typeface="Arial" panose="020B0604020202020204" pitchFamily="34" charset="0"/>
              </a:rPr>
              <a:t>Event and Alarm </a:t>
            </a:r>
            <a:r>
              <a:rPr lang="en-US" altLang="zh-CN" sz="1200" dirty="0" smtClean="0">
                <a:solidFill>
                  <a:srgbClr val="FF0000"/>
                </a:solidFill>
                <a:ea typeface="微软雅黑" panose="020B0503020204020204" pitchFamily="34" charset="-122"/>
                <a:cs typeface="Arial" panose="020B0604020202020204" pitchFamily="34" charset="0"/>
                <a:sym typeface="Wingdings" panose="05000000000000000000" pitchFamily="2" charset="2"/>
              </a:rPr>
              <a:t> </a:t>
            </a:r>
            <a:r>
              <a:rPr lang="en-US" altLang="zh-CN" sz="1200" dirty="0">
                <a:solidFill>
                  <a:srgbClr val="FF0000"/>
                </a:solidFill>
                <a:cs typeface="Arial" panose="020B0604020202020204" pitchFamily="34" charset="0"/>
              </a:rPr>
              <a:t>Event and Alarm </a:t>
            </a:r>
            <a:r>
              <a:rPr lang="en-US" altLang="zh-CN" sz="1200" dirty="0" smtClean="0">
                <a:solidFill>
                  <a:srgbClr val="FF0000"/>
                </a:solidFill>
                <a:cs typeface="Arial" panose="020B0604020202020204" pitchFamily="34" charset="0"/>
              </a:rPr>
              <a:t>Configuration </a:t>
            </a:r>
            <a:r>
              <a:rPr lang="en-US" altLang="zh-CN" sz="1200" dirty="0" smtClean="0">
                <a:solidFill>
                  <a:srgbClr val="FF0000"/>
                </a:solidFill>
                <a:ea typeface="微软雅黑" panose="020B0503020204020204" pitchFamily="34" charset="-122"/>
                <a:cs typeface="Arial" panose="020B0604020202020204" pitchFamily="34" charset="0"/>
                <a:sym typeface="Wingdings" panose="05000000000000000000" pitchFamily="2" charset="2"/>
              </a:rPr>
              <a:t> Normal </a:t>
            </a:r>
            <a:r>
              <a:rPr lang="en-US" altLang="zh-CN" sz="1200" dirty="0">
                <a:solidFill>
                  <a:srgbClr val="FF0000"/>
                </a:solidFill>
                <a:cs typeface="Arial" panose="020B0604020202020204" pitchFamily="34" charset="0"/>
              </a:rPr>
              <a:t>Event and Alarm </a:t>
            </a:r>
            <a:r>
              <a:rPr lang="en-US" altLang="zh-CN" sz="1200" dirty="0" smtClean="0">
                <a:solidFill>
                  <a:srgbClr val="FF0000"/>
                </a:solidFill>
                <a:ea typeface="微软雅黑" panose="020B0503020204020204" pitchFamily="34" charset="-122"/>
                <a:cs typeface="Arial" panose="020B0604020202020204" pitchFamily="34" charset="0"/>
                <a:sym typeface="Wingdings" panose="05000000000000000000" pitchFamily="2" charset="2"/>
              </a:rPr>
              <a:t> </a:t>
            </a:r>
            <a:r>
              <a:rPr lang="en-US" altLang="zh-CN" sz="1200" dirty="0" smtClean="0">
                <a:ea typeface="微软雅黑" panose="020B0503020204020204" pitchFamily="34" charset="-122"/>
                <a:cs typeface="Arial" panose="020B0604020202020204" pitchFamily="34" charset="0"/>
                <a:sym typeface="Wingdings" panose="05000000000000000000" pitchFamily="2" charset="2"/>
              </a:rPr>
              <a:t>add alarm.</a:t>
            </a:r>
          </a:p>
          <a:p>
            <a:pPr>
              <a:lnSpc>
                <a:spcPts val="1650"/>
              </a:lnSpc>
              <a:buClr>
                <a:srgbClr val="C00000"/>
              </a:buClr>
            </a:pPr>
            <a:r>
              <a:rPr lang="en-US" altLang="zh-CN" sz="1200" dirty="0" smtClean="0">
                <a:ea typeface="微软雅黑" panose="020B0503020204020204" pitchFamily="34" charset="-122"/>
                <a:cs typeface="Arial" panose="020B0604020202020204" pitchFamily="34" charset="0"/>
                <a:sym typeface="Wingdings" panose="05000000000000000000" pitchFamily="2" charset="2"/>
              </a:rPr>
              <a:t>We can link the thermal camera with the radar, then we can check the playback when the falling alarm </a:t>
            </a:r>
            <a:r>
              <a:rPr lang="en-US" altLang="zh-CN" sz="1200" dirty="0" err="1" smtClean="0">
                <a:ea typeface="微软雅黑" panose="020B0503020204020204" pitchFamily="34" charset="-122"/>
                <a:cs typeface="Arial" panose="020B0604020202020204" pitchFamily="34" charset="0"/>
                <a:sym typeface="Wingdings" panose="05000000000000000000" pitchFamily="2" charset="2"/>
              </a:rPr>
              <a:t>trigered</a:t>
            </a:r>
            <a:endParaRPr lang="en-US" altLang="zh-CN" sz="1200" dirty="0" smtClean="0">
              <a:ea typeface="微软雅黑" panose="020B0503020204020204" pitchFamily="34" charset="-122"/>
              <a:cs typeface="Arial" panose="020B0604020202020204" pitchFamily="34" charset="0"/>
              <a:sym typeface="Wingdings" panose="05000000000000000000" pitchFamily="2" charset="2"/>
            </a:endParaRPr>
          </a:p>
        </p:txBody>
      </p:sp>
      <p:sp>
        <p:nvSpPr>
          <p:cNvPr id="11" name="矩形 10"/>
          <p:cNvSpPr/>
          <p:nvPr/>
        </p:nvSpPr>
        <p:spPr>
          <a:xfrm>
            <a:off x="618582" y="246877"/>
            <a:ext cx="3737394" cy="300082"/>
          </a:xfrm>
          <a:prstGeom prst="rect">
            <a:avLst/>
          </a:prstGeom>
        </p:spPr>
        <p:txBody>
          <a:bodyPr wrap="square">
            <a:spAutoFit/>
          </a:bodyPr>
          <a:lstStyle/>
          <a:p>
            <a:endParaRPr lang="en-US" altLang="zh-CN" sz="135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矩形 11"/>
          <p:cNvSpPr/>
          <p:nvPr/>
        </p:nvSpPr>
        <p:spPr>
          <a:xfrm>
            <a:off x="663283" y="223935"/>
            <a:ext cx="3737394"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350" b="1"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Alarm Configuration-</a:t>
            </a:r>
            <a:r>
              <a:rPr lang="en-US" altLang="zh-CN" sz="1350" b="1" dirty="0">
                <a:solidFill>
                  <a:schemeClr val="bg1"/>
                </a:solidFill>
                <a:latin typeface="Arial" panose="020B0604020202020204" pitchFamily="34" charset="0"/>
                <a:ea typeface="微软雅黑" panose="020B0503020204020204" pitchFamily="34" charset="-122"/>
                <a:cs typeface="Arial" panose="020B0604020202020204" pitchFamily="34" charset="0"/>
              </a:rPr>
              <a:t>- Falling Alarm </a:t>
            </a:r>
          </a:p>
        </p:txBody>
      </p:sp>
      <p:pic>
        <p:nvPicPr>
          <p:cNvPr id="3" name="图片 2"/>
          <p:cNvPicPr>
            <a:picLocks noChangeAspect="1"/>
          </p:cNvPicPr>
          <p:nvPr/>
        </p:nvPicPr>
        <p:blipFill>
          <a:blip r:embed="rId6"/>
          <a:stretch>
            <a:fillRect/>
          </a:stretch>
        </p:blipFill>
        <p:spPr>
          <a:xfrm>
            <a:off x="1619671" y="1443632"/>
            <a:ext cx="6665055" cy="3223539"/>
          </a:xfrm>
          <a:prstGeom prst="rect">
            <a:avLst/>
          </a:prstGeom>
        </p:spPr>
      </p:pic>
      <p:pic>
        <p:nvPicPr>
          <p:cNvPr id="9" name="图片 8"/>
          <p:cNvPicPr>
            <a:picLocks noChangeAspect="1"/>
          </p:cNvPicPr>
          <p:nvPr/>
        </p:nvPicPr>
        <p:blipFill>
          <a:blip r:embed="rId7"/>
          <a:stretch>
            <a:fillRect/>
          </a:stretch>
        </p:blipFill>
        <p:spPr>
          <a:xfrm>
            <a:off x="2339752" y="1419622"/>
            <a:ext cx="6696744" cy="3247814"/>
          </a:xfrm>
          <a:prstGeom prst="rect">
            <a:avLst/>
          </a:prstGeom>
        </p:spPr>
      </p:pic>
    </p:spTree>
    <p:extLst>
      <p:ext uri="{BB962C8B-B14F-4D97-AF65-F5344CB8AC3E}">
        <p14:creationId xmlns:p14="http://schemas.microsoft.com/office/powerpoint/2010/main" val="1892412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30982" y="648498"/>
            <a:ext cx="8612981" cy="350250"/>
            <a:chOff x="0" y="0"/>
            <a:chExt cx="8573907" cy="581245"/>
          </a:xfrm>
        </p:grpSpPr>
        <p:sp>
          <p:nvSpPr>
            <p:cNvPr id="14" name="圆角矩形 13"/>
            <p:cNvSpPr/>
            <p:nvPr/>
          </p:nvSpPr>
          <p:spPr>
            <a:xfrm>
              <a:off x="0" y="0"/>
              <a:ext cx="8466223" cy="581245"/>
            </a:xfrm>
            <a:prstGeom prst="roundRect">
              <a:avLst/>
            </a:prstGeom>
            <a:solidFill>
              <a:schemeClr val="tx1">
                <a:lumMod val="65000"/>
                <a:lumOff val="35000"/>
              </a:schemeClr>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r>
                <a:rPr lang="en-US" altLang="zh-CN" sz="1350" b="1" dirty="0">
                  <a:latin typeface="Arial" panose="020B0604020202020204" pitchFamily="34" charset="0"/>
                  <a:cs typeface="Arial" panose="020B0604020202020204" pitchFamily="34" charset="0"/>
                </a:rPr>
                <a:t>Device Installation for Fall Detection Radar</a:t>
              </a:r>
            </a:p>
            <a:p>
              <a:r>
                <a:rPr lang="en-US" altLang="zh-CN" sz="1350" b="1" dirty="0" smtClean="0">
                  <a:latin typeface="Arial" panose="020B0604020202020204" pitchFamily="34" charset="0"/>
                  <a:cs typeface="Arial" panose="020B0604020202020204" pitchFamily="34" charset="0"/>
                </a:rPr>
                <a:t> </a:t>
              </a:r>
              <a:endParaRPr lang="en-US" altLang="zh-CN" sz="1350" b="1" dirty="0">
                <a:latin typeface="Arial" panose="020B0604020202020204" pitchFamily="34" charset="0"/>
                <a:cs typeface="Arial" panose="020B0604020202020204" pitchFamily="34" charset="0"/>
              </a:endParaRPr>
            </a:p>
          </p:txBody>
        </p:sp>
        <p:sp>
          <p:nvSpPr>
            <p:cNvPr id="15" name="圆角矩形 4"/>
            <p:cNvSpPr/>
            <p:nvPr/>
          </p:nvSpPr>
          <p:spPr>
            <a:xfrm>
              <a:off x="149312" y="53840"/>
              <a:ext cx="8424595" cy="463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5723" tIns="65723" rIns="65723" bIns="65723" numCol="1" spcCol="1270" anchor="ctr" anchorCtr="0">
              <a:noAutofit/>
            </a:bodyPr>
            <a:lstStyle/>
            <a:p>
              <a:pPr defTabSz="766763">
                <a:lnSpc>
                  <a:spcPct val="90000"/>
                </a:lnSpc>
                <a:spcBef>
                  <a:spcPct val="0"/>
                </a:spcBef>
                <a:spcAft>
                  <a:spcPct val="35000"/>
                </a:spcAft>
              </a:pPr>
              <a:endParaRPr lang="zh-CN" altLang="en-US" sz="1200" dirty="0"/>
            </a:p>
          </p:txBody>
        </p:sp>
      </p:grpSp>
      <p:pic>
        <p:nvPicPr>
          <p:cNvPr id="50" name="图片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18" y="223935"/>
            <a:ext cx="5893542" cy="335368"/>
          </a:xfrm>
          <a:prstGeom prst="rect">
            <a:avLst/>
          </a:prstGeom>
        </p:spPr>
      </p:pic>
      <p:pic>
        <p:nvPicPr>
          <p:cNvPr id="52" name="图片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 y="1"/>
            <a:ext cx="911438" cy="809030"/>
          </a:xfrm>
          <a:prstGeom prst="rect">
            <a:avLst/>
          </a:prstGeom>
        </p:spPr>
      </p:pic>
      <p:sp>
        <p:nvSpPr>
          <p:cNvPr id="53" name="矩形 52"/>
          <p:cNvSpPr/>
          <p:nvPr/>
        </p:nvSpPr>
        <p:spPr>
          <a:xfrm>
            <a:off x="618582" y="246877"/>
            <a:ext cx="2310248" cy="300082"/>
          </a:xfrm>
          <a:prstGeom prst="rect">
            <a:avLst/>
          </a:prstGeom>
        </p:spPr>
        <p:txBody>
          <a:bodyPr wrap="none">
            <a:spAutoFit/>
          </a:bodyPr>
          <a:lstStyle/>
          <a:p>
            <a:r>
              <a:rPr lang="en-US" altLang="zh-CN" sz="1350" b="1" dirty="0">
                <a:solidFill>
                  <a:schemeClr val="bg1"/>
                </a:solidFill>
                <a:latin typeface="Arial" panose="020B0604020202020204" pitchFamily="34" charset="0"/>
                <a:ea typeface="微软雅黑" panose="020B0503020204020204" pitchFamily="34" charset="-122"/>
                <a:cs typeface="Arial" panose="020B0604020202020204" pitchFamily="34" charset="0"/>
              </a:rPr>
              <a:t>Installation &amp; Deployment</a:t>
            </a:r>
          </a:p>
        </p:txBody>
      </p:sp>
      <p:sp>
        <p:nvSpPr>
          <p:cNvPr id="3" name="文本框 2"/>
          <p:cNvSpPr txBox="1"/>
          <p:nvPr/>
        </p:nvSpPr>
        <p:spPr>
          <a:xfrm>
            <a:off x="230981" y="1108789"/>
            <a:ext cx="8333191" cy="1569660"/>
          </a:xfrm>
          <a:prstGeom prst="rect">
            <a:avLst/>
          </a:prstGeom>
          <a:noFill/>
        </p:spPr>
        <p:txBody>
          <a:bodyPr wrap="square" rtlCol="0">
            <a:spAutoFit/>
          </a:bodyPr>
          <a:lstStyle/>
          <a:p>
            <a:r>
              <a:rPr lang="en-US" altLang="zh-CN" sz="1200" b="1" dirty="0" smtClean="0"/>
              <a:t>Installation Environment</a:t>
            </a:r>
          </a:p>
          <a:p>
            <a:r>
              <a:rPr lang="en-US" altLang="zh-CN" sz="1200" dirty="0" smtClean="0"/>
              <a:t>The </a:t>
            </a:r>
            <a:r>
              <a:rPr lang="en-US" altLang="zh-CN" sz="1200" dirty="0"/>
              <a:t>device must be installed on a wall at a height of 2 m.</a:t>
            </a:r>
            <a:endParaRPr lang="zh-CN" altLang="zh-CN" sz="1100" dirty="0"/>
          </a:p>
          <a:p>
            <a:r>
              <a:rPr lang="en-US" altLang="zh-CN" sz="1200" dirty="0" smtClean="0"/>
              <a:t>1.Avoid </a:t>
            </a:r>
            <a:r>
              <a:rPr lang="en-US" altLang="zh-CN" sz="1200" dirty="0"/>
              <a:t>installing on the doors, door frames or other moving objects.</a:t>
            </a:r>
            <a:endParaRPr lang="zh-CN" altLang="zh-CN" sz="1100" dirty="0"/>
          </a:p>
          <a:p>
            <a:r>
              <a:rPr lang="en-US" altLang="zh-CN" sz="1200" dirty="0" smtClean="0"/>
              <a:t>2.Do </a:t>
            </a:r>
            <a:r>
              <a:rPr lang="en-US" altLang="zh-CN" sz="1200" dirty="0"/>
              <a:t>not install it in places with obvious shielding, such as doors, bookshelves, shower curtains in order to avoid affecting the detection effect.</a:t>
            </a:r>
            <a:endParaRPr lang="zh-CN" altLang="zh-CN" sz="1100" dirty="0"/>
          </a:p>
          <a:p>
            <a:r>
              <a:rPr lang="en-US" altLang="zh-CN" sz="1200" dirty="0" smtClean="0"/>
              <a:t>3.Avoid </a:t>
            </a:r>
            <a:r>
              <a:rPr lang="en-US" altLang="zh-CN" sz="1200" dirty="0"/>
              <a:t>facing the device directly against the wall.</a:t>
            </a:r>
            <a:endParaRPr lang="zh-CN" altLang="zh-CN" sz="1100" dirty="0"/>
          </a:p>
          <a:p>
            <a:r>
              <a:rPr lang="en-US" altLang="zh-CN" sz="1200" dirty="0" smtClean="0"/>
              <a:t>4.Do </a:t>
            </a:r>
            <a:r>
              <a:rPr lang="en-US" altLang="zh-CN" sz="1200" dirty="0"/>
              <a:t>not cover any objects on the device to avoid affecting the detection effect.</a:t>
            </a:r>
            <a:endParaRPr lang="zh-CN" altLang="zh-CN" sz="1100" dirty="0"/>
          </a:p>
          <a:p>
            <a:r>
              <a:rPr lang="en-US" altLang="zh-CN" sz="1200" dirty="0" smtClean="0"/>
              <a:t>5.The </a:t>
            </a:r>
            <a:r>
              <a:rPr lang="en-US" altLang="zh-CN" sz="1200" dirty="0"/>
              <a:t>device is mainly used for single-person detection, and the detection effect may be affected    when there are multiple people</a:t>
            </a:r>
            <a:r>
              <a:rPr lang="en-US" altLang="zh-CN" sz="1200" dirty="0" smtClean="0"/>
              <a:t>.</a:t>
            </a:r>
            <a:endParaRPr lang="zh-CN" altLang="zh-CN" sz="1100" dirty="0"/>
          </a:p>
        </p:txBody>
      </p:sp>
      <p:pic>
        <p:nvPicPr>
          <p:cNvPr id="4" name="图片 3"/>
          <p:cNvPicPr>
            <a:picLocks noChangeAspect="1"/>
          </p:cNvPicPr>
          <p:nvPr/>
        </p:nvPicPr>
        <p:blipFill>
          <a:blip r:embed="rId5"/>
          <a:stretch>
            <a:fillRect/>
          </a:stretch>
        </p:blipFill>
        <p:spPr>
          <a:xfrm>
            <a:off x="5645460" y="2715766"/>
            <a:ext cx="2918713" cy="2194750"/>
          </a:xfrm>
          <a:prstGeom prst="rect">
            <a:avLst/>
          </a:prstGeom>
        </p:spPr>
      </p:pic>
      <p:pic>
        <p:nvPicPr>
          <p:cNvPr id="16" name="图片 15" descr="C:\Users\zhouxinxin6\Desktop\微信图片_20230309162421.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6615" y="2823868"/>
            <a:ext cx="2454720" cy="1841471"/>
          </a:xfrm>
          <a:prstGeom prst="rect">
            <a:avLst/>
          </a:prstGeom>
          <a:noFill/>
          <a:ln>
            <a:noFill/>
          </a:ln>
        </p:spPr>
      </p:pic>
      <p:pic>
        <p:nvPicPr>
          <p:cNvPr id="17" name="图片 16" descr="C:\Users\zhouxinxin6\Desktop\微信图片_20230309162403.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87824" y="2823868"/>
            <a:ext cx="2561147" cy="1841471"/>
          </a:xfrm>
          <a:prstGeom prst="rect">
            <a:avLst/>
          </a:prstGeom>
          <a:noFill/>
          <a:ln>
            <a:noFill/>
          </a:ln>
        </p:spPr>
      </p:pic>
    </p:spTree>
    <p:extLst>
      <p:ext uri="{BB962C8B-B14F-4D97-AF65-F5344CB8AC3E}">
        <p14:creationId xmlns:p14="http://schemas.microsoft.com/office/powerpoint/2010/main" val="408138463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18" y="223935"/>
            <a:ext cx="5749526" cy="335368"/>
          </a:xfrm>
          <a:prstGeom prst="rect">
            <a:avLst/>
          </a:prstGeom>
        </p:spPr>
      </p:pic>
      <p:sp>
        <p:nvSpPr>
          <p:cNvPr id="5" name="文本框 4"/>
          <p:cNvSpPr txBox="1"/>
          <p:nvPr/>
        </p:nvSpPr>
        <p:spPr>
          <a:xfrm>
            <a:off x="17291" y="38604"/>
            <a:ext cx="494982" cy="432808"/>
          </a:xfrm>
          <a:prstGeom prst="rect">
            <a:avLst/>
          </a:prstGeom>
          <a:noFill/>
        </p:spPr>
        <p:txBody>
          <a:bodyPr wrap="none" lIns="51422" tIns="25716" rIns="51422" bIns="25716" rtlCol="0">
            <a:spAutoFit/>
          </a:bodyPr>
          <a:lstStyle/>
          <a:p>
            <a:pPr algn="ctr"/>
            <a:r>
              <a:rPr lang="en-US" altLang="zh-CN" sz="2475" b="1" dirty="0">
                <a:solidFill>
                  <a:prstClr val="white"/>
                </a:solidFill>
                <a:latin typeface="微软雅黑" panose="020B0503020204020204" pitchFamily="34" charset="-122"/>
                <a:ea typeface="微软雅黑" panose="020B0503020204020204" pitchFamily="34" charset="-122"/>
              </a:rPr>
              <a:t>01</a:t>
            </a:r>
            <a:endParaRPr lang="zh-CN" altLang="en-US" sz="2475" b="1" dirty="0">
              <a:solidFill>
                <a:prstClr val="white"/>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 y="1"/>
            <a:ext cx="911438" cy="809030"/>
          </a:xfrm>
          <a:prstGeom prst="rect">
            <a:avLst/>
          </a:prstGeom>
        </p:spPr>
      </p:pic>
      <p:sp>
        <p:nvSpPr>
          <p:cNvPr id="7" name="AutoShape 5" descr="data:image/jpeg;base64,/9j/4AAQSkZJRgABAQEAAQABAAD/2wBDAAMCAgMCAgMDAwMEAwMEBQgFBQQEBQoHBwYIDAoMDAsKCwsNDhIQDQ4RDgsLEBYQERMUFRUVDA8XGBYUGBIUFRT/2wBDAQMEBAUEBQkFBQkUDQsNFBQUFBQUFBQUFBQUFBQUFBQUFBQUFBQUFBQUFBQUFBQUFBQUFBQUFBQUFBQUFBQUFBT/wAARCADcASUDASIAAhEBAxEB/8QAHgABAAEDBQEAAAAAAAAAAAAAAAcFBgkBAgMICgT/xABaEAABAwMDAQUEBAgGDQcNAAABAgMEAAURBhIhBwgTMUFRFCJhcRUygdEWI0JSkaGx0hglM5KTlBckNVNlcnR1goOyweEoNjhDRGOEJjQ3RVRVV2Jkc5Wz8P/EABoBAQEBAQEBAQAAAAAAAAAAAAABAgMEBQb/xAAkEQEBAAIBBAICAwEAAAAAAAAAAQIRIQMSMUFSYQRRcaHhsf/aAAwDAQACEQMRAD8Ayp0pSgUpSgUpSgUpSgUpSgUpWhIFBrStMitaBSlaZFBrStNw9abh60GtK03D1pketBrStneJ/OH6a13p/OH6aDdStnfI/OT+mnfI/OT+mg30riL7YIG9O4+A3DNcgUFUGtKUoFKUoFKUoFKUoFKUoFKUoFKUoFKUoFKUoFKUoFKV8z8puKyt59xLTSAVLcWralIHiSTwBQcxUEjmo062dYIXSmwB3aJV6lpKYUPIwT5rX6IT5nz8K4uovX/TOhbewqPPi3q4SFbWYUKS2tWMfXXgnagevn5V0m6na3uGudUOXS4PB1xwBBSlY2oT4hCRnhIzXTHp2zu9Jub047vrvUd4myp0m/3JT8hwuObJS0JJPokHAHoBVHd1PeVK/u5c/smu/vVTHXlqJyAf9IffXCVnwJT/AD0/fW+FVVWqL2Rj6buf9dd/er5nNSXtR/u3c/667+9XwlZAGSn+en764VvoB5UjP+On76cCpJ1Fd8c3i5Z/y1396tF3+74/uvcT85rv71UwSEAH32/6VP31tMtoD3nWh83E/fWryKkm/XXPvXW4H/xjv71bjfbmAP40n/P2x396qMZjOf5dn+mSP99aLmNYA9oYHzfR99Z4H3u3y6FWfpKcc+ftbn71bPpy5gY+kZ39ac++qWu4Mj3faY2R/wB+j762GfHUOZUcf69H31R9j95uK1c3KaD/AJU5+9XGm93Af+spv9ac++vhdnRf/a4vz79H31we3xAM+2RP6wj76z7Fww9TXSFJZmsXSaxLjrS6y+JCyULByk/W558jWRroF1ii9YdDs3E4ZvEUiPcoo8W3R+UB+arxB+Y8qxh/ScRspJnRAT4ZfR99X30Y62r6P6wavUOZEkRlp7mbBEtCBJa9Mk8KBwQfI5HnUuOxlQByK1qN9C9fNB69t9rdtmq7KqZPQkt25dxZ9qSsjlst7s7gcjA9KkZKs1yG6lKUClKUClKUClKUClKUClKUClKUClKUClKUCoC7dilJ7I/U4oWptX0SoZQog/WT5ip9qCO293J7KvUb2oLMMW7MgM43lrvE7wnPG7bnGfOgwcaT05ebvIubtjQ8sQ2GTJLT2xSUrXsR4nn3uMfGpEjdIOoDDCUy9K6gfkKV7zjdwCElPptyefjV/wDQFvRdw6u6sZ0hFup0o5Dhd0zqYtGUVBZKt5R7uArBHnXaKAmdbtZXqIba6i1pbjux5IALSiW/fSkjzBHPzqbvhZHRUdFup68lOn7sU+W6QOB/OrcehvU5wc6duPzMhP31kOblRFIQpbzaELUEjIPvKPpVVTGj+BSc58Cmm9e10xtjoN1Nxxpu4H5yU/vUHQTqaoEnTk37ZCf3qySLZZCsYA8vCtF29BJJb4+Rqd1vs0xtDs+9SlA/+Tc0fN9P71P4PfUkD/m1L/p0/fWSdNvBHDWT4+FcbsJKfFoj7DWe7fs19MbX8HvqR5aakn5vp++n8HnqR56bk/06fvrJEmAgZIbrauCgj6n6qvdThjdV2d+o+P8Am1IA/wDvI++tn8HnqMDj8GpHPq8j76yQGKyOFBKfnRUFo+CQftq7pwxuOdnbqHnB009k/wDfo++tquzp1FCc/g24PTMhH31kQvYjW1hLr7yIySoJSVAnJ9OKpNuusea4oMq75LRHeKS2obQfPkCm7fZw6PyukVwjQoQf6ZBlxiIv2h1V4Un2hSE71OkZ4IAPAqLL/dLNcGWfouwps68lSliWt7eCOB73hXeLrLtiPhmM+2tSmJKl9wsEqHdq5IB9K6COtONR2EqjFj3MKcJ+v8ceVanKVd3QCO2OuPT9wJSlwalg4WBg579PnXoxTgHivP8A9m2ZolrWOm49ytd7f1s5qq3qtU6NLbRAYb79veHmiNyj9bBB8xXoBTRG6lKUClKUClKUClKUClKUClKUClKUClKUClKUCoM7bXs/8FfqN7X3nsn0ae/7jHed3vTv2Z43YzjPGanOoK7cXPZL6nfC0OftFBir6NWfQ1+6m6ttukTf5GkJNvhpT9OlDU4rCyVZLXAG4cY5qRtWs3TRGobvA0xHlTJkBbKmY761ZLTqApairwOCf/7FQ32V7Oq/al1RbkT5FqU/AjBM6JjvWCHSQpOePLB+BNTxrnU2oOm8q6QmbtcdVvRAyChwJDxS8nIJSPJI4z8qZehe2kmWX2EPOd5IeXhxaC6dyVHkjA9DnFSJGssHaC4w8oKGRtLlRZp1UuVDiyJFyfQsfjQtJSCgnnHHORnHNSlbAFxG0O36ZuT4q9oTz51htSteWSYNKylaSitKv4W37ObiHFMBO4d5uxz9XOPjUZfQ/WXvUBcbS/doR+NCW38rXz9Uk8DwqTtd3O4ab0vLuVkXL1JdGVIDNs9tDXfbjgndjjA5qwUdVupSpMZpWgHm0FguyHfpnIZXzhA497wHPxqaYU120da/Z2sM6UU8FFayIzxSUcYSOfreNXDrm966st1EfTNjiyLT9HrdaVNkLbd9qHJa2+SM5xVDV1W6nJhRHV9OFh5Tii40b2SG2xj38+ZOTx8Kr3UDqnfNK3VqBb9L3HUcdEAzGJ6VJAWrP8gfMkc8/CnEXa8NKCPfNPwZ13gOM3d5tKpTSN60IdxhQSeMpGOKqv0VZwRmG/wcn3HKp2lXRf7HCuLkuVbnJbSXlQu8AVHJAyg49P8AfVY+jW/D6am/01Z1KjgFqsuOYTx/1bhrT6PsuMexPKPoGnKpeuBPsulbncbK7Lvl2jNb4tvXKKA+vI90qHhUVJ6jdWlvwkr6eqa7wEycXVR7gZxx+dxg1dfYurq8xqFm2QToePborwdV7W7emFqb2bTtCRnhW7zqwrxqHUkeVYnIzMZq2u4Te9q1bkL24JaSPFJNaXXXPVSbaMSumDb5Lu4R3roop2gZ35P5WeMVtuWqrnpq92ViJAcbgXZO6ZLUUgQlbR+LJ8cBRPzosUnqFouHY2I16htPMz50WSXFrWoIKFIUOEHgZGK6POLDDLDgbV+avcPH5V3m1/pd23yxezebhNVNhSgYUlYXHbSppYyjz8sj0rpA/L3xoqXZC3kKBSpCv+qPkAflXTC8FTF2dJWhRrLSzNwhX53XC9T276KlRHW025trvmyoPoI3KVwrGPUVn+A8a863QZptvrl08bbwU/hFAOc5z+OTXorqoUpSgUpSgUpSgUpSgUpSgUpSgUpSgUpSgUpSgVBXbhSV9kzqcB/7ocP6xU61BvbdH/JQ6m/5nd/aKDEb2U27i/qPVQs0tqBd/YYvs0h9HeNoPenJUnzGARXae23S7fhLdGdQIs8m8MNspdmRYwSXG1JyhOTzwMD7K6s9lRy4xtRauds8Nq43ZFtimNFfc7tDqu+OQpXl7uf1V2OYvShrqZcL3pFNn1I4001I7mcXkBtKdrRwPdzj0rnbzpYvaAuEwpCUw0BwEKyjIyfj5VI0CRuYSe6aRkA47sVF8PU+4oQmQ62pCwVN7UqSsfmnjIqSrPcw/DQox2FKx+WDU8NPu71Yz7iP5ia07whOMN/zBWonAqG5hpJ58M4qzLv1CmwbrKit26AptlwoSpQVkgevvUF3lY8kpGOfq1T5tpiT1oU+whSkZx4jGc8ftqxrt1vt+mlxmb1ddKWV+S2HmmblNLLikEkBW0nwJBqtSdZXiOyt5yDbdiVBBKVqycjIIGeUn1oK/EtUeCwllmOhttP1Uj481yqYbx/Jo8PSo/vfWOJpttly9XPTljQ8paWfpOWWe8KT723J5ABT+mqo3rW4y7f7bHZtcmEWkvtvsOFSXW1cpW3z7wx51nScrq7hrA9wceHFcbjCBjCAMVx6durl4tKJEiOyh0uLSUt+GAaqBUj+8pqJ7W1f4sR+KUy44eaSd+w5HI8/11ZiEQYrzvsUeO027jKVoyD9hzUgahYfkw0+ySjbloXuW42ndvTjwwaim6plJmyWpjyLk2sEFKtyMfEbccGttLH1+9qX6VEu6TYsqzPQZaIsRlopcbHdLCdx8ODnwrpDMKn4sRLyo5S4n3O6ACknGPewPGu7+rrlqBd2ZauWn4lu0uzbpaYUuNI3LcUGF7MpPIGc5rpDLilUKMSwmP3qd7agf5THGfhzW8Wau/oGwYvXXp2N24q1FB//AHJr0XV51OgKXEddOnQdIKvwjgY5zj8cmvRSDkmtI3UpSgUpSgUpSgUpSgUpSgUpSgUpSgUpSgUpSgVB3bbweyj1Oz4fQzv7RU41B/bZQVdlHqaP8Du/tFBiS7Jc9dm1LrCe3Ak3VyNbojiYUIAvv/j8FKM8Zwc/ZXYwXfT9413LvEmFqOzSJDLTK7TcENpQgpTw5+cN3jXXbsn3SJYNR6vus9xTMOHbojrq20Fako78pyAOT412iWzY+o+uJOorTqxiZaFxGYpjGG4h1LraTuO5Xkc+lcsvKxzxpEN1xDgkxi2Vjc0Y5SsD/GB8fnUjWh2KYyFNtLIwOd1WNG0sgyCpyOENlYSFtyAVFJ8ykjyIqSrRarezHQBJk5AAyhCcH9NTbTkS+wrxbVuPkVVaF2u1jZuspDtgElaHCFvFf1jjx8PhV+KiW8H3ZEo/6tP31RpWjLFMkuPuOTi44rerkAZ/TTYtNUfTl4Qy7L0NbJqQgNtuzgwpWwHgJKxnGd2K+ybfY0lpS5OnSWEKS2tRWkhKsZCTx5V8mrOzv0211OjS7/Y13aVHaDDT7zigpCAcge6oeZNXdL0zZpLRQoPoBCU4RxwkcDxq7jCzHmrBe46DK0Zbp7TalbFTA0oJUTzjvB8E5x8K+9d0isw1MDTiBDjNJbU02UbGm+NqQEjhPh4elcOsehXT7qCzFb1HaHLsiIpZYDzqk7CvG4+6R47RVeh6NsNutEW2Q47rEGLHTEYaSfqNJxhOfPgeJ5rC1u07IjSrUhyPG9iRuUO6TjgjGTX3KCcfln4+tccC3RbZGDEbf3YUVe8cnJrkVtHgTQ0pGoETHIG2A6w06VALXLa7xOznOBkc1G8laEvymLlN7pwjah6FGQFIPr72fsqTb28pqKe6jmUtfulPebNoPnmo/TZXbmuUp9DFukY9xbii6hRPw4ra6R1rPVzF2nt2dNlusOFEt8st3mclPdS1pYXjbjzVz4eldEZLba4rKo7b6Fj3/wAbg5wPyfhXfrXep9P3N5nTUS5e2XW126Yt8FhTbYUlhalbSePMY5rpPrbSMnRsKzvPXJud7VHD7aEoIDTZA905PPJreNnDpj0epnjl1MZuY639b4n9qt2f90jrp067xJQfwjgYGMcd8jmvRKPE/OvO92fH0y+ufThQG3bqSAB8R3ya9ESfrGtOLdSlKBSlKBSlKBSlKBSlKBSlKBSlKBSlKBSlKBUJdtb/AKKfU3/M7v8AuqbahXtksOzOy/1HYZbU6+9altNNoGVLWopCUgepJAoMTfZDuMGx6m1lcrnMZgW+LbIan5MhW1ttPfkZUfTkD7a7Lbzduotyudou1ik6Wkx2O7kRJjZdLyG8LT3fHGR41166A6Dv+hOo2q7JquwyLLOatsRcqBdmkpCUKUstlxJyNhJHjxmpl0903muvSFuQY9vJlvENR0htoJKgd6AnI2qOcfKueTUnFu17ocCnnFOsT0tBQSmQkILS8+mCSPtq/bZOj+ys7HOCASPHGai0aMcgOlCZY3bsYDmOavm0IYgRkNrmxQB+Qp5O4Vjyt0ub22OM/jh+z9tPpOOkgBYwfDkffVq3+1RbwYykzoiO63eKwc5x8fhVK/Atl0hf0lCTzzlSR/vqJpfiro3n3Rn/AE0/fW36UQocIyfTemrFOim0Di5QRz/fE+tcsTS8eDMjyFXCIrulhRAdHOOfWhpe/t4A/klA5x4iuP28KJAaJOcH3hXxLuEcE/2wyVcflpPr8fn+io86oaRumr02oWPXb2kvZXFGUphlLplIUc48eCPI0NJL9tUrwjqOPRSa2Casf9mWrPkFJqMjoe7vdRIeomdfvNWBlDYc08lkEOrSnBO/OSFH3setceotB3279UYWoIuvJVrsTZQXdOeykpdx4jf4gK8x8KMr91LJXHgd6YEx7eShIjBKlZPzPhx41Hy5M90SvZUFuWlAKWrg+22kn0JzVD0d04uehtWX+7zOor12Fxbc7qJMQQzFUVDbs3HGQPdx9tVidpCRNuD0tb5WFbloZUtIGT6HNbaig64vVguKWbJHu9tkahYtEtyVEhvJWtBSwsrBxgnGRXVLrXFUi06LkBxK0m3hspCeBgJNdmtZ6fajd4tuBAj3D2OWoqjobVJ7sR17lLUnnIPifSutfWG9RHtIaRitPx3nG2UqUWXArb7ic7seB+FT3jp9/wDDxwx/F/Jxyym9Y6/ncUXs9uNudd+nPd+WpIIP9MK9DifE/OsAvZw6dakufUrROq4NgnydMQdUQGpl3aazGjuF5GErVng+8P0is/IOfnXZ+eb6UpQKUpQKUpQKUpQKUpQKUpQKUpQKUpQKUpQKhTtksPSezD1GZjpWuS7anEMoa+upwqSEhOPys4x8cVNdQj20lFvss9SlJJSsWlwpUk4KVZGCD5EetBjD6A9PtQOa86haV6kWq8sz5dogNzYN7ecMpbReJRlRUVY8MYPl8KkGfp1np91JlaW0/HuFvjNx2ZTbb7jqwSsHcQ4rjyHHlUZdlRM/XmpuoUa5Xy5CXNtEFlV09oUuU0A8cFK1EkY24+Wal+Xe9Q6f11L0o1rK6Xp1llp/+3ykvELB8gPqjwzXLK2mPmqtDlzAtbqnosnaoNu4eDhSQPAgHOauuwu3GZDDn4ONF1SFbVh1BQo+Wc+R4zVq9zfEtJS/CZkNJXv75UZIWCOfrAZzz51RLfZL+ypwOQ5oQpRWnaVEck+hrDa45+j+pj+q+9iWrR34Nqdb3iWXRO7r3e8xtOzcPe2/ZV0XbQskNNJgwWT3biypzdtUtGPd3ZOPE448hUeex63b1c3CgaHmTrJ3jSV3dy+pZ9047xYZIJ93J486vS76WnQw0IrU51zepK1d6pSCPIgeI+2goN/0h1FRKiJ01A0eIiGh36r4XlPqdJ97Gw424x9tXbcNFn2RQhw45fUpCwoEpKfdIUkZ4258PPwqz73G1xBciosuiH9RMFoLfkv3xMItOZwpAbUCSABnNXXcdMy2Iqu5blKf3IUAl4qTgjlJ9SCPGt+hbOqNKa7bjRE6WgaWefC3DJVfXHDxkd2lvuz/AI+c+oq52NHy/oZr2mPA+mHIrffJiqUGm3xjf3RJ4RnP1vKrY1DD1fbI0ZVk0m/qB9anA6ly7JhBlI+pjcDu3FSvltFXAjT05yzNvPxJES4ORkOGIiX3oYdON6FK/Lwc8j0rMFHvmm9ZwrWhWlomn13dL6TvvS190hvaclOw53Zx9lfXbV6oVZ4n4SPWsXtKXES27cpXs3idikE85xjOapl9g6ot1s7y1abkX6b3yWxEVcxCCG9p3L3qznGBxWsbTNyuFojz7za3bFcHkLD1uTchI7tQPuHvBgKyAOKRNKYtpyJDkomCKhxa0K7yQsEHAx4njx9PSqTKhwkxXJS5UZyOhOS5HO/HrgDJNXLaLRJRa5aZMRLru5DqESUhwEpTycH4mqQ5eLjZUPPsLTbWwnc44NiUj4+gxUavChX7ppbrEGdV2+NKYuVwtswPPPOqCVoXHVkhB8AQBxXRURGG2WEIYcYcUnC1q8FnyIHpjiu9F6sl3Qv8Jn9T3S8NTbZOaECTgx2QWF/V/UQfjXRiQEyYzCRIW+5t95KgR3avQV3w8M2e0ydmLSOtxrvRt2t8G/SNDRtVW9NylxlOC3Id79ASHQDtKuU+I4yKz5o8a8/HZpv16i9X+n1l+lpjdqk6ogOP29ElQjuqDycFTedqjx4keQr0Ejxqst1KUoFKUoFKUoFKUoFKUoFKUoFKUoFKUoFKUoFQj21h/wAlbqV/mhz9oqbqhHtr/wDRU6l4PP0Q5+0UGK7shw7lMu+v41nuCbRdHbZBTGnqb7wMK79R3bfPgY+2uwMC7XGBrW427Vjllvd/jtMrFyjwA04plScoTkc8DioD7IRuyLp1BVYm4z96Fut5iNzVFLKl9+rhePLGanH26RI1tLlai0rAtere7abffhSnFJMfZ+KI5xnHOK553wuPld8ZNtEtDjEJ5l/vA6VNOrCV+uU5wc/Kr3YIGFBPdk/m1Z1mnsR3m1fSc/ahYcXFdbC0LGMEZIyPKubWHXjS2itVaf0vc48v6XvOwRUsRitCypQSPeHAwTznyrG3TtXs286hYIWoY+Ir6zLeOPxqh8Mio10b160zrPqhedCwYk1F4tRcDzr7GGFbDhe1Xnz4etTK2zGKEq9na8M/VqSp2/ag+0vJOQ4f1Vr7S4r6y+PLIFXAqFHJx3DX82uFUFhPg02B8quztqgqdWrJKgonzwK2FShjOP0D7quEwox4MdG31rem3xMfyKT8qbO2rZUEnnCf0V8lwiNSWMOMtOAH8pI4q712uJn+QRj05rYu2RCkj2dHPqDUO2or1JY7bIhBEmCCylW8hrKCfmU8kfCrQiwtO2tp5tq0wyyoDKJTPeIA/wBKpf1PZVSYGyI/9HLQdynEJBJTjkc1E8m0RY6psK4PS7owoEKDju0EfHHjmh21YmqperkyXZlzuVud00/bJqLfaYkTu1MtlhYQSocbkkE/I10VmqcXHjL75pxe0KSlrAKOcYPHjXe3VN81G4+9Enaag2nSjdomiBJZlFby9rC9hKfIE5yK6Kzu8YZiPGM0wlSQpIbP1xjxNd8fEZvhfnZvcU9156bl0bFfhLBHh6PCvQv+VXnn7O0nvuuvTZxI2lOpYAwfP8aM16GB41WW6lKUClKUClKUClKUClKUClKUClKUClKUClKUCoO7batnZU6lHn+5S/8AaTU41BvbcIHZT6lHx/ipf+0KlGLnsgT5lounUWZb7a5eZzFtgKZt7SwhT575eQFHgYGTz6VNitRW+59Q5V/n2S+6Zv7sVph23ynGnmktoThC9uOSeefGoV7H19Z0vdOol3kR5UxqLboKlMQWi6+sd8sEISPEjOfkDU6Ro1o6ha9maptt8msRlstxXbRdba6w4haAff3ZyAc8etc8p4rWK5YusRsQVPwpOFYKH7dsc258loOP0ir7h31mdHadVa7a86gZQ45HCljjGQTyPsqwk2gNyh3tugOxlqAU8xcCl1CT5ltSOcfA+dX9boVvjsthDD5TjGe98f1Vh039tBdg26XW7bBZe81txwlR+3xOao0vq3c4M6RFRBgrDDhQCrcCR6nmrjdYhK/7M7kjyd/4V8P4P2V15x1219444dylF4jJ+ymobW3P6/t2pbLdxm6ZtbzwC0NTZ6WXFIyQFBKjnBwaqb3U6+ssrdctltCEKCCd5JyRxxnkHnnwNbLv0q0HfpIkXLR9uuElLYZS9LQHVpSM4SCoHgZzVZes1rkJKXLckpOOO9I8OB4Y8BRna17l1xVZ2WV3J/T9qacK0tm4TUxysp8du5XOMpz86+1PVS8OxDLZiWx2KG0vB1l7chbZ+qpBB94EeYpfOmejtSKY+ldMQbp3G7uvbB3ob3YKgM58cD9FVRuwWmPCahNW5pqGy0GG2U8BDY8EDHgOPKht9Nh1rOu9tTIcbYaVvUjCMkcY9a+5WoZmBju/0VTo0GJCY7piN3bQJUEpdJ5Pj41yBLP95WfgHB91XR3R8l8v9zUxiM7HbJJ3rda3jbjyGRUZTrguYZkS53WWlLgxugR2W1J9cHGQfjUhaicWmEpMG3tSX1EIIlS+6QlPrnB/Rio+l6dn3NqWHZlqs77gGx5CHZG0+ZHgDj5VF2s7Ves0XL2i0t6WvEC1Q7PN9nvE4oU2+oMKwRjnCuea6GyChpDBTHcaaWAolfO/jGRx4fdXfrVGtdNXiBJ0vFeny7lbbRNUuW7BWzHWtDC9wSo8HOeK6DSXGFJZSHnXG9oH41JAR8E8mu+Hhm+Eidm4Nv8AXzpspsZQdTQTkcf9aM16EQMGvPl2a2UJ6+9NQ39T8JYPAPH8qDXoN8TVYbqUpQKUpQKUpQKUpQKUpQKUpQKUpQKUpQKUpQKgvtvnHZR6lf5rV/tJqdKgrtwEjso9SsDJ+i1f7SaDGT2KL3adMak1rPu15g2lsxYSEe1vhpSgFrJUM+IFTFqzWWmJfUedeGuo+ljaZDDSXEG8IS8oobCRhOOAFA+fIxXTPQfSy/8AVS7XKNp+DGmuw22A6JL6GQkulSWwN/jkg/KoYvjbEO8To7jTbakObOEAlKsEHH2iuU7csrJeZ6dOJJdMmrWq2hHNzabtpsu7AvH0605GwT7u7bykn0+NSBp3qVpiazGba1Fp5yS4MBhFyypRA5AG2sYNvQn8DdNMBhptChLeUUpwVq3pTlXrgfoq5enxEPWFqktISh5ta1BYSMj8Wqlxv7amc1zGRt/rJopO4I1XphZSDn+NP+FbGOrWmpEZMlF/04Y+8o7w3IgbgM4+r448qxEXl1CLnKSClpIXu3BIyM+lSDp+SXemMWIpDamV3rv1BSQTvEcjOftpML+07sfiyfRep9huCmkRb7ph5x4hKGvpM71KPljbX02/XVvuq3EwblYJZb4cDE9SyjnHvAJ4rGxoAph62sDzTTaXW5iFJVsHBHnVyafvNvsVvEm5W5dwgqu8hL8Rp4sF0qYISoqT+aohXpxVuN1xV78fiyDnVsVDDz6pNpbZZ3d4pctSdm362cp8qpjvVTTbbZcOo9NqGM+7dAf91dE2rxF7yLbZLEiRcn/YXWJ5lq2oa7opW2UZwrcT4n0qPZMRj22Thlvl5zjYPzjWJjlfNXvx+LJe51NsKYKZar1YfZ1KKUrNxxuUOSkceIBBx8a1Y6lWWY4y2xd9OuuvEJbbTdRuUT4DGPGsbs3nSFqbKElCbnJWkbfAlpsE1ppBpDOsNPuoQhLqbkwpKwnkHfTst9r34/FkSuWuYs+Mtq2ptd8lc/2pbbmlboA8VKBGAB4VGi73JnuTEJumnbPNTwG51+aUAf8A5sePyFdKZLLZmzShIRuedGUHbkbzxx5Vyi2xvwNdUY7OU3ZABKASMsKz+yk6dnNrNzl9O/Wol2O86chWpvVNkkzBbnoaxHntd2t5xpSQM5yfeUOa6JdROld40I7BiXC42u6lcdboNqmokJYbQoJO7HgeRx41StPxWYmorQ+002243OjqSoIHunvE1Vr1pMMaelalDK0NIvj0FawkBvnJHxznj05FbuU6epllObqfyamU1MaqvZoYEbr301CDuH4TQTg/F0V6DE+Hzrz9dmlJT2g+mpUd2dTwiCfId6MV6BU+Jro5VupSlEKUpQKUpQKUpQKUpQKUpQKUpQKUpQKUpQKg3tquMs9l7qC5IaEiOiBudYKinvUBxO5G4cjI4z5ZqcqgrtsrbR2XeoDj7PtMduElb0feU96gOIKkbh4ZGRnyoMS+lusWk9G631dcLFoydZbPcosRMS2MXPv1Q3G1FSlqdcTuUDzhPzzmoFlWtN51GcgtNSpQSp3YPcyoA5+HPj4VfWuL3Yb7q+fN03pxWlLO400GrSuaqYWSBhR71WCcnJwfCo8nla3n0lRDW/aePdz6GnrRqS7St1P0Pb+n0jTdot9yTdmkQny682pKwh0vJCkAp4wOPD1q7OimhtO6ktV7u1zvgtt1txKYMAOoSZSlNLI4I3K5wOKihm4RX9L6XhxXQtyDDf8AaUgHLbrkgqCcnx90JNVzQFzh2TWVruM5SW2IqnFFak5wS2oJ/WRWLLFiJbnBKlvOlH4wuFHu48RwR4eNS7eNN2XT/TrSMu0XJ6Ym6yHZEiPICA5DcS0E7FbSQM5yM+RqLLvHU3c5aV7sd4TwCE7s+Pw/4Vc2mpkdzRJg94FS27qZXd452FgJ3Z9Nw8M1tEzdnvQendYTbnOveohZplrdaXBjFSE+1KIUQPeOT7wCcCrQcgTLjpl1EVDZmIvBJQ46lpITtws7lcDA+dU/QU+Hadb2CdOUhuJGmtvOOLGdgBzn9NXBLtLd3tlwacjTX2helSP4tSkvJCU54CuMHwrF2vttk2tZ1NEdS8gWyPBj/j+/SC46ANqQg+8sH1Hzqz3yn6ReyraDJUFKPkCs5P2Vf1xtwF1g3M2qetQtzUdLSQj2dn3skuE87kgHGP2VHsw/23IB5/Guc/6ZpiVJvXPQen+n0PTEHTl/Goo0h2Q+++FoV3TmxsBJ28DIwcHmvq6DdO7BrFU663fUKbRJs0pl2PG3NpMg4JSPe5OVYGAPOo4mzIq9E2q3NKSJbNykyVtJGCELbbSFfaUmtNHSo9u1fp+bK2pYi3Fh5xahnYkLGT9g5rXpeFJdcUpby9uFFxZIHllZz+2pW6xdPrBoHQtgVYdRJ1D9Jzg/JCVIV7PiOCke7nGcq4PPFRlcVINzmFtW5v2h3ar84bzg/or72ZcRvQNytylIRNXdWJjTQGCtIZUhR+zIp6SL46AdL7F1FudxXe9St6fNscjyGQsoBfG7J+sR4EJHHrUndLLFbbt2XesMqfao0mWw5OcZkvIypCwobdp8ik8g/GuscNbbE6HIcSFBiQy8QoZ4Q4lR/UK7L23qNbLf2bOpNuhMPyU3m7TUiY2yotKS44hTZCs4A8ckjjivN15e7C63Jf8AP+u/Ts5m9cf6jbstztN/2UdCQ5NknvasVq+B7Jdm54TFYYS6NyFsbSVLP52azzp86wNdlydplPVTQUB2xXB7VzmsYS416ROCYjEfvU7m1MYypRwcKzWeVI49fjXqcK3UpSiFKUoFKUoFKUoFKUoFKUoFKUoFKUoFKUoFQf20LZOvXZe6iwrdCfnzHLYrZHjILji8KBOEjk8AnipwraUg+VB5zLlap1okFVwgS4AeQO69tjrY7zA527wM4yM4q1p0/u332kv5b71AKUkbSNvJ+dejbV3TXSmvlRVak07bL6qLuDBuEVDxa3Y3bdwOM4FW8rs3dLFcHp7pwj/NrX3UGACAuO2cNuMpBSDgKAOfPPxr7e8bI/lEeI/KHrWe3+DL0m3lX9jnTW4+f0a191bj2aelBBH9jvTfP+DmvuoPPbqmaVXW4NCSnug8MIBzv5OefhVRsq2RGwlbKTgFWFgc/LNZ+3uy30ikAhzpvppefHNub5/VXGnsp9HU5x0100M+P8XN/dQYGsthtRLqCOOMipJFy0z7M9b9SvXCPCdu8h9yTatqnQgRwkIHP55Sflmszauyp0eUQT0305x/g9H3UV2VOkCwoK6caeUFEkgwUHJPjUs2u2GYaj0TqVqzp23iNeI8aBb2EZQGHnUKPeuuHdzuBHB+NR5NW2J0rC0Ad85j3x+efjWdVHZF6MNhAT0004kIIUnEFIwa1PZI6MknPTPTnP8A9CipJo2wPKWgPJ95Odnju+I48a5A8N6RuT9ZPGfHkVnfPZN6NEf+jTTf/wCPR91a/wAEzo3/APDTTf8AUEfdV0jBDNUBOkjek/jV8hQAPvGuB1aS6kbkgbTn3hms8auyV0aWcnpppsn/ACBFcauyF0VV49MdNn/wKKowQjaUlQWnwJ4UPQ1d9k1xAt3Sy76ZUxL+kbg+l1EluQBHSgd2cKR45yg+Hjn4VmsPY86KEY/sY6cx6exJrjV2NuiC/Hpfps+X/mSa49XCdWSZb4svF14dMM7hdxhn7LsJ+X2jOmZYjPyNmqIq1dy0pQSA4CSSBgYHJ54xWf4cCqFpXQ2n9D2iJa9P2WDZ4ERGxiPEYS2ltPoMCq6BgV2c2tKUoFKUoFKUoFKUoFKUoFKUoFKUoFKUoFKUoFKUoFKUoFKUoFKUoFKUoFKUoFKUoFKUoFKUoFKUoFKUoFKUoFKUoFKUoFKUoP/Z"/>
          <p:cNvSpPr>
            <a:spLocks noChangeAspect="1" noChangeArrowheads="1"/>
          </p:cNvSpPr>
          <p:nvPr/>
        </p:nvSpPr>
        <p:spPr bwMode="auto">
          <a:xfrm>
            <a:off x="230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 name="AutoShape 8" descr="http://img0.imgtn.bdimg.com/it/u=3157668398,2056971038&amp;fm=21&amp;gp=0.jpg"/>
          <p:cNvSpPr>
            <a:spLocks noChangeAspect="1" noChangeArrowheads="1"/>
          </p:cNvSpPr>
          <p:nvPr/>
        </p:nvSpPr>
        <p:spPr bwMode="auto">
          <a:xfrm>
            <a:off x="345281" y="1202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 name="文本框 10"/>
          <p:cNvSpPr txBox="1"/>
          <p:nvPr/>
        </p:nvSpPr>
        <p:spPr>
          <a:xfrm>
            <a:off x="618581" y="960986"/>
            <a:ext cx="6817892" cy="430887"/>
          </a:xfrm>
          <a:prstGeom prst="rect">
            <a:avLst/>
          </a:prstGeom>
          <a:noFill/>
        </p:spPr>
        <p:txBody>
          <a:bodyPr wrap="none" rtlCol="0">
            <a:spAutoFit/>
          </a:bodyPr>
          <a:lstStyle/>
          <a:p>
            <a:r>
              <a:rPr lang="en-US" altLang="zh-CN" sz="1100" dirty="0" err="1" smtClean="0"/>
              <a:t>e.g</a:t>
            </a:r>
            <a:r>
              <a:rPr lang="en-US" altLang="zh-CN" sz="1100" dirty="0" smtClean="0"/>
              <a:t>: if there have 3 people live in this room, set the threshold as 2, then if there have 5 people stay in this room,</a:t>
            </a:r>
          </a:p>
          <a:p>
            <a:r>
              <a:rPr lang="en-US" altLang="zh-CN" sz="1100" dirty="0" smtClean="0"/>
              <a:t> the thermal camera will trigger alarm</a:t>
            </a:r>
          </a:p>
        </p:txBody>
      </p:sp>
      <p:pic>
        <p:nvPicPr>
          <p:cNvPr id="3" name="图片 2"/>
          <p:cNvPicPr>
            <a:picLocks noChangeAspect="1"/>
          </p:cNvPicPr>
          <p:nvPr/>
        </p:nvPicPr>
        <p:blipFill>
          <a:blip r:embed="rId5"/>
          <a:stretch>
            <a:fillRect/>
          </a:stretch>
        </p:blipFill>
        <p:spPr>
          <a:xfrm>
            <a:off x="1403648" y="1404627"/>
            <a:ext cx="6256660" cy="3522201"/>
          </a:xfrm>
          <a:prstGeom prst="rect">
            <a:avLst/>
          </a:prstGeom>
        </p:spPr>
      </p:pic>
      <p:sp>
        <p:nvSpPr>
          <p:cNvPr id="14" name="矩形 13"/>
          <p:cNvSpPr/>
          <p:nvPr/>
        </p:nvSpPr>
        <p:spPr>
          <a:xfrm>
            <a:off x="618581" y="653178"/>
            <a:ext cx="7409803" cy="310341"/>
          </a:xfrm>
          <a:prstGeom prst="rect">
            <a:avLst/>
          </a:prstGeom>
        </p:spPr>
        <p:txBody>
          <a:bodyPr wrap="square">
            <a:spAutoFit/>
          </a:bodyPr>
          <a:lstStyle/>
          <a:p>
            <a:pPr>
              <a:lnSpc>
                <a:spcPts val="1650"/>
              </a:lnSpc>
              <a:buClr>
                <a:srgbClr val="C00000"/>
              </a:buClr>
            </a:pPr>
            <a:r>
              <a:rPr lang="en-US" altLang="zh-CN" sz="1200" dirty="0" smtClean="0">
                <a:cs typeface="Arial" panose="020B0604020202020204" pitchFamily="34" charset="0"/>
                <a:sym typeface="Wingdings" panose="05000000000000000000" pitchFamily="2" charset="2"/>
              </a:rPr>
              <a:t>Threshold number </a:t>
            </a:r>
            <a:r>
              <a:rPr lang="en-US" altLang="zh-CN" sz="1200" dirty="0">
                <a:cs typeface="Arial" panose="020B0604020202020204" pitchFamily="34" charset="0"/>
                <a:sym typeface="Wingdings" panose="05000000000000000000" pitchFamily="2" charset="2"/>
              </a:rPr>
              <a:t>means a</a:t>
            </a:r>
            <a:r>
              <a:rPr lang="en-US" altLang="zh-CN" sz="1200" dirty="0" smtClean="0">
                <a:cs typeface="Arial" panose="020B0604020202020204" pitchFamily="34" charset="0"/>
              </a:rPr>
              <a:t>llow </a:t>
            </a:r>
            <a:r>
              <a:rPr lang="en-US" altLang="zh-CN" sz="1200" dirty="0">
                <a:cs typeface="Arial" panose="020B0604020202020204" pitchFamily="34" charset="0"/>
              </a:rPr>
              <a:t>the number of additional </a:t>
            </a:r>
            <a:r>
              <a:rPr lang="en-US" altLang="zh-CN" sz="1200" dirty="0" smtClean="0">
                <a:cs typeface="Arial" panose="020B0604020202020204" pitchFamily="34" charset="0"/>
              </a:rPr>
              <a:t>people to </a:t>
            </a:r>
            <a:r>
              <a:rPr lang="en-US" altLang="zh-CN" sz="1200" dirty="0">
                <a:cs typeface="Arial" panose="020B0604020202020204" pitchFamily="34" charset="0"/>
              </a:rPr>
              <a:t>enter this room</a:t>
            </a:r>
            <a:endParaRPr lang="en-US" altLang="zh-CN" sz="1200" dirty="0">
              <a:cs typeface="Arial" panose="020B0604020202020204" pitchFamily="34" charset="0"/>
              <a:sym typeface="Wingdings" panose="05000000000000000000" pitchFamily="2" charset="2"/>
            </a:endParaRPr>
          </a:p>
        </p:txBody>
      </p:sp>
      <p:sp>
        <p:nvSpPr>
          <p:cNvPr id="12" name="矩形 11"/>
          <p:cNvSpPr/>
          <p:nvPr/>
        </p:nvSpPr>
        <p:spPr>
          <a:xfrm>
            <a:off x="663283" y="223935"/>
            <a:ext cx="3737394"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350" b="1"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Alarm Configuration-</a:t>
            </a:r>
            <a:r>
              <a:rPr lang="en-US" altLang="zh-CN" sz="1350" b="1" dirty="0">
                <a:solidFill>
                  <a:schemeClr val="bg1"/>
                </a:solidFill>
                <a:latin typeface="Arial" panose="020B0604020202020204" pitchFamily="34" charset="0"/>
                <a:ea typeface="微软雅黑" panose="020B0503020204020204" pitchFamily="34" charset="-122"/>
                <a:cs typeface="Arial" panose="020B0604020202020204" pitchFamily="34" charset="0"/>
              </a:rPr>
              <a:t>-</a:t>
            </a:r>
            <a:r>
              <a:rPr lang="en-US" altLang="zh-CN" sz="135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 Intrusion Alarm</a:t>
            </a:r>
            <a:endParaRPr lang="en-US" altLang="zh-CN" sz="135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56384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18" y="223935"/>
            <a:ext cx="5749526" cy="335368"/>
          </a:xfrm>
          <a:prstGeom prst="rect">
            <a:avLst/>
          </a:prstGeom>
        </p:spPr>
      </p:pic>
      <p:sp>
        <p:nvSpPr>
          <p:cNvPr id="5" name="文本框 4"/>
          <p:cNvSpPr txBox="1"/>
          <p:nvPr/>
        </p:nvSpPr>
        <p:spPr>
          <a:xfrm>
            <a:off x="17291" y="38604"/>
            <a:ext cx="494982" cy="432808"/>
          </a:xfrm>
          <a:prstGeom prst="rect">
            <a:avLst/>
          </a:prstGeom>
          <a:noFill/>
        </p:spPr>
        <p:txBody>
          <a:bodyPr wrap="none" lIns="51422" tIns="25716" rIns="51422" bIns="25716" rtlCol="0">
            <a:spAutoFit/>
          </a:bodyPr>
          <a:lstStyle/>
          <a:p>
            <a:pPr algn="ctr"/>
            <a:r>
              <a:rPr lang="en-US" altLang="zh-CN" sz="2475" b="1" dirty="0">
                <a:solidFill>
                  <a:prstClr val="white"/>
                </a:solidFill>
                <a:latin typeface="微软雅黑" panose="020B0503020204020204" pitchFamily="34" charset="-122"/>
                <a:ea typeface="微软雅黑" panose="020B0503020204020204" pitchFamily="34" charset="-122"/>
              </a:rPr>
              <a:t>01</a:t>
            </a:r>
            <a:endParaRPr lang="zh-CN" altLang="en-US" sz="2475" b="1" dirty="0">
              <a:solidFill>
                <a:prstClr val="white"/>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 y="1"/>
            <a:ext cx="911438" cy="809030"/>
          </a:xfrm>
          <a:prstGeom prst="rect">
            <a:avLst/>
          </a:prstGeom>
        </p:spPr>
      </p:pic>
      <p:sp>
        <p:nvSpPr>
          <p:cNvPr id="7" name="AutoShape 5" descr="data:image/jpeg;base64,/9j/4AAQSkZJRgABAQEAAQABAAD/2wBDAAMCAgMCAgMDAwMEAwMEBQgFBQQEBQoHBwYIDAoMDAsKCwsNDhIQDQ4RDgsLEBYQERMUFRUVDA8XGBYUGBIUFRT/2wBDAQMEBAUEBQkFBQkUDQsNFBQUFBQUFBQUFBQUFBQUFBQUFBQUFBQUFBQUFBQUFBQUFBQUFBQUFBQUFBQUFBQUFBT/wAARCADcASUDASIAAhEBAxEB/8QAHgABAAEDBQEAAAAAAAAAAAAAAAcFBgkBAgMICgT/xABaEAABAwMDAQUEBAgGDQcNAAABAgMEAAURBhIhBwgTMUFRFCJhcRUygdEWI0JSkaGx0hglM5KTlBckNVNlcnR1goOyweEoNjhDRGOEJjQ3RVRVV2Jkc5Wz8P/EABoBAQEBAQEBAQAAAAAAAAAAAAABAgMEBQb/xAAkEQEBAAIBBAICAwEAAAAAAAAAAQIRIQMSMUFSYQRRcaHhsf/aAAwDAQACEQMRAD8Ayp0pSgUpSgUpSgUpSgUpSgUpWhIFBrStMitaBSlaZFBrStNw9abh60GtK03D1pketBrStneJ/OH6a13p/OH6aDdStnfI/OT+mnfI/OT+mg30riL7YIG9O4+A3DNcgUFUGtKUoFKUoFKUoFKUoFKUoFKUoFKUoFKUoFKUoFKUoFKV8z8puKyt59xLTSAVLcWralIHiSTwBQcxUEjmo062dYIXSmwB3aJV6lpKYUPIwT5rX6IT5nz8K4uovX/TOhbewqPPi3q4SFbWYUKS2tWMfXXgnagevn5V0m6na3uGudUOXS4PB1xwBBSlY2oT4hCRnhIzXTHp2zu9Jub047vrvUd4myp0m/3JT8hwuObJS0JJPokHAHoBVHd1PeVK/u5c/smu/vVTHXlqJyAf9IffXCVnwJT/AD0/fW+FVVWqL2Rj6buf9dd/er5nNSXtR/u3c/667+9XwlZAGSn+en764VvoB5UjP+On76cCpJ1Fd8c3i5Z/y1396tF3+74/uvcT85rv71UwSEAH32/6VP31tMtoD3nWh83E/fWryKkm/XXPvXW4H/xjv71bjfbmAP40n/P2x396qMZjOf5dn+mSP99aLmNYA9oYHzfR99Z4H3u3y6FWfpKcc+ftbn71bPpy5gY+kZ39ac++qWu4Mj3faY2R/wB+j762GfHUOZUcf69H31R9j95uK1c3KaD/AJU5+9XGm93Af+spv9ac++vhdnRf/a4vz79H31we3xAM+2RP6wj76z7Fww9TXSFJZmsXSaxLjrS6y+JCyULByk/W558jWRroF1ii9YdDs3E4ZvEUiPcoo8W3R+UB+arxB+Y8qxh/ScRspJnRAT4ZfR99X30Y62r6P6wavUOZEkRlp7mbBEtCBJa9Mk8KBwQfI5HnUuOxlQByK1qN9C9fNB69t9rdtmq7KqZPQkt25dxZ9qSsjlst7s7gcjA9KkZKs1yG6lKUClKUClKUClKUClKUClKUClKUClKUClKUCoC7dilJ7I/U4oWptX0SoZQog/WT5ip9qCO293J7KvUb2oLMMW7MgM43lrvE7wnPG7bnGfOgwcaT05ebvIubtjQ8sQ2GTJLT2xSUrXsR4nn3uMfGpEjdIOoDDCUy9K6gfkKV7zjdwCElPptyefjV/wDQFvRdw6u6sZ0hFup0o5Dhd0zqYtGUVBZKt5R7uArBHnXaKAmdbtZXqIba6i1pbjux5IALSiW/fSkjzBHPzqbvhZHRUdFup68lOn7sU+W6QOB/OrcehvU5wc6duPzMhP31kOblRFIQpbzaELUEjIPvKPpVVTGj+BSc58Cmm9e10xtjoN1Nxxpu4H5yU/vUHQTqaoEnTk37ZCf3qySLZZCsYA8vCtF29BJJb4+Rqd1vs0xtDs+9SlA/+Tc0fN9P71P4PfUkD/m1L/p0/fWSdNvBHDWT4+FcbsJKfFoj7DWe7fs19MbX8HvqR5aakn5vp++n8HnqR56bk/06fvrJEmAgZIbrauCgj6n6qvdThjdV2d+o+P8Am1IA/wDvI++tn8HnqMDj8GpHPq8j76yQGKyOFBKfnRUFo+CQftq7pwxuOdnbqHnB009k/wDfo++tquzp1FCc/g24PTMhH31kQvYjW1hLr7yIySoJSVAnJ9OKpNuusea4oMq75LRHeKS2obQfPkCm7fZw6PyukVwjQoQf6ZBlxiIv2h1V4Un2hSE71OkZ4IAPAqLL/dLNcGWfouwps68lSliWt7eCOB73hXeLrLtiPhmM+2tSmJKl9wsEqHdq5IB9K6COtONR2EqjFj3MKcJ+v8ceVanKVd3QCO2OuPT9wJSlwalg4WBg579PnXoxTgHivP8A9m2ZolrWOm49ytd7f1s5qq3qtU6NLbRAYb79veHmiNyj9bBB8xXoBTRG6lKUClKUClKUClKUClKUClKUClKUClKUClKUCoM7bXs/8FfqN7X3nsn0ae/7jHed3vTv2Z43YzjPGanOoK7cXPZL6nfC0OftFBir6NWfQ1+6m6ttukTf5GkJNvhpT9OlDU4rCyVZLXAG4cY5qRtWs3TRGobvA0xHlTJkBbKmY761ZLTqApairwOCf/7FQ32V7Oq/al1RbkT5FqU/AjBM6JjvWCHSQpOePLB+BNTxrnU2oOm8q6QmbtcdVvRAyChwJDxS8nIJSPJI4z8qZehe2kmWX2EPOd5IeXhxaC6dyVHkjA9DnFSJGssHaC4w8oKGRtLlRZp1UuVDiyJFyfQsfjQtJSCgnnHHORnHNSlbAFxG0O36ZuT4q9oTz51htSteWSYNKylaSitKv4W37ObiHFMBO4d5uxz9XOPjUZfQ/WXvUBcbS/doR+NCW38rXz9Uk8DwqTtd3O4ab0vLuVkXL1JdGVIDNs9tDXfbjgndjjA5qwUdVupSpMZpWgHm0FguyHfpnIZXzhA497wHPxqaYU120da/Z2sM6UU8FFayIzxSUcYSOfreNXDrm966st1EfTNjiyLT9HrdaVNkLbd9qHJa2+SM5xVDV1W6nJhRHV9OFh5Tii40b2SG2xj38+ZOTx8Kr3UDqnfNK3VqBb9L3HUcdEAzGJ6VJAWrP8gfMkc8/CnEXa8NKCPfNPwZ13gOM3d5tKpTSN60IdxhQSeMpGOKqv0VZwRmG/wcn3HKp2lXRf7HCuLkuVbnJbSXlQu8AVHJAyg49P8AfVY+jW/D6am/01Z1KjgFqsuOYTx/1bhrT6PsuMexPKPoGnKpeuBPsulbncbK7Lvl2jNb4tvXKKA+vI90qHhUVJ6jdWlvwkr6eqa7wEycXVR7gZxx+dxg1dfYurq8xqFm2QToePborwdV7W7emFqb2bTtCRnhW7zqwrxqHUkeVYnIzMZq2u4Te9q1bkL24JaSPFJNaXXXPVSbaMSumDb5Lu4R3roop2gZ35P5WeMVtuWqrnpq92ViJAcbgXZO6ZLUUgQlbR+LJ8cBRPzosUnqFouHY2I16htPMz50WSXFrWoIKFIUOEHgZGK6POLDDLDgbV+avcPH5V3m1/pd23yxezebhNVNhSgYUlYXHbSppYyjz8sj0rpA/L3xoqXZC3kKBSpCv+qPkAflXTC8FTF2dJWhRrLSzNwhX53XC9T276KlRHW025trvmyoPoI3KVwrGPUVn+A8a863QZptvrl08bbwU/hFAOc5z+OTXorqoUpSgUpSgUpSgUpSgUpSgUpSgUpSgUpSgUpSgVBXbhSV9kzqcB/7ocP6xU61BvbdH/JQ6m/5nd/aKDEb2U27i/qPVQs0tqBd/YYvs0h9HeNoPenJUnzGARXae23S7fhLdGdQIs8m8MNspdmRYwSXG1JyhOTzwMD7K6s9lRy4xtRauds8Nq43ZFtimNFfc7tDqu+OQpXl7uf1V2OYvShrqZcL3pFNn1I4001I7mcXkBtKdrRwPdzj0rnbzpYvaAuEwpCUw0BwEKyjIyfj5VI0CRuYSe6aRkA47sVF8PU+4oQmQ62pCwVN7UqSsfmnjIqSrPcw/DQox2FKx+WDU8NPu71Yz7iP5ia07whOMN/zBWonAqG5hpJ58M4qzLv1CmwbrKit26AptlwoSpQVkgevvUF3lY8kpGOfq1T5tpiT1oU+whSkZx4jGc8ftqxrt1vt+mlxmb1ddKWV+S2HmmblNLLikEkBW0nwJBqtSdZXiOyt5yDbdiVBBKVqycjIIGeUn1oK/EtUeCwllmOhttP1Uj481yqYbx/Jo8PSo/vfWOJpttly9XPTljQ8paWfpOWWe8KT723J5ABT+mqo3rW4y7f7bHZtcmEWkvtvsOFSXW1cpW3z7wx51nScrq7hrA9wceHFcbjCBjCAMVx6durl4tKJEiOyh0uLSUt+GAaqBUj+8pqJ7W1f4sR+KUy44eaSd+w5HI8/11ZiEQYrzvsUeO027jKVoyD9hzUgahYfkw0+ySjbloXuW42ndvTjwwaim6plJmyWpjyLk2sEFKtyMfEbccGttLH1+9qX6VEu6TYsqzPQZaIsRlopcbHdLCdx8ODnwrpDMKn4sRLyo5S4n3O6ACknGPewPGu7+rrlqBd2ZauWn4lu0uzbpaYUuNI3LcUGF7MpPIGc5rpDLilUKMSwmP3qd7agf5THGfhzW8Wau/oGwYvXXp2N24q1FB//AHJr0XV51OgKXEddOnQdIKvwjgY5zj8cmvRSDkmtI3UpSgUpSgUpSgUpSgUpSgUpSgUpSgUpSgUpSgVB3bbweyj1Oz4fQzv7RU41B/bZQVdlHqaP8Du/tFBiS7Jc9dm1LrCe3Ak3VyNbojiYUIAvv/j8FKM8Zwc/ZXYwXfT9413LvEmFqOzSJDLTK7TcENpQgpTw5+cN3jXXbsn3SJYNR6vus9xTMOHbojrq20Fako78pyAOT412iWzY+o+uJOorTqxiZaFxGYpjGG4h1LraTuO5Xkc+lcsvKxzxpEN1xDgkxi2Vjc0Y5SsD/GB8fnUjWh2KYyFNtLIwOd1WNG0sgyCpyOENlYSFtyAVFJ8ykjyIqSrRarezHQBJk5AAyhCcH9NTbTkS+wrxbVuPkVVaF2u1jZuspDtgElaHCFvFf1jjx8PhV+KiW8H3ZEo/6tP31RpWjLFMkuPuOTi44rerkAZ/TTYtNUfTl4Qy7L0NbJqQgNtuzgwpWwHgJKxnGd2K+ybfY0lpS5OnSWEKS2tRWkhKsZCTx5V8mrOzv0211OjS7/Y13aVHaDDT7zigpCAcge6oeZNXdL0zZpLRQoPoBCU4RxwkcDxq7jCzHmrBe46DK0Zbp7TalbFTA0oJUTzjvB8E5x8K+9d0isw1MDTiBDjNJbU02UbGm+NqQEjhPh4elcOsehXT7qCzFb1HaHLsiIpZYDzqk7CvG4+6R47RVeh6NsNutEW2Q47rEGLHTEYaSfqNJxhOfPgeJ5rC1u07IjSrUhyPG9iRuUO6TjgjGTX3KCcfln4+tccC3RbZGDEbf3YUVe8cnJrkVtHgTQ0pGoETHIG2A6w06VALXLa7xOznOBkc1G8laEvymLlN7pwjah6FGQFIPr72fsqTb28pqKe6jmUtfulPebNoPnmo/TZXbmuUp9DFukY9xbii6hRPw4ra6R1rPVzF2nt2dNlusOFEt8st3mclPdS1pYXjbjzVz4eldEZLba4rKo7b6Fj3/wAbg5wPyfhXfrXep9P3N5nTUS5e2XW126Yt8FhTbYUlhalbSePMY5rpPrbSMnRsKzvPXJud7VHD7aEoIDTZA905PPJreNnDpj0epnjl1MZuY639b4n9qt2f90jrp067xJQfwjgYGMcd8jmvRKPE/OvO92fH0y+ufThQG3bqSAB8R3ya9ESfrGtOLdSlKBSlKBSlKBSlKBSlKBSlKBSlKBSlKBSlKBUJdtb/AKKfU3/M7v8AuqbahXtksOzOy/1HYZbU6+9altNNoGVLWopCUgepJAoMTfZDuMGx6m1lcrnMZgW+LbIan5MhW1ttPfkZUfTkD7a7Lbzduotyudou1ik6Wkx2O7kRJjZdLyG8LT3fHGR41166A6Dv+hOo2q7JquwyLLOatsRcqBdmkpCUKUstlxJyNhJHjxmpl0903muvSFuQY9vJlvENR0htoJKgd6AnI2qOcfKueTUnFu17ocCnnFOsT0tBQSmQkILS8+mCSPtq/bZOj+ys7HOCASPHGai0aMcgOlCZY3bsYDmOavm0IYgRkNrmxQB+Qp5O4Vjyt0ub22OM/jh+z9tPpOOkgBYwfDkffVq3+1RbwYykzoiO63eKwc5x8fhVK/Atl0hf0lCTzzlSR/vqJpfiro3n3Rn/AE0/fW36UQocIyfTemrFOim0Di5QRz/fE+tcsTS8eDMjyFXCIrulhRAdHOOfWhpe/t4A/klA5x4iuP28KJAaJOcH3hXxLuEcE/2wyVcflpPr8fn+io86oaRumr02oWPXb2kvZXFGUphlLplIUc48eCPI0NJL9tUrwjqOPRSa2Casf9mWrPkFJqMjoe7vdRIeomdfvNWBlDYc08lkEOrSnBO/OSFH3setceotB3279UYWoIuvJVrsTZQXdOeykpdx4jf4gK8x8KMr91LJXHgd6YEx7eShIjBKlZPzPhx41Hy5M90SvZUFuWlAKWrg+22kn0JzVD0d04uehtWX+7zOor12Fxbc7qJMQQzFUVDbs3HGQPdx9tVidpCRNuD0tb5WFbloZUtIGT6HNbaig64vVguKWbJHu9tkahYtEtyVEhvJWtBSwsrBxgnGRXVLrXFUi06LkBxK0m3hspCeBgJNdmtZ6fajd4tuBAj3D2OWoqjobVJ7sR17lLUnnIPifSutfWG9RHtIaRitPx3nG2UqUWXArb7ic7seB+FT3jp9/wDDxwx/F/Jxyym9Y6/ncUXs9uNudd+nPd+WpIIP9MK9DifE/OsAvZw6dakufUrROq4NgnydMQdUQGpl3aazGjuF5GErVng+8P0is/IOfnXZ+eb6UpQKUpQKUpQKUpQKUpQKUpQKUpQKUpQKUpQKhTtksPSezD1GZjpWuS7anEMoa+upwqSEhOPys4x8cVNdQj20lFvss9SlJJSsWlwpUk4KVZGCD5EetBjD6A9PtQOa86haV6kWq8sz5dogNzYN7ecMpbReJRlRUVY8MYPl8KkGfp1np91JlaW0/HuFvjNx2ZTbb7jqwSsHcQ4rjyHHlUZdlRM/XmpuoUa5Xy5CXNtEFlV09oUuU0A8cFK1EkY24+Wal+Xe9Q6f11L0o1rK6Xp1llp/+3ykvELB8gPqjwzXLK2mPmqtDlzAtbqnosnaoNu4eDhSQPAgHOauuwu3GZDDn4ONF1SFbVh1BQo+Wc+R4zVq9zfEtJS/CZkNJXv75UZIWCOfrAZzz51RLfZL+ypwOQ5oQpRWnaVEck+hrDa45+j+pj+q+9iWrR34Nqdb3iWXRO7r3e8xtOzcPe2/ZV0XbQskNNJgwWT3biypzdtUtGPd3ZOPE448hUeex63b1c3CgaHmTrJ3jSV3dy+pZ9047xYZIJ93J486vS76WnQw0IrU51zepK1d6pSCPIgeI+2goN/0h1FRKiJ01A0eIiGh36r4XlPqdJ97Gw424x9tXbcNFn2RQhw45fUpCwoEpKfdIUkZ4258PPwqz73G1xBciosuiH9RMFoLfkv3xMItOZwpAbUCSABnNXXcdMy2Iqu5blKf3IUAl4qTgjlJ9SCPGt+hbOqNKa7bjRE6WgaWefC3DJVfXHDxkd2lvuz/AI+c+oq52NHy/oZr2mPA+mHIrffJiqUGm3xjf3RJ4RnP1vKrY1DD1fbI0ZVk0m/qB9anA6ly7JhBlI+pjcDu3FSvltFXAjT05yzNvPxJES4ORkOGIiX3oYdON6FK/Lwc8j0rMFHvmm9ZwrWhWlomn13dL6TvvS190hvaclOw53Zx9lfXbV6oVZ4n4SPWsXtKXES27cpXs3idikE85xjOapl9g6ot1s7y1abkX6b3yWxEVcxCCG9p3L3qznGBxWsbTNyuFojz7za3bFcHkLD1uTchI7tQPuHvBgKyAOKRNKYtpyJDkomCKhxa0K7yQsEHAx4njx9PSqTKhwkxXJS5UZyOhOS5HO/HrgDJNXLaLRJRa5aZMRLru5DqESUhwEpTycH4mqQ5eLjZUPPsLTbWwnc44NiUj4+gxUavChX7ppbrEGdV2+NKYuVwtswPPPOqCVoXHVkhB8AQBxXRURGG2WEIYcYcUnC1q8FnyIHpjiu9F6sl3Qv8Jn9T3S8NTbZOaECTgx2QWF/V/UQfjXRiQEyYzCRIW+5t95KgR3avQV3w8M2e0ydmLSOtxrvRt2t8G/SNDRtVW9NylxlOC3Id79ASHQDtKuU+I4yKz5o8a8/HZpv16i9X+n1l+lpjdqk6ogOP29ElQjuqDycFTedqjx4keQr0Ejxqst1KUoFKUoFKUoFKUoFKUoFKUoFKUoFKUoFKUoFQj21h/wAlbqV/mhz9oqbqhHtr/wDRU6l4PP0Q5+0UGK7shw7lMu+v41nuCbRdHbZBTGnqb7wMK79R3bfPgY+2uwMC7XGBrW427Vjllvd/jtMrFyjwA04plScoTkc8DioD7IRuyLp1BVYm4z96Fut5iNzVFLKl9+rhePLGanH26RI1tLlai0rAtere7abffhSnFJMfZ+KI5xnHOK553wuPld8ZNtEtDjEJ5l/vA6VNOrCV+uU5wc/Kr3YIGFBPdk/m1Z1mnsR3m1fSc/ahYcXFdbC0LGMEZIyPKubWHXjS2itVaf0vc48v6XvOwRUsRitCypQSPeHAwTznyrG3TtXs286hYIWoY+Ir6zLeOPxqh8Mio10b160zrPqhedCwYk1F4tRcDzr7GGFbDhe1Xnz4etTK2zGKEq9na8M/VqSp2/ag+0vJOQ4f1Vr7S4r6y+PLIFXAqFHJx3DX82uFUFhPg02B8quztqgqdWrJKgonzwK2FShjOP0D7quEwox4MdG31rem3xMfyKT8qbO2rZUEnnCf0V8lwiNSWMOMtOAH8pI4q712uJn+QRj05rYu2RCkj2dHPqDUO2or1JY7bIhBEmCCylW8hrKCfmU8kfCrQiwtO2tp5tq0wyyoDKJTPeIA/wBKpf1PZVSYGyI/9HLQdynEJBJTjkc1E8m0RY6psK4PS7owoEKDju0EfHHjmh21YmqperkyXZlzuVud00/bJqLfaYkTu1MtlhYQSocbkkE/I10VmqcXHjL75pxe0KSlrAKOcYPHjXe3VN81G4+9Enaag2nSjdomiBJZlFby9rC9hKfIE5yK6Kzu8YZiPGM0wlSQpIbP1xjxNd8fEZvhfnZvcU9156bl0bFfhLBHh6PCvQv+VXnn7O0nvuuvTZxI2lOpYAwfP8aM16GB41WW6lKUClKUClKUClKUClKUClKUClKUClKUClKUCoO7batnZU6lHn+5S/8AaTU41BvbcIHZT6lHx/ipf+0KlGLnsgT5lounUWZb7a5eZzFtgKZt7SwhT575eQFHgYGTz6VNitRW+59Q5V/n2S+6Zv7sVph23ynGnmktoThC9uOSeefGoV7H19Z0vdOol3kR5UxqLboKlMQWi6+sd8sEISPEjOfkDU6Ro1o6ha9maptt8msRlstxXbRdba6w4haAff3ZyAc8etc8p4rWK5YusRsQVPwpOFYKH7dsc258loOP0ir7h31mdHadVa7a86gZQ45HCljjGQTyPsqwk2gNyh3tugOxlqAU8xcCl1CT5ltSOcfA+dX9boVvjsthDD5TjGe98f1Vh039tBdg26XW7bBZe81txwlR+3xOao0vq3c4M6RFRBgrDDhQCrcCR6nmrjdYhK/7M7kjyd/4V8P4P2V15x1219444dylF4jJ+ymobW3P6/t2pbLdxm6ZtbzwC0NTZ6WXFIyQFBKjnBwaqb3U6+ssrdctltCEKCCd5JyRxxnkHnnwNbLv0q0HfpIkXLR9uuElLYZS9LQHVpSM4SCoHgZzVZes1rkJKXLckpOOO9I8OB4Y8BRna17l1xVZ2WV3J/T9qacK0tm4TUxysp8du5XOMpz86+1PVS8OxDLZiWx2KG0vB1l7chbZ+qpBB94EeYpfOmejtSKY+ldMQbp3G7uvbB3ob3YKgM58cD9FVRuwWmPCahNW5pqGy0GG2U8BDY8EDHgOPKht9Nh1rOu9tTIcbYaVvUjCMkcY9a+5WoZmBju/0VTo0GJCY7piN3bQJUEpdJ5Pj41yBLP95WfgHB91XR3R8l8v9zUxiM7HbJJ3rda3jbjyGRUZTrguYZkS53WWlLgxugR2W1J9cHGQfjUhaicWmEpMG3tSX1EIIlS+6QlPrnB/Rio+l6dn3NqWHZlqs77gGx5CHZG0+ZHgDj5VF2s7Ves0XL2i0t6WvEC1Q7PN9nvE4oU2+oMKwRjnCuea6GyChpDBTHcaaWAolfO/jGRx4fdXfrVGtdNXiBJ0vFeny7lbbRNUuW7BWzHWtDC9wSo8HOeK6DSXGFJZSHnXG9oH41JAR8E8mu+Hhm+Eidm4Nv8AXzpspsZQdTQTkcf9aM16EQMGvPl2a2UJ6+9NQ39T8JYPAPH8qDXoN8TVYbqUpQKUpQKUpQKUpQKUpQKUpQKUpQKUpQKUpQKgvtvnHZR6lf5rV/tJqdKgrtwEjso9SsDJ+i1f7SaDGT2KL3adMak1rPu15g2lsxYSEe1vhpSgFrJUM+IFTFqzWWmJfUedeGuo+ljaZDDSXEG8IS8oobCRhOOAFA+fIxXTPQfSy/8AVS7XKNp+DGmuw22A6JL6GQkulSWwN/jkg/KoYvjbEO8To7jTbakObOEAlKsEHH2iuU7csrJeZ6dOJJdMmrWq2hHNzabtpsu7AvH0605GwT7u7bykn0+NSBp3qVpiazGba1Fp5yS4MBhFyypRA5AG2sYNvQn8DdNMBhptChLeUUpwVq3pTlXrgfoq5enxEPWFqktISh5ta1BYSMj8Wqlxv7amc1zGRt/rJopO4I1XphZSDn+NP+FbGOrWmpEZMlF/04Y+8o7w3IgbgM4+r448qxEXl1CLnKSClpIXu3BIyM+lSDp+SXemMWIpDamV3rv1BSQTvEcjOftpML+07sfiyfRep9huCmkRb7ph5x4hKGvpM71KPljbX02/XVvuq3EwblYJZb4cDE9SyjnHvAJ4rGxoAph62sDzTTaXW5iFJVsHBHnVyafvNvsVvEm5W5dwgqu8hL8Rp4sF0qYISoqT+aohXpxVuN1xV78fiyDnVsVDDz6pNpbZZ3d4pctSdm362cp8qpjvVTTbbZcOo9NqGM+7dAf91dE2rxF7yLbZLEiRcn/YXWJ5lq2oa7opW2UZwrcT4n0qPZMRj22Thlvl5zjYPzjWJjlfNXvx+LJe51NsKYKZar1YfZ1KKUrNxxuUOSkceIBBx8a1Y6lWWY4y2xd9OuuvEJbbTdRuUT4DGPGsbs3nSFqbKElCbnJWkbfAlpsE1ppBpDOsNPuoQhLqbkwpKwnkHfTst9r34/FkSuWuYs+Mtq2ptd8lc/2pbbmlboA8VKBGAB4VGi73JnuTEJumnbPNTwG51+aUAf8A5sePyFdKZLLZmzShIRuedGUHbkbzxx5Vyi2xvwNdUY7OU3ZABKASMsKz+yk6dnNrNzl9O/Wol2O86chWpvVNkkzBbnoaxHntd2t5xpSQM5yfeUOa6JdROld40I7BiXC42u6lcdboNqmokJYbQoJO7HgeRx41StPxWYmorQ+002243OjqSoIHunvE1Vr1pMMaelalDK0NIvj0FawkBvnJHxznj05FbuU6epllObqfyamU1MaqvZoYEbr301CDuH4TQTg/F0V6DE+Hzrz9dmlJT2g+mpUd2dTwiCfId6MV6BU+Jro5VupSlEKUpQKUpQKUpQKUpQKUpQKUpQKUpQKUpQKg3tquMs9l7qC5IaEiOiBudYKinvUBxO5G4cjI4z5ZqcqgrtsrbR2XeoDj7PtMduElb0feU96gOIKkbh4ZGRnyoMS+lusWk9G631dcLFoydZbPcosRMS2MXPv1Q3G1FSlqdcTuUDzhPzzmoFlWtN51GcgtNSpQSp3YPcyoA5+HPj4VfWuL3Yb7q+fN03pxWlLO400GrSuaqYWSBhR71WCcnJwfCo8nla3n0lRDW/aePdz6GnrRqS7St1P0Pb+n0jTdot9yTdmkQny682pKwh0vJCkAp4wOPD1q7OimhtO6ktV7u1zvgtt1txKYMAOoSZSlNLI4I3K5wOKihm4RX9L6XhxXQtyDDf8AaUgHLbrkgqCcnx90JNVzQFzh2TWVruM5SW2IqnFFak5wS2oJ/WRWLLFiJbnBKlvOlH4wuFHu48RwR4eNS7eNN2XT/TrSMu0XJ6Ym6yHZEiPICA5DcS0E7FbSQM5yM+RqLLvHU3c5aV7sd4TwCE7s+Pw/4Vc2mpkdzRJg94FS27qZXd452FgJ3Z9Nw8M1tEzdnvQendYTbnOveohZplrdaXBjFSE+1KIUQPeOT7wCcCrQcgTLjpl1EVDZmIvBJQ46lpITtws7lcDA+dU/QU+Hadb2CdOUhuJGmtvOOLGdgBzn9NXBLtLd3tlwacjTX2helSP4tSkvJCU54CuMHwrF2vttk2tZ1NEdS8gWyPBj/j+/SC46ANqQg+8sH1Hzqz3yn6ReyraDJUFKPkCs5P2Vf1xtwF1g3M2qetQtzUdLSQj2dn3skuE87kgHGP2VHsw/23IB5/Guc/6ZpiVJvXPQen+n0PTEHTl/Goo0h2Q+++FoV3TmxsBJ28DIwcHmvq6DdO7BrFU663fUKbRJs0pl2PG3NpMg4JSPe5OVYGAPOo4mzIq9E2q3NKSJbNykyVtJGCELbbSFfaUmtNHSo9u1fp+bK2pYi3Fh5xahnYkLGT9g5rXpeFJdcUpby9uFFxZIHllZz+2pW6xdPrBoHQtgVYdRJ1D9Jzg/JCVIV7PiOCke7nGcq4PPFRlcVINzmFtW5v2h3ar84bzg/or72ZcRvQNytylIRNXdWJjTQGCtIZUhR+zIp6SL46AdL7F1FudxXe9St6fNscjyGQsoBfG7J+sR4EJHHrUndLLFbbt2XesMqfao0mWw5OcZkvIypCwobdp8ik8g/GuscNbbE6HIcSFBiQy8QoZ4Q4lR/UK7L23qNbLf2bOpNuhMPyU3m7TUiY2yotKS44hTZCs4A8ckjjivN15e7C63Jf8AP+u/Ts5m9cf6jbstztN/2UdCQ5NknvasVq+B7Jdm54TFYYS6NyFsbSVLP52azzp86wNdlydplPVTQUB2xXB7VzmsYS416ROCYjEfvU7m1MYypRwcKzWeVI49fjXqcK3UpSiFKUoFKUoFKUoFKUoFKUoFKUoFKUoFKUoFQf20LZOvXZe6iwrdCfnzHLYrZHjILji8KBOEjk8AnipwraUg+VB5zLlap1okFVwgS4AeQO69tjrY7zA527wM4yM4q1p0/u332kv5b71AKUkbSNvJ+dejbV3TXSmvlRVak07bL6qLuDBuEVDxa3Y3bdwOM4FW8rs3dLFcHp7pwj/NrX3UGACAuO2cNuMpBSDgKAOfPPxr7e8bI/lEeI/KHrWe3+DL0m3lX9jnTW4+f0a191bj2aelBBH9jvTfP+DmvuoPPbqmaVXW4NCSnug8MIBzv5OefhVRsq2RGwlbKTgFWFgc/LNZ+3uy30ikAhzpvppefHNub5/VXGnsp9HU5x0100M+P8XN/dQYGsthtRLqCOOMipJFy0z7M9b9SvXCPCdu8h9yTatqnQgRwkIHP55Sflmszauyp0eUQT0305x/g9H3UV2VOkCwoK6caeUFEkgwUHJPjUs2u2GYaj0TqVqzp23iNeI8aBb2EZQGHnUKPeuuHdzuBHB+NR5NW2J0rC0Ad85j3x+efjWdVHZF6MNhAT0004kIIUnEFIwa1PZI6MknPTPTnP8A9CipJo2wPKWgPJ95Odnju+I48a5A8N6RuT9ZPGfHkVnfPZN6NEf+jTTf/wCPR91a/wAEzo3/APDTTf8AUEfdV0jBDNUBOkjek/jV8hQAPvGuB1aS6kbkgbTn3hms8auyV0aWcnpppsn/ACBFcauyF0VV49MdNn/wKKowQjaUlQWnwJ4UPQ1d9k1xAt3Sy76ZUxL+kbg+l1EluQBHSgd2cKR45yg+Hjn4VmsPY86KEY/sY6cx6exJrjV2NuiC/Hpfps+X/mSa49XCdWSZb4svF14dMM7hdxhn7LsJ+X2jOmZYjPyNmqIq1dy0pQSA4CSSBgYHJ54xWf4cCqFpXQ2n9D2iJa9P2WDZ4ERGxiPEYS2ltPoMCq6BgV2c2tKUoFKUoFKUoFKUoFKUoFKUoFKUoFKUoFKUoFKUoFKUoFKUoFKUoFKUoFKUoFKUoFKUoFKUoFKUoFKUoFKUoFKUoFKUoFKUoP/Z"/>
          <p:cNvSpPr>
            <a:spLocks noChangeAspect="1" noChangeArrowheads="1"/>
          </p:cNvSpPr>
          <p:nvPr/>
        </p:nvSpPr>
        <p:spPr bwMode="auto">
          <a:xfrm>
            <a:off x="230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 name="AutoShape 8" descr="http://img0.imgtn.bdimg.com/it/u=3157668398,2056971038&amp;fm=21&amp;gp=0.jpg"/>
          <p:cNvSpPr>
            <a:spLocks noChangeAspect="1" noChangeArrowheads="1"/>
          </p:cNvSpPr>
          <p:nvPr/>
        </p:nvSpPr>
        <p:spPr bwMode="auto">
          <a:xfrm>
            <a:off x="345281" y="1202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 name="矩形 13"/>
          <p:cNvSpPr/>
          <p:nvPr/>
        </p:nvSpPr>
        <p:spPr>
          <a:xfrm>
            <a:off x="618581" y="755646"/>
            <a:ext cx="7409803" cy="296491"/>
          </a:xfrm>
          <a:prstGeom prst="rect">
            <a:avLst/>
          </a:prstGeom>
        </p:spPr>
        <p:txBody>
          <a:bodyPr wrap="square">
            <a:spAutoFit/>
          </a:bodyPr>
          <a:lstStyle/>
          <a:p>
            <a:pPr>
              <a:lnSpc>
                <a:spcPts val="1650"/>
              </a:lnSpc>
              <a:buClr>
                <a:srgbClr val="C00000"/>
              </a:buClr>
            </a:pPr>
            <a:r>
              <a:rPr lang="en-US" altLang="zh-CN" sz="1200" dirty="0" smtClean="0">
                <a:cs typeface="Arial" panose="020B0604020202020204" pitchFamily="34" charset="0"/>
                <a:sym typeface="Wingdings" panose="05000000000000000000" pitchFamily="2" charset="2"/>
              </a:rPr>
              <a:t>Time in this rule means if the person stay in the restroom over this time the fall detection radar will trigger alarm</a:t>
            </a:r>
            <a:endParaRPr lang="en-US" altLang="zh-CN" sz="1200" dirty="0">
              <a:cs typeface="Arial" panose="020B0604020202020204" pitchFamily="34" charset="0"/>
              <a:sym typeface="Wingdings" panose="05000000000000000000" pitchFamily="2" charset="2"/>
            </a:endParaRPr>
          </a:p>
        </p:txBody>
      </p:sp>
      <p:sp>
        <p:nvSpPr>
          <p:cNvPr id="12" name="矩形 11"/>
          <p:cNvSpPr/>
          <p:nvPr/>
        </p:nvSpPr>
        <p:spPr>
          <a:xfrm>
            <a:off x="663282" y="223935"/>
            <a:ext cx="4196749" cy="30008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350" b="1"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Alarm Configuration–</a:t>
            </a:r>
            <a:r>
              <a:rPr lang="en-US" altLang="zh-CN" sz="1350" b="1" dirty="0" smtClean="0">
                <a:solidFill>
                  <a:schemeClr val="bg1"/>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 Restroom overstay </a:t>
            </a:r>
            <a:r>
              <a:rPr lang="en-US" altLang="zh-CN" sz="135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Alarm</a:t>
            </a:r>
            <a:endParaRPr lang="en-US" altLang="zh-CN" sz="135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pic>
        <p:nvPicPr>
          <p:cNvPr id="9" name="图片 8"/>
          <p:cNvPicPr>
            <a:picLocks noChangeAspect="1"/>
          </p:cNvPicPr>
          <p:nvPr/>
        </p:nvPicPr>
        <p:blipFill>
          <a:blip r:embed="rId5"/>
          <a:stretch>
            <a:fillRect/>
          </a:stretch>
        </p:blipFill>
        <p:spPr>
          <a:xfrm>
            <a:off x="1547664" y="1291947"/>
            <a:ext cx="5701877" cy="3451243"/>
          </a:xfrm>
          <a:prstGeom prst="rect">
            <a:avLst/>
          </a:prstGeom>
        </p:spPr>
      </p:pic>
    </p:spTree>
    <p:extLst>
      <p:ext uri="{BB962C8B-B14F-4D97-AF65-F5344CB8AC3E}">
        <p14:creationId xmlns:p14="http://schemas.microsoft.com/office/powerpoint/2010/main" val="1259508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18" y="223935"/>
            <a:ext cx="5749526" cy="335368"/>
          </a:xfrm>
          <a:prstGeom prst="rect">
            <a:avLst/>
          </a:prstGeom>
        </p:spPr>
      </p:pic>
      <p:sp>
        <p:nvSpPr>
          <p:cNvPr id="5" name="文本框 4"/>
          <p:cNvSpPr txBox="1"/>
          <p:nvPr/>
        </p:nvSpPr>
        <p:spPr>
          <a:xfrm>
            <a:off x="17291" y="38604"/>
            <a:ext cx="494982" cy="432808"/>
          </a:xfrm>
          <a:prstGeom prst="rect">
            <a:avLst/>
          </a:prstGeom>
          <a:noFill/>
        </p:spPr>
        <p:txBody>
          <a:bodyPr wrap="none" lIns="51422" tIns="25716" rIns="51422" bIns="25716" rtlCol="0">
            <a:spAutoFit/>
          </a:bodyPr>
          <a:lstStyle/>
          <a:p>
            <a:pPr algn="ctr"/>
            <a:r>
              <a:rPr lang="en-US" altLang="zh-CN" sz="2475" b="1" dirty="0">
                <a:solidFill>
                  <a:prstClr val="white"/>
                </a:solidFill>
                <a:latin typeface="微软雅黑" panose="020B0503020204020204" pitchFamily="34" charset="-122"/>
                <a:ea typeface="微软雅黑" panose="020B0503020204020204" pitchFamily="34" charset="-122"/>
              </a:rPr>
              <a:t>01</a:t>
            </a:r>
            <a:endParaRPr lang="zh-CN" altLang="en-US" sz="2475" b="1" dirty="0">
              <a:solidFill>
                <a:prstClr val="white"/>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 y="1"/>
            <a:ext cx="911438" cy="809030"/>
          </a:xfrm>
          <a:prstGeom prst="rect">
            <a:avLst/>
          </a:prstGeom>
        </p:spPr>
      </p:pic>
      <p:sp>
        <p:nvSpPr>
          <p:cNvPr id="7" name="AutoShape 5" descr="data:image/jpeg;base64,/9j/4AAQSkZJRgABAQEAAQABAAD/2wBDAAMCAgMCAgMDAwMEAwMEBQgFBQQEBQoHBwYIDAoMDAsKCwsNDhIQDQ4RDgsLEBYQERMUFRUVDA8XGBYUGBIUFRT/2wBDAQMEBAUEBQkFBQkUDQsNFBQUFBQUFBQUFBQUFBQUFBQUFBQUFBQUFBQUFBQUFBQUFBQUFBQUFBQUFBQUFBQUFBT/wAARCADcASUDASIAAhEBAxEB/8QAHgABAAEDBQEAAAAAAAAAAAAAAAcFBgkBAgMICgT/xABaEAABAwMDAQUEBAgGDQcNAAABAgMEAAURBhIhBwgTMUFRFCJhcRUygdEWI0JSkaGx0hglM5KTlBckNVNlcnR1goOyweEoNjhDRGOEJjQ3RVRVV2Jkc5Wz8P/EABoBAQEBAQEBAQAAAAAAAAAAAAABAgMEBQb/xAAkEQEBAAIBBAICAwEAAAAAAAAAAQIRIQMSMUFSYQRRcaHhsf/aAAwDAQACEQMRAD8Ayp0pSgUpSgUpSgUpSgUpSgUpWhIFBrStMitaBSlaZFBrStNw9abh60GtK03D1pketBrStneJ/OH6a13p/OH6aDdStnfI/OT+mnfI/OT+mg30riL7YIG9O4+A3DNcgUFUGtKUoFKUoFKUoFKUoFKUoFKUoFKUoFKUoFKUoFKUoFKV8z8puKyt59xLTSAVLcWralIHiSTwBQcxUEjmo062dYIXSmwB3aJV6lpKYUPIwT5rX6IT5nz8K4uovX/TOhbewqPPi3q4SFbWYUKS2tWMfXXgnagevn5V0m6na3uGudUOXS4PB1xwBBSlY2oT4hCRnhIzXTHp2zu9Jub047vrvUd4myp0m/3JT8hwuObJS0JJPokHAHoBVHd1PeVK/u5c/smu/vVTHXlqJyAf9IffXCVnwJT/AD0/fW+FVVWqL2Rj6buf9dd/er5nNSXtR/u3c/667+9XwlZAGSn+en764VvoB5UjP+On76cCpJ1Fd8c3i5Z/y1396tF3+74/uvcT85rv71UwSEAH32/6VP31tMtoD3nWh83E/fWryKkm/XXPvXW4H/xjv71bjfbmAP40n/P2x396qMZjOf5dn+mSP99aLmNYA9oYHzfR99Z4H3u3y6FWfpKcc+ftbn71bPpy5gY+kZ39ac++qWu4Mj3faY2R/wB+j762GfHUOZUcf69H31R9j95uK1c3KaD/AJU5+9XGm93Af+spv9ac++vhdnRf/a4vz79H31we3xAM+2RP6wj76z7Fww9TXSFJZmsXSaxLjrS6y+JCyULByk/W558jWRroF1ii9YdDs3E4ZvEUiPcoo8W3R+UB+arxB+Y8qxh/ScRspJnRAT4ZfR99X30Y62r6P6wavUOZEkRlp7mbBEtCBJa9Mk8KBwQfI5HnUuOxlQByK1qN9C9fNB69t9rdtmq7KqZPQkt25dxZ9qSsjlst7s7gcjA9KkZKs1yG6lKUClKUClKUClKUClKUClKUClKUClKUClKUCoC7dilJ7I/U4oWptX0SoZQog/WT5ip9qCO293J7KvUb2oLMMW7MgM43lrvE7wnPG7bnGfOgwcaT05ebvIubtjQ8sQ2GTJLT2xSUrXsR4nn3uMfGpEjdIOoDDCUy9K6gfkKV7zjdwCElPptyefjV/wDQFvRdw6u6sZ0hFup0o5Dhd0zqYtGUVBZKt5R7uArBHnXaKAmdbtZXqIba6i1pbjux5IALSiW/fSkjzBHPzqbvhZHRUdFup68lOn7sU+W6QOB/OrcehvU5wc6duPzMhP31kOblRFIQpbzaELUEjIPvKPpVVTGj+BSc58Cmm9e10xtjoN1Nxxpu4H5yU/vUHQTqaoEnTk37ZCf3qySLZZCsYA8vCtF29BJJb4+Rqd1vs0xtDs+9SlA/+Tc0fN9P71P4PfUkD/m1L/p0/fWSdNvBHDWT4+FcbsJKfFoj7DWe7fs19MbX8HvqR5aakn5vp++n8HnqR56bk/06fvrJEmAgZIbrauCgj6n6qvdThjdV2d+o+P8Am1IA/wDvI++tn8HnqMDj8GpHPq8j76yQGKyOFBKfnRUFo+CQftq7pwxuOdnbqHnB009k/wDfo++tquzp1FCc/g24PTMhH31kQvYjW1hLr7yIySoJSVAnJ9OKpNuusea4oMq75LRHeKS2obQfPkCm7fZw6PyukVwjQoQf6ZBlxiIv2h1V4Un2hSE71OkZ4IAPAqLL/dLNcGWfouwps68lSliWt7eCOB73hXeLrLtiPhmM+2tSmJKl9wsEqHdq5IB9K6COtONR2EqjFj3MKcJ+v8ceVanKVd3QCO2OuPT9wJSlwalg4WBg579PnXoxTgHivP8A9m2ZolrWOm49ytd7f1s5qq3qtU6NLbRAYb79veHmiNyj9bBB8xXoBTRG6lKUClKUClKUClKUClKUClKUClKUClKUClKUCoM7bXs/8FfqN7X3nsn0ae/7jHed3vTv2Z43YzjPGanOoK7cXPZL6nfC0OftFBir6NWfQ1+6m6ttukTf5GkJNvhpT9OlDU4rCyVZLXAG4cY5qRtWs3TRGobvA0xHlTJkBbKmY761ZLTqApairwOCf/7FQ32V7Oq/al1RbkT5FqU/AjBM6JjvWCHSQpOePLB+BNTxrnU2oOm8q6QmbtcdVvRAyChwJDxS8nIJSPJI4z8qZehe2kmWX2EPOd5IeXhxaC6dyVHkjA9DnFSJGssHaC4w8oKGRtLlRZp1UuVDiyJFyfQsfjQtJSCgnnHHORnHNSlbAFxG0O36ZuT4q9oTz51htSteWSYNKylaSitKv4W37ObiHFMBO4d5uxz9XOPjUZfQ/WXvUBcbS/doR+NCW38rXz9Uk8DwqTtd3O4ab0vLuVkXL1JdGVIDNs9tDXfbjgndjjA5qwUdVupSpMZpWgHm0FguyHfpnIZXzhA497wHPxqaYU120da/Z2sM6UU8FFayIzxSUcYSOfreNXDrm966st1EfTNjiyLT9HrdaVNkLbd9qHJa2+SM5xVDV1W6nJhRHV9OFh5Tii40b2SG2xj38+ZOTx8Kr3UDqnfNK3VqBb9L3HUcdEAzGJ6VJAWrP8gfMkc8/CnEXa8NKCPfNPwZ13gOM3d5tKpTSN60IdxhQSeMpGOKqv0VZwRmG/wcn3HKp2lXRf7HCuLkuVbnJbSXlQu8AVHJAyg49P8AfVY+jW/D6am/01Z1KjgFqsuOYTx/1bhrT6PsuMexPKPoGnKpeuBPsulbncbK7Lvl2jNb4tvXKKA+vI90qHhUVJ6jdWlvwkr6eqa7wEycXVR7gZxx+dxg1dfYurq8xqFm2QToePborwdV7W7emFqb2bTtCRnhW7zqwrxqHUkeVYnIzMZq2u4Te9q1bkL24JaSPFJNaXXXPVSbaMSumDb5Lu4R3roop2gZ35P5WeMVtuWqrnpq92ViJAcbgXZO6ZLUUgQlbR+LJ8cBRPzosUnqFouHY2I16htPMz50WSXFrWoIKFIUOEHgZGK6POLDDLDgbV+avcPH5V3m1/pd23yxezebhNVNhSgYUlYXHbSppYyjz8sj0rpA/L3xoqXZC3kKBSpCv+qPkAflXTC8FTF2dJWhRrLSzNwhX53XC9T276KlRHW025trvmyoPoI3KVwrGPUVn+A8a863QZptvrl08bbwU/hFAOc5z+OTXorqoUpSgUpSgUpSgUpSgUpSgUpSgUpSgUpSgUpSgVBXbhSV9kzqcB/7ocP6xU61BvbdH/JQ6m/5nd/aKDEb2U27i/qPVQs0tqBd/YYvs0h9HeNoPenJUnzGARXae23S7fhLdGdQIs8m8MNspdmRYwSXG1JyhOTzwMD7K6s9lRy4xtRauds8Nq43ZFtimNFfc7tDqu+OQpXl7uf1V2OYvShrqZcL3pFNn1I4001I7mcXkBtKdrRwPdzj0rnbzpYvaAuEwpCUw0BwEKyjIyfj5VI0CRuYSe6aRkA47sVF8PU+4oQmQ62pCwVN7UqSsfmnjIqSrPcw/DQox2FKx+WDU8NPu71Yz7iP5ia07whOMN/zBWonAqG5hpJ58M4qzLv1CmwbrKit26AptlwoSpQVkgevvUF3lY8kpGOfq1T5tpiT1oU+whSkZx4jGc8ftqxrt1vt+mlxmb1ddKWV+S2HmmblNLLikEkBW0nwJBqtSdZXiOyt5yDbdiVBBKVqycjIIGeUn1oK/EtUeCwllmOhttP1Uj481yqYbx/Jo8PSo/vfWOJpttly9XPTljQ8paWfpOWWe8KT723J5ABT+mqo3rW4y7f7bHZtcmEWkvtvsOFSXW1cpW3z7wx51nScrq7hrA9wceHFcbjCBjCAMVx6durl4tKJEiOyh0uLSUt+GAaqBUj+8pqJ7W1f4sR+KUy44eaSd+w5HI8/11ZiEQYrzvsUeO027jKVoyD9hzUgahYfkw0+ySjbloXuW42ndvTjwwaim6plJmyWpjyLk2sEFKtyMfEbccGttLH1+9qX6VEu6TYsqzPQZaIsRlopcbHdLCdx8ODnwrpDMKn4sRLyo5S4n3O6ACknGPewPGu7+rrlqBd2ZauWn4lu0uzbpaYUuNI3LcUGF7MpPIGc5rpDLilUKMSwmP3qd7agf5THGfhzW8Wau/oGwYvXXp2N24q1FB//AHJr0XV51OgKXEddOnQdIKvwjgY5zj8cmvRSDkmtI3UpSgUpSgUpSgUpSgUpSgUpSgUpSgUpSgUpSgVB3bbweyj1Oz4fQzv7RU41B/bZQVdlHqaP8Du/tFBiS7Jc9dm1LrCe3Ak3VyNbojiYUIAvv/j8FKM8Zwc/ZXYwXfT9413LvEmFqOzSJDLTK7TcENpQgpTw5+cN3jXXbsn3SJYNR6vus9xTMOHbojrq20Fako78pyAOT412iWzY+o+uJOorTqxiZaFxGYpjGG4h1LraTuO5Xkc+lcsvKxzxpEN1xDgkxi2Vjc0Y5SsD/GB8fnUjWh2KYyFNtLIwOd1WNG0sgyCpyOENlYSFtyAVFJ8ykjyIqSrRarezHQBJk5AAyhCcH9NTbTkS+wrxbVuPkVVaF2u1jZuspDtgElaHCFvFf1jjx8PhV+KiW8H3ZEo/6tP31RpWjLFMkuPuOTi44rerkAZ/TTYtNUfTl4Qy7L0NbJqQgNtuzgwpWwHgJKxnGd2K+ybfY0lpS5OnSWEKS2tRWkhKsZCTx5V8mrOzv0211OjS7/Y13aVHaDDT7zigpCAcge6oeZNXdL0zZpLRQoPoBCU4RxwkcDxq7jCzHmrBe46DK0Zbp7TalbFTA0oJUTzjvB8E5x8K+9d0isw1MDTiBDjNJbU02UbGm+NqQEjhPh4elcOsehXT7qCzFb1HaHLsiIpZYDzqk7CvG4+6R47RVeh6NsNutEW2Q47rEGLHTEYaSfqNJxhOfPgeJ5rC1u07IjSrUhyPG9iRuUO6TjgjGTX3KCcfln4+tccC3RbZGDEbf3YUVe8cnJrkVtHgTQ0pGoETHIG2A6w06VALXLa7xOznOBkc1G8laEvymLlN7pwjah6FGQFIPr72fsqTb28pqKe6jmUtfulPebNoPnmo/TZXbmuUp9DFukY9xbii6hRPw4ra6R1rPVzF2nt2dNlusOFEt8st3mclPdS1pYXjbjzVz4eldEZLba4rKo7b6Fj3/wAbg5wPyfhXfrXep9P3N5nTUS5e2XW126Yt8FhTbYUlhalbSePMY5rpPrbSMnRsKzvPXJud7VHD7aEoIDTZA905PPJreNnDpj0epnjl1MZuY639b4n9qt2f90jrp067xJQfwjgYGMcd8jmvRKPE/OvO92fH0y+ufThQG3bqSAB8R3ya9ESfrGtOLdSlKBSlKBSlKBSlKBSlKBSlKBSlKBSlKBSlKBUJdtb/AKKfU3/M7v8AuqbahXtksOzOy/1HYZbU6+9altNNoGVLWopCUgepJAoMTfZDuMGx6m1lcrnMZgW+LbIan5MhW1ttPfkZUfTkD7a7Lbzduotyudou1ik6Wkx2O7kRJjZdLyG8LT3fHGR41166A6Dv+hOo2q7JquwyLLOatsRcqBdmkpCUKUstlxJyNhJHjxmpl0903muvSFuQY9vJlvENR0htoJKgd6AnI2qOcfKueTUnFu17ocCnnFOsT0tBQSmQkILS8+mCSPtq/bZOj+ys7HOCASPHGai0aMcgOlCZY3bsYDmOavm0IYgRkNrmxQB+Qp5O4Vjyt0ub22OM/jh+z9tPpOOkgBYwfDkffVq3+1RbwYykzoiO63eKwc5x8fhVK/Atl0hf0lCTzzlSR/vqJpfiro3n3Rn/AE0/fW36UQocIyfTemrFOim0Di5QRz/fE+tcsTS8eDMjyFXCIrulhRAdHOOfWhpe/t4A/klA5x4iuP28KJAaJOcH3hXxLuEcE/2wyVcflpPr8fn+io86oaRumr02oWPXb2kvZXFGUphlLplIUc48eCPI0NJL9tUrwjqOPRSa2Casf9mWrPkFJqMjoe7vdRIeomdfvNWBlDYc08lkEOrSnBO/OSFH3setceotB3279UYWoIuvJVrsTZQXdOeykpdx4jf4gK8x8KMr91LJXHgd6YEx7eShIjBKlZPzPhx41Hy5M90SvZUFuWlAKWrg+22kn0JzVD0d04uehtWX+7zOor12Fxbc7qJMQQzFUVDbs3HGQPdx9tVidpCRNuD0tb5WFbloZUtIGT6HNbaig64vVguKWbJHu9tkahYtEtyVEhvJWtBSwsrBxgnGRXVLrXFUi06LkBxK0m3hspCeBgJNdmtZ6fajd4tuBAj3D2OWoqjobVJ7sR17lLUnnIPifSutfWG9RHtIaRitPx3nG2UqUWXArb7ic7seB+FT3jp9/wDDxwx/F/Jxyym9Y6/ncUXs9uNudd+nPd+WpIIP9MK9DifE/OsAvZw6dakufUrROq4NgnydMQdUQGpl3aazGjuF5GErVng+8P0is/IOfnXZ+eb6UpQKUpQKUpQKUpQKUpQKUpQKUpQKUpQKUpQKhTtksPSezD1GZjpWuS7anEMoa+upwqSEhOPys4x8cVNdQj20lFvss9SlJJSsWlwpUk4KVZGCD5EetBjD6A9PtQOa86haV6kWq8sz5dogNzYN7ecMpbReJRlRUVY8MYPl8KkGfp1np91JlaW0/HuFvjNx2ZTbb7jqwSsHcQ4rjyHHlUZdlRM/XmpuoUa5Xy5CXNtEFlV09oUuU0A8cFK1EkY24+Wal+Xe9Q6f11L0o1rK6Xp1llp/+3ykvELB8gPqjwzXLK2mPmqtDlzAtbqnosnaoNu4eDhSQPAgHOauuwu3GZDDn4ONF1SFbVh1BQo+Wc+R4zVq9zfEtJS/CZkNJXv75UZIWCOfrAZzz51RLfZL+ypwOQ5oQpRWnaVEck+hrDa45+j+pj+q+9iWrR34Nqdb3iWXRO7r3e8xtOzcPe2/ZV0XbQskNNJgwWT3biypzdtUtGPd3ZOPE448hUeex63b1c3CgaHmTrJ3jSV3dy+pZ9047xYZIJ93J486vS76WnQw0IrU51zepK1d6pSCPIgeI+2goN/0h1FRKiJ01A0eIiGh36r4XlPqdJ97Gw424x9tXbcNFn2RQhw45fUpCwoEpKfdIUkZ4258PPwqz73G1xBciosuiH9RMFoLfkv3xMItOZwpAbUCSABnNXXcdMy2Iqu5blKf3IUAl4qTgjlJ9SCPGt+hbOqNKa7bjRE6WgaWefC3DJVfXHDxkd2lvuz/AI+c+oq52NHy/oZr2mPA+mHIrffJiqUGm3xjf3RJ4RnP1vKrY1DD1fbI0ZVk0m/qB9anA6ly7JhBlI+pjcDu3FSvltFXAjT05yzNvPxJES4ORkOGIiX3oYdON6FK/Lwc8j0rMFHvmm9ZwrWhWlomn13dL6TvvS190hvaclOw53Zx9lfXbV6oVZ4n4SPWsXtKXES27cpXs3idikE85xjOapl9g6ot1s7y1abkX6b3yWxEVcxCCG9p3L3qznGBxWsbTNyuFojz7za3bFcHkLD1uTchI7tQPuHvBgKyAOKRNKYtpyJDkomCKhxa0K7yQsEHAx4njx9PSqTKhwkxXJS5UZyOhOS5HO/HrgDJNXLaLRJRa5aZMRLru5DqESUhwEpTycH4mqQ5eLjZUPPsLTbWwnc44NiUj4+gxUavChX7ppbrEGdV2+NKYuVwtswPPPOqCVoXHVkhB8AQBxXRURGG2WEIYcYcUnC1q8FnyIHpjiu9F6sl3Qv8Jn9T3S8NTbZOaECTgx2QWF/V/UQfjXRiQEyYzCRIW+5t95KgR3avQV3w8M2e0ydmLSOtxrvRt2t8G/SNDRtVW9NylxlOC3Id79ASHQDtKuU+I4yKz5o8a8/HZpv16i9X+n1l+lpjdqk6ogOP29ElQjuqDycFTedqjx4keQr0Ejxqst1KUoFKUoFKUoFKUoFKUoFKUoFKUoFKUoFKUoFQj21h/wAlbqV/mhz9oqbqhHtr/wDRU6l4PP0Q5+0UGK7shw7lMu+v41nuCbRdHbZBTGnqb7wMK79R3bfPgY+2uwMC7XGBrW427Vjllvd/jtMrFyjwA04plScoTkc8DioD7IRuyLp1BVYm4z96Fut5iNzVFLKl9+rhePLGanH26RI1tLlai0rAtere7abffhSnFJMfZ+KI5xnHOK553wuPld8ZNtEtDjEJ5l/vA6VNOrCV+uU5wc/Kr3YIGFBPdk/m1Z1mnsR3m1fSc/ahYcXFdbC0LGMEZIyPKubWHXjS2itVaf0vc48v6XvOwRUsRitCypQSPeHAwTznyrG3TtXs286hYIWoY+Ir6zLeOPxqh8Mio10b160zrPqhedCwYk1F4tRcDzr7GGFbDhe1Xnz4etTK2zGKEq9na8M/VqSp2/ag+0vJOQ4f1Vr7S4r6y+PLIFXAqFHJx3DX82uFUFhPg02B8quztqgqdWrJKgonzwK2FShjOP0D7quEwox4MdG31rem3xMfyKT8qbO2rZUEnnCf0V8lwiNSWMOMtOAH8pI4q712uJn+QRj05rYu2RCkj2dHPqDUO2or1JY7bIhBEmCCylW8hrKCfmU8kfCrQiwtO2tp5tq0wyyoDKJTPeIA/wBKpf1PZVSYGyI/9HLQdynEJBJTjkc1E8m0RY6psK4PS7owoEKDju0EfHHjmh21YmqperkyXZlzuVud00/bJqLfaYkTu1MtlhYQSocbkkE/I10VmqcXHjL75pxe0KSlrAKOcYPHjXe3VN81G4+9Enaag2nSjdomiBJZlFby9rC9hKfIE5yK6Kzu8YZiPGM0wlSQpIbP1xjxNd8fEZvhfnZvcU9156bl0bFfhLBHh6PCvQv+VXnn7O0nvuuvTZxI2lOpYAwfP8aM16GB41WW6lKUClKUClKUClKUClKUClKUClKUClKUClKUCoO7batnZU6lHn+5S/8AaTU41BvbcIHZT6lHx/ipf+0KlGLnsgT5lounUWZb7a5eZzFtgKZt7SwhT575eQFHgYGTz6VNitRW+59Q5V/n2S+6Zv7sVph23ynGnmktoThC9uOSeefGoV7H19Z0vdOol3kR5UxqLboKlMQWi6+sd8sEISPEjOfkDU6Ro1o6ha9maptt8msRlstxXbRdba6w4haAff3ZyAc8etc8p4rWK5YusRsQVPwpOFYKH7dsc258loOP0ir7h31mdHadVa7a86gZQ45HCljjGQTyPsqwk2gNyh3tugOxlqAU8xcCl1CT5ltSOcfA+dX9boVvjsthDD5TjGe98f1Vh039tBdg26XW7bBZe81txwlR+3xOao0vq3c4M6RFRBgrDDhQCrcCR6nmrjdYhK/7M7kjyd/4V8P4P2V15x1219444dylF4jJ+ymobW3P6/t2pbLdxm6ZtbzwC0NTZ6WXFIyQFBKjnBwaqb3U6+ssrdctltCEKCCd5JyRxxnkHnnwNbLv0q0HfpIkXLR9uuElLYZS9LQHVpSM4SCoHgZzVZes1rkJKXLckpOOO9I8OB4Y8BRna17l1xVZ2WV3J/T9qacK0tm4TUxysp8du5XOMpz86+1PVS8OxDLZiWx2KG0vB1l7chbZ+qpBB94EeYpfOmejtSKY+ldMQbp3G7uvbB3ob3YKgM58cD9FVRuwWmPCahNW5pqGy0GG2U8BDY8EDHgOPKht9Nh1rOu9tTIcbYaVvUjCMkcY9a+5WoZmBju/0VTo0GJCY7piN3bQJUEpdJ5Pj41yBLP95WfgHB91XR3R8l8v9zUxiM7HbJJ3rda3jbjyGRUZTrguYZkS53WWlLgxugR2W1J9cHGQfjUhaicWmEpMG3tSX1EIIlS+6QlPrnB/Rio+l6dn3NqWHZlqs77gGx5CHZG0+ZHgDj5VF2s7Ves0XL2i0t6WvEC1Q7PN9nvE4oU2+oMKwRjnCuea6GyChpDBTHcaaWAolfO/jGRx4fdXfrVGtdNXiBJ0vFeny7lbbRNUuW7BWzHWtDC9wSo8HOeK6DSXGFJZSHnXG9oH41JAR8E8mu+Hhm+Eidm4Nv8AXzpspsZQdTQTkcf9aM16EQMGvPl2a2UJ6+9NQ39T8JYPAPH8qDXoN8TVYbqUpQKUpQKUpQKUpQKUpQKUpQKUpQKUpQKUpQKgvtvnHZR6lf5rV/tJqdKgrtwEjso9SsDJ+i1f7SaDGT2KL3adMak1rPu15g2lsxYSEe1vhpSgFrJUM+IFTFqzWWmJfUedeGuo+ljaZDDSXEG8IS8oobCRhOOAFA+fIxXTPQfSy/8AVS7XKNp+DGmuw22A6JL6GQkulSWwN/jkg/KoYvjbEO8To7jTbakObOEAlKsEHH2iuU7csrJeZ6dOJJdMmrWq2hHNzabtpsu7AvH0605GwT7u7bykn0+NSBp3qVpiazGba1Fp5yS4MBhFyypRA5AG2sYNvQn8DdNMBhptChLeUUpwVq3pTlXrgfoq5enxEPWFqktISh5ta1BYSMj8Wqlxv7amc1zGRt/rJopO4I1XphZSDn+NP+FbGOrWmpEZMlF/04Y+8o7w3IgbgM4+r448qxEXl1CLnKSClpIXu3BIyM+lSDp+SXemMWIpDamV3rv1BSQTvEcjOftpML+07sfiyfRep9huCmkRb7ph5x4hKGvpM71KPljbX02/XVvuq3EwblYJZb4cDE9SyjnHvAJ4rGxoAph62sDzTTaXW5iFJVsHBHnVyafvNvsVvEm5W5dwgqu8hL8Rp4sF0qYISoqT+aohXpxVuN1xV78fiyDnVsVDDz6pNpbZZ3d4pctSdm362cp8qpjvVTTbbZcOo9NqGM+7dAf91dE2rxF7yLbZLEiRcn/YXWJ5lq2oa7opW2UZwrcT4n0qPZMRj22Thlvl5zjYPzjWJjlfNXvx+LJe51NsKYKZar1YfZ1KKUrNxxuUOSkceIBBx8a1Y6lWWY4y2xd9OuuvEJbbTdRuUT4DGPGsbs3nSFqbKElCbnJWkbfAlpsE1ppBpDOsNPuoQhLqbkwpKwnkHfTst9r34/FkSuWuYs+Mtq2ptd8lc/2pbbmlboA8VKBGAB4VGi73JnuTEJumnbPNTwG51+aUAf8A5sePyFdKZLLZmzShIRuedGUHbkbzxx5Vyi2xvwNdUY7OU3ZABKASMsKz+yk6dnNrNzl9O/Wol2O86chWpvVNkkzBbnoaxHntd2t5xpSQM5yfeUOa6JdROld40I7BiXC42u6lcdboNqmokJYbQoJO7HgeRx41StPxWYmorQ+002243OjqSoIHunvE1Vr1pMMaelalDK0NIvj0FawkBvnJHxznj05FbuU6epllObqfyamU1MaqvZoYEbr301CDuH4TQTg/F0V6DE+Hzrz9dmlJT2g+mpUd2dTwiCfId6MV6BU+Jro5VupSlEKUpQKUpQKUpQKUpQKUpQKUpQKUpQKUpQKg3tquMs9l7qC5IaEiOiBudYKinvUBxO5G4cjI4z5ZqcqgrtsrbR2XeoDj7PtMduElb0feU96gOIKkbh4ZGRnyoMS+lusWk9G631dcLFoydZbPcosRMS2MXPv1Q3G1FSlqdcTuUDzhPzzmoFlWtN51GcgtNSpQSp3YPcyoA5+HPj4VfWuL3Yb7q+fN03pxWlLO400GrSuaqYWSBhR71WCcnJwfCo8nla3n0lRDW/aePdz6GnrRqS7St1P0Pb+n0jTdot9yTdmkQny682pKwh0vJCkAp4wOPD1q7OimhtO6ktV7u1zvgtt1txKYMAOoSZSlNLI4I3K5wOKihm4RX9L6XhxXQtyDDf8AaUgHLbrkgqCcnx90JNVzQFzh2TWVruM5SW2IqnFFak5wS2oJ/WRWLLFiJbnBKlvOlH4wuFHu48RwR4eNS7eNN2XT/TrSMu0XJ6Ym6yHZEiPICA5DcS0E7FbSQM5yM+RqLLvHU3c5aV7sd4TwCE7s+Pw/4Vc2mpkdzRJg94FS27qZXd452FgJ3Z9Nw8M1tEzdnvQendYTbnOveohZplrdaXBjFSE+1KIUQPeOT7wCcCrQcgTLjpl1EVDZmIvBJQ46lpITtws7lcDA+dU/QU+Hadb2CdOUhuJGmtvOOLGdgBzn9NXBLtLd3tlwacjTX2helSP4tSkvJCU54CuMHwrF2vttk2tZ1NEdS8gWyPBj/j+/SC46ANqQg+8sH1Hzqz3yn6ReyraDJUFKPkCs5P2Vf1xtwF1g3M2qetQtzUdLSQj2dn3skuE87kgHGP2VHsw/23IB5/Guc/6ZpiVJvXPQen+n0PTEHTl/Goo0h2Q+++FoV3TmxsBJ28DIwcHmvq6DdO7BrFU663fUKbRJs0pl2PG3NpMg4JSPe5OVYGAPOo4mzIq9E2q3NKSJbNykyVtJGCELbbSFfaUmtNHSo9u1fp+bK2pYi3Fh5xahnYkLGT9g5rXpeFJdcUpby9uFFxZIHllZz+2pW6xdPrBoHQtgVYdRJ1D9Jzg/JCVIV7PiOCke7nGcq4PPFRlcVINzmFtW5v2h3ar84bzg/or72ZcRvQNytylIRNXdWJjTQGCtIZUhR+zIp6SL46AdL7F1FudxXe9St6fNscjyGQsoBfG7J+sR4EJHHrUndLLFbbt2XesMqfao0mWw5OcZkvIypCwobdp8ik8g/GuscNbbE6HIcSFBiQy8QoZ4Q4lR/UK7L23qNbLf2bOpNuhMPyU3m7TUiY2yotKS44hTZCs4A8ckjjivN15e7C63Jf8AP+u/Ts5m9cf6jbstztN/2UdCQ5NknvasVq+B7Jdm54TFYYS6NyFsbSVLP52azzp86wNdlydplPVTQUB2xXB7VzmsYS416ROCYjEfvU7m1MYypRwcKzWeVI49fjXqcK3UpSiFKUoFKUoFKUoFKUoFKUoFKUoFKUoFKUoFQf20LZOvXZe6iwrdCfnzHLYrZHjILji8KBOEjk8AnipwraUg+VB5zLlap1okFVwgS4AeQO69tjrY7zA527wM4yM4q1p0/u332kv5b71AKUkbSNvJ+dejbV3TXSmvlRVak07bL6qLuDBuEVDxa3Y3bdwOM4FW8rs3dLFcHp7pwj/NrX3UGACAuO2cNuMpBSDgKAOfPPxr7e8bI/lEeI/KHrWe3+DL0m3lX9jnTW4+f0a191bj2aelBBH9jvTfP+DmvuoPPbqmaVXW4NCSnug8MIBzv5OefhVRsq2RGwlbKTgFWFgc/LNZ+3uy30ikAhzpvppefHNub5/VXGnsp9HU5x0100M+P8XN/dQYGsthtRLqCOOMipJFy0z7M9b9SvXCPCdu8h9yTatqnQgRwkIHP55Sflmszauyp0eUQT0305x/g9H3UV2VOkCwoK6caeUFEkgwUHJPjUs2u2GYaj0TqVqzp23iNeI8aBb2EZQGHnUKPeuuHdzuBHB+NR5NW2J0rC0Ad85j3x+efjWdVHZF6MNhAT0004kIIUnEFIwa1PZI6MknPTPTnP8A9CipJo2wPKWgPJ95Odnju+I48a5A8N6RuT9ZPGfHkVnfPZN6NEf+jTTf/wCPR91a/wAEzo3/APDTTf8AUEfdV0jBDNUBOkjek/jV8hQAPvGuB1aS6kbkgbTn3hms8auyV0aWcnpppsn/ACBFcauyF0VV49MdNn/wKKowQjaUlQWnwJ4UPQ1d9k1xAt3Sy76ZUxL+kbg+l1EluQBHSgd2cKR45yg+Hjn4VmsPY86KEY/sY6cx6exJrjV2NuiC/Hpfps+X/mSa49XCdWSZb4svF14dMM7hdxhn7LsJ+X2jOmZYjPyNmqIq1dy0pQSA4CSSBgYHJ54xWf4cCqFpXQ2n9D2iJa9P2WDZ4ERGxiPEYS2ltPoMCq6BgV2c2tKUoFKUoFKUoFKUoFKUoFKUoFKUoFKUoFKUoFKUoFKUoFKUoFKUoFKUoFKUoFKUoFKUoFKUoFKUoFKUoFKUoFKUoFKUoFKUoP/Z"/>
          <p:cNvSpPr>
            <a:spLocks noChangeAspect="1" noChangeArrowheads="1"/>
          </p:cNvSpPr>
          <p:nvPr/>
        </p:nvSpPr>
        <p:spPr bwMode="auto">
          <a:xfrm>
            <a:off x="230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 name="AutoShape 8" descr="http://img0.imgtn.bdimg.com/it/u=3157668398,2056971038&amp;fm=21&amp;gp=0.jpg"/>
          <p:cNvSpPr>
            <a:spLocks noChangeAspect="1" noChangeArrowheads="1"/>
          </p:cNvSpPr>
          <p:nvPr/>
        </p:nvSpPr>
        <p:spPr bwMode="auto">
          <a:xfrm>
            <a:off x="345281" y="1202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 name="矩形 13"/>
          <p:cNvSpPr/>
          <p:nvPr/>
        </p:nvSpPr>
        <p:spPr>
          <a:xfrm>
            <a:off x="618581" y="755646"/>
            <a:ext cx="7625827" cy="310341"/>
          </a:xfrm>
          <a:prstGeom prst="rect">
            <a:avLst/>
          </a:prstGeom>
        </p:spPr>
        <p:txBody>
          <a:bodyPr wrap="square">
            <a:spAutoFit/>
          </a:bodyPr>
          <a:lstStyle/>
          <a:p>
            <a:pPr>
              <a:lnSpc>
                <a:spcPts val="1650"/>
              </a:lnSpc>
              <a:buClr>
                <a:srgbClr val="C00000"/>
              </a:buClr>
            </a:pPr>
            <a:r>
              <a:rPr lang="en-US" altLang="zh-CN" sz="1200" dirty="0" smtClean="0">
                <a:cs typeface="Arial" panose="020B0604020202020204" pitchFamily="34" charset="0"/>
                <a:sym typeface="Wingdings" panose="05000000000000000000" pitchFamily="2" charset="2"/>
              </a:rPr>
              <a:t>Leave Bed Time in this rule means if the person leave the bed over this time </a:t>
            </a:r>
            <a:r>
              <a:rPr lang="en-US" altLang="zh-CN" sz="1200" dirty="0">
                <a:cs typeface="Arial" panose="020B0604020202020204" pitchFamily="34" charset="0"/>
                <a:sym typeface="Wingdings" panose="05000000000000000000" pitchFamily="2" charset="2"/>
              </a:rPr>
              <a:t>the Auxiliary Care Radar will </a:t>
            </a:r>
            <a:r>
              <a:rPr lang="en-US" altLang="zh-CN" sz="1200" dirty="0" smtClean="0">
                <a:cs typeface="Arial" panose="020B0604020202020204" pitchFamily="34" charset="0"/>
                <a:sym typeface="Wingdings" panose="05000000000000000000" pitchFamily="2" charset="2"/>
              </a:rPr>
              <a:t>trigger alarm</a:t>
            </a:r>
            <a:endParaRPr lang="en-US" altLang="zh-CN" sz="1200" dirty="0">
              <a:cs typeface="Arial" panose="020B0604020202020204" pitchFamily="34" charset="0"/>
              <a:sym typeface="Wingdings" panose="05000000000000000000" pitchFamily="2" charset="2"/>
            </a:endParaRPr>
          </a:p>
        </p:txBody>
      </p:sp>
      <p:sp>
        <p:nvSpPr>
          <p:cNvPr id="12" name="矩形 11"/>
          <p:cNvSpPr/>
          <p:nvPr/>
        </p:nvSpPr>
        <p:spPr>
          <a:xfrm>
            <a:off x="663282" y="223935"/>
            <a:ext cx="4196749" cy="30008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350" b="1"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Alarm Configuration–</a:t>
            </a:r>
            <a:r>
              <a:rPr lang="en-US" altLang="zh-CN" sz="1350" b="1" dirty="0" smtClean="0">
                <a:solidFill>
                  <a:schemeClr val="bg1"/>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 Out-of-Bed Alarm</a:t>
            </a:r>
            <a:endParaRPr lang="en-US" altLang="zh-CN" sz="135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pic>
        <p:nvPicPr>
          <p:cNvPr id="2" name="图片 1"/>
          <p:cNvPicPr>
            <a:picLocks noChangeAspect="1"/>
          </p:cNvPicPr>
          <p:nvPr/>
        </p:nvPicPr>
        <p:blipFill>
          <a:blip r:embed="rId5"/>
          <a:stretch>
            <a:fillRect/>
          </a:stretch>
        </p:blipFill>
        <p:spPr>
          <a:xfrm>
            <a:off x="1547664" y="1248480"/>
            <a:ext cx="5733495" cy="3547100"/>
          </a:xfrm>
          <a:prstGeom prst="rect">
            <a:avLst/>
          </a:prstGeom>
        </p:spPr>
      </p:pic>
    </p:spTree>
    <p:extLst>
      <p:ext uri="{BB962C8B-B14F-4D97-AF65-F5344CB8AC3E}">
        <p14:creationId xmlns:p14="http://schemas.microsoft.com/office/powerpoint/2010/main" val="2914594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18" y="223935"/>
            <a:ext cx="5749526" cy="335368"/>
          </a:xfrm>
          <a:prstGeom prst="rect">
            <a:avLst/>
          </a:prstGeom>
        </p:spPr>
      </p:pic>
      <p:sp>
        <p:nvSpPr>
          <p:cNvPr id="5" name="文本框 4"/>
          <p:cNvSpPr txBox="1"/>
          <p:nvPr/>
        </p:nvSpPr>
        <p:spPr>
          <a:xfrm>
            <a:off x="17291" y="38604"/>
            <a:ext cx="494982" cy="432808"/>
          </a:xfrm>
          <a:prstGeom prst="rect">
            <a:avLst/>
          </a:prstGeom>
          <a:noFill/>
        </p:spPr>
        <p:txBody>
          <a:bodyPr wrap="none" lIns="51422" tIns="25716" rIns="51422" bIns="25716" rtlCol="0">
            <a:spAutoFit/>
          </a:bodyPr>
          <a:lstStyle/>
          <a:p>
            <a:pPr algn="ctr"/>
            <a:r>
              <a:rPr lang="en-US" altLang="zh-CN" sz="2475" b="1" dirty="0">
                <a:solidFill>
                  <a:prstClr val="white"/>
                </a:solidFill>
                <a:latin typeface="微软雅黑" panose="020B0503020204020204" pitchFamily="34" charset="-122"/>
                <a:ea typeface="微软雅黑" panose="020B0503020204020204" pitchFamily="34" charset="-122"/>
              </a:rPr>
              <a:t>01</a:t>
            </a:r>
            <a:endParaRPr lang="zh-CN" altLang="en-US" sz="2475" b="1" dirty="0">
              <a:solidFill>
                <a:prstClr val="white"/>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 y="1"/>
            <a:ext cx="911438" cy="809030"/>
          </a:xfrm>
          <a:prstGeom prst="rect">
            <a:avLst/>
          </a:prstGeom>
        </p:spPr>
      </p:pic>
      <p:sp>
        <p:nvSpPr>
          <p:cNvPr id="7" name="AutoShape 5" descr="data:image/jpeg;base64,/9j/4AAQSkZJRgABAQEAAQABAAD/2wBDAAMCAgMCAgMDAwMEAwMEBQgFBQQEBQoHBwYIDAoMDAsKCwsNDhIQDQ4RDgsLEBYQERMUFRUVDA8XGBYUGBIUFRT/2wBDAQMEBAUEBQkFBQkUDQsNFBQUFBQUFBQUFBQUFBQUFBQUFBQUFBQUFBQUFBQUFBQUFBQUFBQUFBQUFBQUFBQUFBT/wAARCADcASUDASIAAhEBAxEB/8QAHgABAAEDBQEAAAAAAAAAAAAAAAcFBgkBAgMICgT/xABaEAABAwMDAQUEBAgGDQcNAAABAgMEAAURBhIhBwgTMUFRFCJhcRUygdEWI0JSkaGx0hglM5KTlBckNVNlcnR1goOyweEoNjhDRGOEJjQ3RVRVV2Jkc5Wz8P/EABoBAQEBAQEBAQAAAAAAAAAAAAABAgMEBQb/xAAkEQEBAAIBBAICAwEAAAAAAAAAAQIRIQMSMUFSYQRRcaHhsf/aAAwDAQACEQMRAD8Ayp0pSgUpSgUpSgUpSgUpSgUpWhIFBrStMitaBSlaZFBrStNw9abh60GtK03D1pketBrStneJ/OH6a13p/OH6aDdStnfI/OT+mnfI/OT+mg30riL7YIG9O4+A3DNcgUFUGtKUoFKUoFKUoFKUoFKUoFKUoFKUoFKUoFKUoFKUoFKV8z8puKyt59xLTSAVLcWralIHiSTwBQcxUEjmo062dYIXSmwB3aJV6lpKYUPIwT5rX6IT5nz8K4uovX/TOhbewqPPi3q4SFbWYUKS2tWMfXXgnagevn5V0m6na3uGudUOXS4PB1xwBBSlY2oT4hCRnhIzXTHp2zu9Jub047vrvUd4myp0m/3JT8hwuObJS0JJPokHAHoBVHd1PeVK/u5c/smu/vVTHXlqJyAf9IffXCVnwJT/AD0/fW+FVVWqL2Rj6buf9dd/er5nNSXtR/u3c/667+9XwlZAGSn+en764VvoB5UjP+On76cCpJ1Fd8c3i5Z/y1396tF3+74/uvcT85rv71UwSEAH32/6VP31tMtoD3nWh83E/fWryKkm/XXPvXW4H/xjv71bjfbmAP40n/P2x396qMZjOf5dn+mSP99aLmNYA9oYHzfR99Z4H3u3y6FWfpKcc+ftbn71bPpy5gY+kZ39ac++qWu4Mj3faY2R/wB+j762GfHUOZUcf69H31R9j95uK1c3KaD/AJU5+9XGm93Af+spv9ac++vhdnRf/a4vz79H31we3xAM+2RP6wj76z7Fww9TXSFJZmsXSaxLjrS6y+JCyULByk/W558jWRroF1ii9YdDs3E4ZvEUiPcoo8W3R+UB+arxB+Y8qxh/ScRspJnRAT4ZfR99X30Y62r6P6wavUOZEkRlp7mbBEtCBJa9Mk8KBwQfI5HnUuOxlQByK1qN9C9fNB69t9rdtmq7KqZPQkt25dxZ9qSsjlst7s7gcjA9KkZKs1yG6lKUClKUClKUClKUClKUClKUClKUClKUClKUCoC7dilJ7I/U4oWptX0SoZQog/WT5ip9qCO293J7KvUb2oLMMW7MgM43lrvE7wnPG7bnGfOgwcaT05ebvIubtjQ8sQ2GTJLT2xSUrXsR4nn3uMfGpEjdIOoDDCUy9K6gfkKV7zjdwCElPptyefjV/wDQFvRdw6u6sZ0hFup0o5Dhd0zqYtGUVBZKt5R7uArBHnXaKAmdbtZXqIba6i1pbjux5IALSiW/fSkjzBHPzqbvhZHRUdFup68lOn7sU+W6QOB/OrcehvU5wc6duPzMhP31kOblRFIQpbzaELUEjIPvKPpVVTGj+BSc58Cmm9e10xtjoN1Nxxpu4H5yU/vUHQTqaoEnTk37ZCf3qySLZZCsYA8vCtF29BJJb4+Rqd1vs0xtDs+9SlA/+Tc0fN9P71P4PfUkD/m1L/p0/fWSdNvBHDWT4+FcbsJKfFoj7DWe7fs19MbX8HvqR5aakn5vp++n8HnqR56bk/06fvrJEmAgZIbrauCgj6n6qvdThjdV2d+o+P8Am1IA/wDvI++tn8HnqMDj8GpHPq8j76yQGKyOFBKfnRUFo+CQftq7pwxuOdnbqHnB009k/wDfo++tquzp1FCc/g24PTMhH31kQvYjW1hLr7yIySoJSVAnJ9OKpNuusea4oMq75LRHeKS2obQfPkCm7fZw6PyukVwjQoQf6ZBlxiIv2h1V4Un2hSE71OkZ4IAPAqLL/dLNcGWfouwps68lSliWt7eCOB73hXeLrLtiPhmM+2tSmJKl9wsEqHdq5IB9K6COtONR2EqjFj3MKcJ+v8ceVanKVd3QCO2OuPT9wJSlwalg4WBg579PnXoxTgHivP8A9m2ZolrWOm49ytd7f1s5qq3qtU6NLbRAYb79veHmiNyj9bBB8xXoBTRG6lKUClKUClKUClKUClKUClKUClKUClKUClKUCoM7bXs/8FfqN7X3nsn0ae/7jHed3vTv2Z43YzjPGanOoK7cXPZL6nfC0OftFBir6NWfQ1+6m6ttukTf5GkJNvhpT9OlDU4rCyVZLXAG4cY5qRtWs3TRGobvA0xHlTJkBbKmY761ZLTqApairwOCf/7FQ32V7Oq/al1RbkT5FqU/AjBM6JjvWCHSQpOePLB+BNTxrnU2oOm8q6QmbtcdVvRAyChwJDxS8nIJSPJI4z8qZehe2kmWX2EPOd5IeXhxaC6dyVHkjA9DnFSJGssHaC4w8oKGRtLlRZp1UuVDiyJFyfQsfjQtJSCgnnHHORnHNSlbAFxG0O36ZuT4q9oTz51htSteWSYNKylaSitKv4W37ObiHFMBO4d5uxz9XOPjUZfQ/WXvUBcbS/doR+NCW38rXz9Uk8DwqTtd3O4ab0vLuVkXL1JdGVIDNs9tDXfbjgndjjA5qwUdVupSpMZpWgHm0FguyHfpnIZXzhA497wHPxqaYU120da/Z2sM6UU8FFayIzxSUcYSOfreNXDrm966st1EfTNjiyLT9HrdaVNkLbd9qHJa2+SM5xVDV1W6nJhRHV9OFh5Tii40b2SG2xj38+ZOTx8Kr3UDqnfNK3VqBb9L3HUcdEAzGJ6VJAWrP8gfMkc8/CnEXa8NKCPfNPwZ13gOM3d5tKpTSN60IdxhQSeMpGOKqv0VZwRmG/wcn3HKp2lXRf7HCuLkuVbnJbSXlQu8AVHJAyg49P8AfVY+jW/D6am/01Z1KjgFqsuOYTx/1bhrT6PsuMexPKPoGnKpeuBPsulbncbK7Lvl2jNb4tvXKKA+vI90qHhUVJ6jdWlvwkr6eqa7wEycXVR7gZxx+dxg1dfYurq8xqFm2QToePborwdV7W7emFqb2bTtCRnhW7zqwrxqHUkeVYnIzMZq2u4Te9q1bkL24JaSPFJNaXXXPVSbaMSumDb5Lu4R3roop2gZ35P5WeMVtuWqrnpq92ViJAcbgXZO6ZLUUgQlbR+LJ8cBRPzosUnqFouHY2I16htPMz50WSXFrWoIKFIUOEHgZGK6POLDDLDgbV+avcPH5V3m1/pd23yxezebhNVNhSgYUlYXHbSppYyjz8sj0rpA/L3xoqXZC3kKBSpCv+qPkAflXTC8FTF2dJWhRrLSzNwhX53XC9T276KlRHW025trvmyoPoI3KVwrGPUVn+A8a863QZptvrl08bbwU/hFAOc5z+OTXorqoUpSgUpSgUpSgUpSgUpSgUpSgUpSgUpSgUpSgVBXbhSV9kzqcB/7ocP6xU61BvbdH/JQ6m/5nd/aKDEb2U27i/qPVQs0tqBd/YYvs0h9HeNoPenJUnzGARXae23S7fhLdGdQIs8m8MNspdmRYwSXG1JyhOTzwMD7K6s9lRy4xtRauds8Nq43ZFtimNFfc7tDqu+OQpXl7uf1V2OYvShrqZcL3pFNn1I4001I7mcXkBtKdrRwPdzj0rnbzpYvaAuEwpCUw0BwEKyjIyfj5VI0CRuYSe6aRkA47sVF8PU+4oQmQ62pCwVN7UqSsfmnjIqSrPcw/DQox2FKx+WDU8NPu71Yz7iP5ia07whOMN/zBWonAqG5hpJ58M4qzLv1CmwbrKit26AptlwoSpQVkgevvUF3lY8kpGOfq1T5tpiT1oU+whSkZx4jGc8ftqxrt1vt+mlxmb1ddKWV+S2HmmblNLLikEkBW0nwJBqtSdZXiOyt5yDbdiVBBKVqycjIIGeUn1oK/EtUeCwllmOhttP1Uj481yqYbx/Jo8PSo/vfWOJpttly9XPTljQ8paWfpOWWe8KT723J5ABT+mqo3rW4y7f7bHZtcmEWkvtvsOFSXW1cpW3z7wx51nScrq7hrA9wceHFcbjCBjCAMVx6durl4tKJEiOyh0uLSUt+GAaqBUj+8pqJ7W1f4sR+KUy44eaSd+w5HI8/11ZiEQYrzvsUeO027jKVoyD9hzUgahYfkw0+ySjbloXuW42ndvTjwwaim6plJmyWpjyLk2sEFKtyMfEbccGttLH1+9qX6VEu6TYsqzPQZaIsRlopcbHdLCdx8ODnwrpDMKn4sRLyo5S4n3O6ACknGPewPGu7+rrlqBd2ZauWn4lu0uzbpaYUuNI3LcUGF7MpPIGc5rpDLilUKMSwmP3qd7agf5THGfhzW8Wau/oGwYvXXp2N24q1FB//AHJr0XV51OgKXEddOnQdIKvwjgY5zj8cmvRSDkmtI3UpSgUpSgUpSgUpSgUpSgUpSgUpSgUpSgUpSgVB3bbweyj1Oz4fQzv7RU41B/bZQVdlHqaP8Du/tFBiS7Jc9dm1LrCe3Ak3VyNbojiYUIAvv/j8FKM8Zwc/ZXYwXfT9413LvEmFqOzSJDLTK7TcENpQgpTw5+cN3jXXbsn3SJYNR6vus9xTMOHbojrq20Fako78pyAOT412iWzY+o+uJOorTqxiZaFxGYpjGG4h1LraTuO5Xkc+lcsvKxzxpEN1xDgkxi2Vjc0Y5SsD/GB8fnUjWh2KYyFNtLIwOd1WNG0sgyCpyOENlYSFtyAVFJ8ykjyIqSrRarezHQBJk5AAyhCcH9NTbTkS+wrxbVuPkVVaF2u1jZuspDtgElaHCFvFf1jjx8PhV+KiW8H3ZEo/6tP31RpWjLFMkuPuOTi44rerkAZ/TTYtNUfTl4Qy7L0NbJqQgNtuzgwpWwHgJKxnGd2K+ybfY0lpS5OnSWEKS2tRWkhKsZCTx5V8mrOzv0211OjS7/Y13aVHaDDT7zigpCAcge6oeZNXdL0zZpLRQoPoBCU4RxwkcDxq7jCzHmrBe46DK0Zbp7TalbFTA0oJUTzjvB8E5x8K+9d0isw1MDTiBDjNJbU02UbGm+NqQEjhPh4elcOsehXT7qCzFb1HaHLsiIpZYDzqk7CvG4+6R47RVeh6NsNutEW2Q47rEGLHTEYaSfqNJxhOfPgeJ5rC1u07IjSrUhyPG9iRuUO6TjgjGTX3KCcfln4+tccC3RbZGDEbf3YUVe8cnJrkVtHgTQ0pGoETHIG2A6w06VALXLa7xOznOBkc1G8laEvymLlN7pwjah6FGQFIPr72fsqTb28pqKe6jmUtfulPebNoPnmo/TZXbmuUp9DFukY9xbii6hRPw4ra6R1rPVzF2nt2dNlusOFEt8st3mclPdS1pYXjbjzVz4eldEZLba4rKo7b6Fj3/wAbg5wPyfhXfrXep9P3N5nTUS5e2XW126Yt8FhTbYUlhalbSePMY5rpPrbSMnRsKzvPXJud7VHD7aEoIDTZA905PPJreNnDpj0epnjl1MZuY639b4n9qt2f90jrp067xJQfwjgYGMcd8jmvRKPE/OvO92fH0y+ufThQG3bqSAB8R3ya9ESfrGtOLdSlKBSlKBSlKBSlKBSlKBSlKBSlKBSlKBSlKBUJdtb/AKKfU3/M7v8AuqbahXtksOzOy/1HYZbU6+9altNNoGVLWopCUgepJAoMTfZDuMGx6m1lcrnMZgW+LbIan5MhW1ttPfkZUfTkD7a7Lbzduotyudou1ik6Wkx2O7kRJjZdLyG8LT3fHGR41166A6Dv+hOo2q7JquwyLLOatsRcqBdmkpCUKUstlxJyNhJHjxmpl0903muvSFuQY9vJlvENR0htoJKgd6AnI2qOcfKueTUnFu17ocCnnFOsT0tBQSmQkILS8+mCSPtq/bZOj+ys7HOCASPHGai0aMcgOlCZY3bsYDmOavm0IYgRkNrmxQB+Qp5O4Vjyt0ub22OM/jh+z9tPpOOkgBYwfDkffVq3+1RbwYykzoiO63eKwc5x8fhVK/Atl0hf0lCTzzlSR/vqJpfiro3n3Rn/AE0/fW36UQocIyfTemrFOim0Di5QRz/fE+tcsTS8eDMjyFXCIrulhRAdHOOfWhpe/t4A/klA5x4iuP28KJAaJOcH3hXxLuEcE/2wyVcflpPr8fn+io86oaRumr02oWPXb2kvZXFGUphlLplIUc48eCPI0NJL9tUrwjqOPRSa2Casf9mWrPkFJqMjoe7vdRIeomdfvNWBlDYc08lkEOrSnBO/OSFH3setceotB3279UYWoIuvJVrsTZQXdOeykpdx4jf4gK8x8KMr91LJXHgd6YEx7eShIjBKlZPzPhx41Hy5M90SvZUFuWlAKWrg+22kn0JzVD0d04uehtWX+7zOor12Fxbc7qJMQQzFUVDbs3HGQPdx9tVidpCRNuD0tb5WFbloZUtIGT6HNbaig64vVguKWbJHu9tkahYtEtyVEhvJWtBSwsrBxgnGRXVLrXFUi06LkBxK0m3hspCeBgJNdmtZ6fajd4tuBAj3D2OWoqjobVJ7sR17lLUnnIPifSutfWG9RHtIaRitPx3nG2UqUWXArb7ic7seB+FT3jp9/wDDxwx/F/Jxyym9Y6/ncUXs9uNudd+nPd+WpIIP9MK9DifE/OsAvZw6dakufUrROq4NgnydMQdUQGpl3aazGjuF5GErVng+8P0is/IOfnXZ+eb6UpQKUpQKUpQKUpQKUpQKUpQKUpQKUpQKUpQKhTtksPSezD1GZjpWuS7anEMoa+upwqSEhOPys4x8cVNdQj20lFvss9SlJJSsWlwpUk4KVZGCD5EetBjD6A9PtQOa86haV6kWq8sz5dogNzYN7ecMpbReJRlRUVY8MYPl8KkGfp1np91JlaW0/HuFvjNx2ZTbb7jqwSsHcQ4rjyHHlUZdlRM/XmpuoUa5Xy5CXNtEFlV09oUuU0A8cFK1EkY24+Wal+Xe9Q6f11L0o1rK6Xp1llp/+3ykvELB8gPqjwzXLK2mPmqtDlzAtbqnosnaoNu4eDhSQPAgHOauuwu3GZDDn4ONF1SFbVh1BQo+Wc+R4zVq9zfEtJS/CZkNJXv75UZIWCOfrAZzz51RLfZL+ypwOQ5oQpRWnaVEck+hrDa45+j+pj+q+9iWrR34Nqdb3iWXRO7r3e8xtOzcPe2/ZV0XbQskNNJgwWT3biypzdtUtGPd3ZOPE448hUeex63b1c3CgaHmTrJ3jSV3dy+pZ9047xYZIJ93J486vS76WnQw0IrU51zepK1d6pSCPIgeI+2goN/0h1FRKiJ01A0eIiGh36r4XlPqdJ97Gw424x9tXbcNFn2RQhw45fUpCwoEpKfdIUkZ4258PPwqz73G1xBciosuiH9RMFoLfkv3xMItOZwpAbUCSABnNXXcdMy2Iqu5blKf3IUAl4qTgjlJ9SCPGt+hbOqNKa7bjRE6WgaWefC3DJVfXHDxkd2lvuz/AI+c+oq52NHy/oZr2mPA+mHIrffJiqUGm3xjf3RJ4RnP1vKrY1DD1fbI0ZVk0m/qB9anA6ly7JhBlI+pjcDu3FSvltFXAjT05yzNvPxJES4ORkOGIiX3oYdON6FK/Lwc8j0rMFHvmm9ZwrWhWlomn13dL6TvvS190hvaclOw53Zx9lfXbV6oVZ4n4SPWsXtKXES27cpXs3idikE85xjOapl9g6ot1s7y1abkX6b3yWxEVcxCCG9p3L3qznGBxWsbTNyuFojz7za3bFcHkLD1uTchI7tQPuHvBgKyAOKRNKYtpyJDkomCKhxa0K7yQsEHAx4njx9PSqTKhwkxXJS5UZyOhOS5HO/HrgDJNXLaLRJRa5aZMRLru5DqESUhwEpTycH4mqQ5eLjZUPPsLTbWwnc44NiUj4+gxUavChX7ppbrEGdV2+NKYuVwtswPPPOqCVoXHVkhB8AQBxXRURGG2WEIYcYcUnC1q8FnyIHpjiu9F6sl3Qv8Jn9T3S8NTbZOaECTgx2QWF/V/UQfjXRiQEyYzCRIW+5t95KgR3avQV3w8M2e0ydmLSOtxrvRt2t8G/SNDRtVW9NylxlOC3Id79ASHQDtKuU+I4yKz5o8a8/HZpv16i9X+n1l+lpjdqk6ogOP29ElQjuqDycFTedqjx4keQr0Ejxqst1KUoFKUoFKUoFKUoFKUoFKUoFKUoFKUoFKUoFQj21h/wAlbqV/mhz9oqbqhHtr/wDRU6l4PP0Q5+0UGK7shw7lMu+v41nuCbRdHbZBTGnqb7wMK79R3bfPgY+2uwMC7XGBrW427Vjllvd/jtMrFyjwA04plScoTkc8DioD7IRuyLp1BVYm4z96Fut5iNzVFLKl9+rhePLGanH26RI1tLlai0rAtere7abffhSnFJMfZ+KI5xnHOK553wuPld8ZNtEtDjEJ5l/vA6VNOrCV+uU5wc/Kr3YIGFBPdk/m1Z1mnsR3m1fSc/ahYcXFdbC0LGMEZIyPKubWHXjS2itVaf0vc48v6XvOwRUsRitCypQSPeHAwTznyrG3TtXs286hYIWoY+Ir6zLeOPxqh8Mio10b160zrPqhedCwYk1F4tRcDzr7GGFbDhe1Xnz4etTK2zGKEq9na8M/VqSp2/ag+0vJOQ4f1Vr7S4r6y+PLIFXAqFHJx3DX82uFUFhPg02B8quztqgqdWrJKgonzwK2FShjOP0D7quEwox4MdG31rem3xMfyKT8qbO2rZUEnnCf0V8lwiNSWMOMtOAH8pI4q712uJn+QRj05rYu2RCkj2dHPqDUO2or1JY7bIhBEmCCylW8hrKCfmU8kfCrQiwtO2tp5tq0wyyoDKJTPeIA/wBKpf1PZVSYGyI/9HLQdynEJBJTjkc1E8m0RY6psK4PS7owoEKDju0EfHHjmh21YmqperkyXZlzuVud00/bJqLfaYkTu1MtlhYQSocbkkE/I10VmqcXHjL75pxe0KSlrAKOcYPHjXe3VN81G4+9Enaag2nSjdomiBJZlFby9rC9hKfIE5yK6Kzu8YZiPGM0wlSQpIbP1xjxNd8fEZvhfnZvcU9156bl0bFfhLBHh6PCvQv+VXnn7O0nvuuvTZxI2lOpYAwfP8aM16GB41WW6lKUClKUClKUClKUClKUClKUClKUClKUClKUCoO7batnZU6lHn+5S/8AaTU41BvbcIHZT6lHx/ipf+0KlGLnsgT5lounUWZb7a5eZzFtgKZt7SwhT575eQFHgYGTz6VNitRW+59Q5V/n2S+6Zv7sVph23ynGnmktoThC9uOSeefGoV7H19Z0vdOol3kR5UxqLboKlMQWi6+sd8sEISPEjOfkDU6Ro1o6ha9maptt8msRlstxXbRdba6w4haAff3ZyAc8etc8p4rWK5YusRsQVPwpOFYKH7dsc258loOP0ir7h31mdHadVa7a86gZQ45HCljjGQTyPsqwk2gNyh3tugOxlqAU8xcCl1CT5ltSOcfA+dX9boVvjsthDD5TjGe98f1Vh039tBdg26XW7bBZe81txwlR+3xOao0vq3c4M6RFRBgrDDhQCrcCR6nmrjdYhK/7M7kjyd/4V8P4P2V15x1219444dylF4jJ+ymobW3P6/t2pbLdxm6ZtbzwC0NTZ6WXFIyQFBKjnBwaqb3U6+ssrdctltCEKCCd5JyRxxnkHnnwNbLv0q0HfpIkXLR9uuElLYZS9LQHVpSM4SCoHgZzVZes1rkJKXLckpOOO9I8OB4Y8BRna17l1xVZ2WV3J/T9qacK0tm4TUxysp8du5XOMpz86+1PVS8OxDLZiWx2KG0vB1l7chbZ+qpBB94EeYpfOmejtSKY+ldMQbp3G7uvbB3ob3YKgM58cD9FVRuwWmPCahNW5pqGy0GG2U8BDY8EDHgOPKht9Nh1rOu9tTIcbYaVvUjCMkcY9a+5WoZmBju/0VTo0GJCY7piN3bQJUEpdJ5Pj41yBLP95WfgHB91XR3R8l8v9zUxiM7HbJJ3rda3jbjyGRUZTrguYZkS53WWlLgxugR2W1J9cHGQfjUhaicWmEpMG3tSX1EIIlS+6QlPrnB/Rio+l6dn3NqWHZlqs77gGx5CHZG0+ZHgDj5VF2s7Ves0XL2i0t6WvEC1Q7PN9nvE4oU2+oMKwRjnCuea6GyChpDBTHcaaWAolfO/jGRx4fdXfrVGtdNXiBJ0vFeny7lbbRNUuW7BWzHWtDC9wSo8HOeK6DSXGFJZSHnXG9oH41JAR8E8mu+Hhm+Eidm4Nv8AXzpspsZQdTQTkcf9aM16EQMGvPl2a2UJ6+9NQ39T8JYPAPH8qDXoN8TVYbqUpQKUpQKUpQKUpQKUpQKUpQKUpQKUpQKUpQKgvtvnHZR6lf5rV/tJqdKgrtwEjso9SsDJ+i1f7SaDGT2KL3adMak1rPu15g2lsxYSEe1vhpSgFrJUM+IFTFqzWWmJfUedeGuo+ljaZDDSXEG8IS8oobCRhOOAFA+fIxXTPQfSy/8AVS7XKNp+DGmuw22A6JL6GQkulSWwN/jkg/KoYvjbEO8To7jTbakObOEAlKsEHH2iuU7csrJeZ6dOJJdMmrWq2hHNzabtpsu7AvH0605GwT7u7bykn0+NSBp3qVpiazGba1Fp5yS4MBhFyypRA5AG2sYNvQn8DdNMBhptChLeUUpwVq3pTlXrgfoq5enxEPWFqktISh5ta1BYSMj8Wqlxv7amc1zGRt/rJopO4I1XphZSDn+NP+FbGOrWmpEZMlF/04Y+8o7w3IgbgM4+r448qxEXl1CLnKSClpIXu3BIyM+lSDp+SXemMWIpDamV3rv1BSQTvEcjOftpML+07sfiyfRep9huCmkRb7ph5x4hKGvpM71KPljbX02/XVvuq3EwblYJZb4cDE9SyjnHvAJ4rGxoAph62sDzTTaXW5iFJVsHBHnVyafvNvsVvEm5W5dwgqu8hL8Rp4sF0qYISoqT+aohXpxVuN1xV78fiyDnVsVDDz6pNpbZZ3d4pctSdm362cp8qpjvVTTbbZcOo9NqGM+7dAf91dE2rxF7yLbZLEiRcn/YXWJ5lq2oa7opW2UZwrcT4n0qPZMRj22Thlvl5zjYPzjWJjlfNXvx+LJe51NsKYKZar1YfZ1KKUrNxxuUOSkceIBBx8a1Y6lWWY4y2xd9OuuvEJbbTdRuUT4DGPGsbs3nSFqbKElCbnJWkbfAlpsE1ppBpDOsNPuoQhLqbkwpKwnkHfTst9r34/FkSuWuYs+Mtq2ptd8lc/2pbbmlboA8VKBGAB4VGi73JnuTEJumnbPNTwG51+aUAf8A5sePyFdKZLLZmzShIRuedGUHbkbzxx5Vyi2xvwNdUY7OU3ZABKASMsKz+yk6dnNrNzl9O/Wol2O86chWpvVNkkzBbnoaxHntd2t5xpSQM5yfeUOa6JdROld40I7BiXC42u6lcdboNqmokJYbQoJO7HgeRx41StPxWYmorQ+002243OjqSoIHunvE1Vr1pMMaelalDK0NIvj0FawkBvnJHxznj05FbuU6epllObqfyamU1MaqvZoYEbr301CDuH4TQTg/F0V6DE+Hzrz9dmlJT2g+mpUd2dTwiCfId6MV6BU+Jro5VupSlEKUpQKUpQKUpQKUpQKUpQKUpQKUpQKUpQKg3tquMs9l7qC5IaEiOiBudYKinvUBxO5G4cjI4z5ZqcqgrtsrbR2XeoDj7PtMduElb0feU96gOIKkbh4ZGRnyoMS+lusWk9G631dcLFoydZbPcosRMS2MXPv1Q3G1FSlqdcTuUDzhPzzmoFlWtN51GcgtNSpQSp3YPcyoA5+HPj4VfWuL3Yb7q+fN03pxWlLO400GrSuaqYWSBhR71WCcnJwfCo8nla3n0lRDW/aePdz6GnrRqS7St1P0Pb+n0jTdot9yTdmkQny682pKwh0vJCkAp4wOPD1q7OimhtO6ktV7u1zvgtt1txKYMAOoSZSlNLI4I3K5wOKihm4RX9L6XhxXQtyDDf8AaUgHLbrkgqCcnx90JNVzQFzh2TWVruM5SW2IqnFFak5wS2oJ/WRWLLFiJbnBKlvOlH4wuFHu48RwR4eNS7eNN2XT/TrSMu0XJ6Ym6yHZEiPICA5DcS0E7FbSQM5yM+RqLLvHU3c5aV7sd4TwCE7s+Pw/4Vc2mpkdzRJg94FS27qZXd452FgJ3Z9Nw8M1tEzdnvQendYTbnOveohZplrdaXBjFSE+1KIUQPeOT7wCcCrQcgTLjpl1EVDZmIvBJQ46lpITtws7lcDA+dU/QU+Hadb2CdOUhuJGmtvOOLGdgBzn9NXBLtLd3tlwacjTX2helSP4tSkvJCU54CuMHwrF2vttk2tZ1NEdS8gWyPBj/j+/SC46ANqQg+8sH1Hzqz3yn6ReyraDJUFKPkCs5P2Vf1xtwF1g3M2qetQtzUdLSQj2dn3skuE87kgHGP2VHsw/23IB5/Guc/6ZpiVJvXPQen+n0PTEHTl/Goo0h2Q+++FoV3TmxsBJ28DIwcHmvq6DdO7BrFU663fUKbRJs0pl2PG3NpMg4JSPe5OVYGAPOo4mzIq9E2q3NKSJbNykyVtJGCELbbSFfaUmtNHSo9u1fp+bK2pYi3Fh5xahnYkLGT9g5rXpeFJdcUpby9uFFxZIHllZz+2pW6xdPrBoHQtgVYdRJ1D9Jzg/JCVIV7PiOCke7nGcq4PPFRlcVINzmFtW5v2h3ar84bzg/or72ZcRvQNytylIRNXdWJjTQGCtIZUhR+zIp6SL46AdL7F1FudxXe9St6fNscjyGQsoBfG7J+sR4EJHHrUndLLFbbt2XesMqfao0mWw5OcZkvIypCwobdp8ik8g/GuscNbbE6HIcSFBiQy8QoZ4Q4lR/UK7L23qNbLf2bOpNuhMPyU3m7TUiY2yotKS44hTZCs4A8ckjjivN15e7C63Jf8AP+u/Ts5m9cf6jbstztN/2UdCQ5NknvasVq+B7Jdm54TFYYS6NyFsbSVLP52azzp86wNdlydplPVTQUB2xXB7VzmsYS416ROCYjEfvU7m1MYypRwcKzWeVI49fjXqcK3UpSiFKUoFKUoFKUoFKUoFKUoFKUoFKUoFKUoFQf20LZOvXZe6iwrdCfnzHLYrZHjILji8KBOEjk8AnipwraUg+VB5zLlap1okFVwgS4AeQO69tjrY7zA527wM4yM4q1p0/u332kv5b71AKUkbSNvJ+dejbV3TXSmvlRVak07bL6qLuDBuEVDxa3Y3bdwOM4FW8rs3dLFcHp7pwj/NrX3UGACAuO2cNuMpBSDgKAOfPPxr7e8bI/lEeI/KHrWe3+DL0m3lX9jnTW4+f0a191bj2aelBBH9jvTfP+DmvuoPPbqmaVXW4NCSnug8MIBzv5OefhVRsq2RGwlbKTgFWFgc/LNZ+3uy30ikAhzpvppefHNub5/VXGnsp9HU5x0100M+P8XN/dQYGsthtRLqCOOMipJFy0z7M9b9SvXCPCdu8h9yTatqnQgRwkIHP55Sflmszauyp0eUQT0305x/g9H3UV2VOkCwoK6caeUFEkgwUHJPjUs2u2GYaj0TqVqzp23iNeI8aBb2EZQGHnUKPeuuHdzuBHB+NR5NW2J0rC0Ad85j3x+efjWdVHZF6MNhAT0004kIIUnEFIwa1PZI6MknPTPTnP8A9CipJo2wPKWgPJ95Odnju+I48a5A8N6RuT9ZPGfHkVnfPZN6NEf+jTTf/wCPR91a/wAEzo3/APDTTf8AUEfdV0jBDNUBOkjek/jV8hQAPvGuB1aS6kbkgbTn3hms8auyV0aWcnpppsn/ACBFcauyF0VV49MdNn/wKKowQjaUlQWnwJ4UPQ1d9k1xAt3Sy76ZUxL+kbg+l1EluQBHSgd2cKR45yg+Hjn4VmsPY86KEY/sY6cx6exJrjV2NuiC/Hpfps+X/mSa49XCdWSZb4svF14dMM7hdxhn7LsJ+X2jOmZYjPyNmqIq1dy0pQSA4CSSBgYHJ54xWf4cCqFpXQ2n9D2iJa9P2WDZ4ERGxiPEYS2ltPoMCq6BgV2c2tKUoFKUoFKUoFKUoFKUoFKUoFKUoFKUoFKUoFKUoFKUoFKUoFKUoFKUoFKUoFKUoFKUoFKUoFKUoFKUoFKUoFKUoFKUoFKUoP/Z"/>
          <p:cNvSpPr>
            <a:spLocks noChangeAspect="1" noChangeArrowheads="1"/>
          </p:cNvSpPr>
          <p:nvPr/>
        </p:nvSpPr>
        <p:spPr bwMode="auto">
          <a:xfrm>
            <a:off x="230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 name="AutoShape 8" descr="http://img0.imgtn.bdimg.com/it/u=3157668398,2056971038&amp;fm=21&amp;gp=0.jpg"/>
          <p:cNvSpPr>
            <a:spLocks noChangeAspect="1" noChangeArrowheads="1"/>
          </p:cNvSpPr>
          <p:nvPr/>
        </p:nvSpPr>
        <p:spPr bwMode="auto">
          <a:xfrm>
            <a:off x="345281" y="1202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 name="矩形 13"/>
          <p:cNvSpPr/>
          <p:nvPr/>
        </p:nvSpPr>
        <p:spPr>
          <a:xfrm>
            <a:off x="618581" y="755646"/>
            <a:ext cx="7625827" cy="528350"/>
          </a:xfrm>
          <a:prstGeom prst="rect">
            <a:avLst/>
          </a:prstGeom>
        </p:spPr>
        <p:txBody>
          <a:bodyPr wrap="square">
            <a:spAutoFit/>
          </a:bodyPr>
          <a:lstStyle/>
          <a:p>
            <a:pPr>
              <a:lnSpc>
                <a:spcPts val="1650"/>
              </a:lnSpc>
              <a:buClr>
                <a:srgbClr val="C00000"/>
              </a:buClr>
            </a:pPr>
            <a:r>
              <a:rPr lang="en-US" altLang="zh-CN" sz="1200" dirty="0" smtClean="0">
                <a:cs typeface="Arial" panose="020B0604020202020204" pitchFamily="34" charset="0"/>
                <a:sym typeface="Wingdings" panose="05000000000000000000" pitchFamily="2" charset="2"/>
              </a:rPr>
              <a:t>Leave Room Time in this rule means if the person leave the room over this time </a:t>
            </a:r>
            <a:r>
              <a:rPr lang="en-US" altLang="zh-CN" sz="1200" dirty="0">
                <a:cs typeface="Arial" panose="020B0604020202020204" pitchFamily="34" charset="0"/>
                <a:sym typeface="Wingdings" panose="05000000000000000000" pitchFamily="2" charset="2"/>
              </a:rPr>
              <a:t>the </a:t>
            </a:r>
            <a:r>
              <a:rPr lang="en-US" altLang="zh-CN" sz="1200" dirty="0" smtClean="0">
                <a:cs typeface="Arial" panose="020B0604020202020204" pitchFamily="34" charset="0"/>
                <a:sym typeface="Wingdings" panose="05000000000000000000" pitchFamily="2" charset="2"/>
              </a:rPr>
              <a:t>Fall Detection </a:t>
            </a:r>
            <a:r>
              <a:rPr lang="en-US" altLang="zh-CN" sz="1200" dirty="0">
                <a:cs typeface="Arial" panose="020B0604020202020204" pitchFamily="34" charset="0"/>
                <a:sym typeface="Wingdings" panose="05000000000000000000" pitchFamily="2" charset="2"/>
              </a:rPr>
              <a:t>Radar will </a:t>
            </a:r>
            <a:r>
              <a:rPr lang="en-US" altLang="zh-CN" sz="1200" dirty="0" smtClean="0">
                <a:cs typeface="Arial" panose="020B0604020202020204" pitchFamily="34" charset="0"/>
                <a:sym typeface="Wingdings" panose="05000000000000000000" pitchFamily="2" charset="2"/>
              </a:rPr>
              <a:t>trigger alarm</a:t>
            </a:r>
            <a:endParaRPr lang="en-US" altLang="zh-CN" sz="1200" dirty="0">
              <a:cs typeface="Arial" panose="020B0604020202020204" pitchFamily="34" charset="0"/>
              <a:sym typeface="Wingdings" panose="05000000000000000000" pitchFamily="2" charset="2"/>
            </a:endParaRPr>
          </a:p>
        </p:txBody>
      </p:sp>
      <p:sp>
        <p:nvSpPr>
          <p:cNvPr id="12" name="矩形 11"/>
          <p:cNvSpPr/>
          <p:nvPr/>
        </p:nvSpPr>
        <p:spPr>
          <a:xfrm>
            <a:off x="663282" y="223935"/>
            <a:ext cx="4196749" cy="30008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350" b="1"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Alarm Configuration–</a:t>
            </a:r>
            <a:r>
              <a:rPr lang="en-US" altLang="zh-CN" sz="1350" b="1" dirty="0" smtClean="0">
                <a:solidFill>
                  <a:schemeClr val="bg1"/>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 Out-of-Room Alarm</a:t>
            </a:r>
            <a:endParaRPr lang="en-US" altLang="zh-CN" sz="135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pic>
        <p:nvPicPr>
          <p:cNvPr id="3" name="图片 2"/>
          <p:cNvPicPr>
            <a:picLocks noChangeAspect="1"/>
          </p:cNvPicPr>
          <p:nvPr/>
        </p:nvPicPr>
        <p:blipFill>
          <a:blip r:embed="rId5"/>
          <a:stretch>
            <a:fillRect/>
          </a:stretch>
        </p:blipFill>
        <p:spPr>
          <a:xfrm>
            <a:off x="971600" y="1341142"/>
            <a:ext cx="6579081" cy="3407524"/>
          </a:xfrm>
          <a:prstGeom prst="rect">
            <a:avLst/>
          </a:prstGeom>
        </p:spPr>
      </p:pic>
    </p:spTree>
    <p:extLst>
      <p:ext uri="{BB962C8B-B14F-4D97-AF65-F5344CB8AC3E}">
        <p14:creationId xmlns:p14="http://schemas.microsoft.com/office/powerpoint/2010/main" val="3848037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58347" y="2013018"/>
            <a:ext cx="8785654" cy="1097506"/>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48700"/>
          <a:stretch/>
        </p:blipFill>
        <p:spPr>
          <a:xfrm flipV="1">
            <a:off x="8" y="2013012"/>
            <a:ext cx="1754652" cy="1101221"/>
          </a:xfrm>
          <a:prstGeom prst="rect">
            <a:avLst/>
          </a:prstGeom>
        </p:spPr>
      </p:pic>
      <p:sp>
        <p:nvSpPr>
          <p:cNvPr id="6" name="文本框 5"/>
          <p:cNvSpPr txBox="1"/>
          <p:nvPr/>
        </p:nvSpPr>
        <p:spPr>
          <a:xfrm>
            <a:off x="-27383" y="2142637"/>
            <a:ext cx="1280747" cy="744432"/>
          </a:xfrm>
          <a:prstGeom prst="rect">
            <a:avLst/>
          </a:prstGeom>
          <a:noFill/>
        </p:spPr>
        <p:txBody>
          <a:bodyPr wrap="square" lIns="51424" tIns="25716" rIns="51424" bIns="25716" rtlCol="0">
            <a:spAutoFit/>
          </a:bodyPr>
          <a:lstStyle/>
          <a:p>
            <a:r>
              <a:rPr lang="en-US" altLang="zh-CN" sz="4500" b="1" dirty="0" smtClean="0">
                <a:solidFill>
                  <a:prstClr val="white"/>
                </a:solidFill>
                <a:latin typeface="微软雅黑" panose="020B0503020204020204" pitchFamily="34" charset="-122"/>
                <a:ea typeface="微软雅黑" panose="020B0503020204020204" pitchFamily="34" charset="-122"/>
              </a:rPr>
              <a:t>P.03</a:t>
            </a:r>
            <a:endParaRPr lang="zh-CN" altLang="en-US" sz="4500" b="1" dirty="0">
              <a:solidFill>
                <a:prstClr val="white"/>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2033686" y="2367946"/>
            <a:ext cx="6695977" cy="398183"/>
          </a:xfrm>
          <a:prstGeom prst="rect">
            <a:avLst/>
          </a:prstGeom>
          <a:noFill/>
        </p:spPr>
        <p:txBody>
          <a:bodyPr wrap="square" lIns="51424" tIns="25716" rIns="51424" bIns="25716" rtlCol="0">
            <a:spAutoFit/>
          </a:bodyPr>
          <a:lstStyle/>
          <a:p>
            <a:r>
              <a:rPr lang="en-US" altLang="zh-CN" sz="2250" b="1" dirty="0" smtClean="0">
                <a:solidFill>
                  <a:srgbClr val="D71920"/>
                </a:solidFill>
                <a:latin typeface="Arial" panose="020B0604020202020204" pitchFamily="34" charset="0"/>
                <a:ea typeface="微软雅黑" panose="020B0503020204020204" pitchFamily="34" charset="-122"/>
                <a:cs typeface="Arial" panose="020B0604020202020204" pitchFamily="34" charset="0"/>
              </a:rPr>
              <a:t>Business &amp; Function Verification</a:t>
            </a:r>
            <a:endParaRPr lang="en-US" altLang="zh-CN" sz="2250" b="1" dirty="0">
              <a:solidFill>
                <a:srgbClr val="D71920"/>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940517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18" y="223935"/>
            <a:ext cx="5749526" cy="335368"/>
          </a:xfrm>
          <a:prstGeom prst="rect">
            <a:avLst/>
          </a:prstGeom>
        </p:spPr>
      </p:pic>
      <p:sp>
        <p:nvSpPr>
          <p:cNvPr id="5" name="文本框 4"/>
          <p:cNvSpPr txBox="1"/>
          <p:nvPr/>
        </p:nvSpPr>
        <p:spPr>
          <a:xfrm>
            <a:off x="17291" y="38604"/>
            <a:ext cx="494982" cy="432808"/>
          </a:xfrm>
          <a:prstGeom prst="rect">
            <a:avLst/>
          </a:prstGeom>
          <a:noFill/>
        </p:spPr>
        <p:txBody>
          <a:bodyPr wrap="none" lIns="51422" tIns="25716" rIns="51422" bIns="25716" rtlCol="0">
            <a:spAutoFit/>
          </a:bodyPr>
          <a:lstStyle/>
          <a:p>
            <a:pPr algn="ctr"/>
            <a:r>
              <a:rPr lang="en-US" altLang="zh-CN" sz="2475" b="1" dirty="0">
                <a:solidFill>
                  <a:prstClr val="white"/>
                </a:solidFill>
                <a:latin typeface="微软雅黑" panose="020B0503020204020204" pitchFamily="34" charset="-122"/>
                <a:ea typeface="微软雅黑" panose="020B0503020204020204" pitchFamily="34" charset="-122"/>
              </a:rPr>
              <a:t>01</a:t>
            </a:r>
            <a:endParaRPr lang="zh-CN" altLang="en-US" sz="2475" b="1" dirty="0">
              <a:solidFill>
                <a:prstClr val="white"/>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 y="1"/>
            <a:ext cx="911438" cy="809030"/>
          </a:xfrm>
          <a:prstGeom prst="rect">
            <a:avLst/>
          </a:prstGeom>
        </p:spPr>
      </p:pic>
      <p:sp>
        <p:nvSpPr>
          <p:cNvPr id="7" name="AutoShape 5" descr="data:image/jpeg;base64,/9j/4AAQSkZJRgABAQEAAQABAAD/2wBDAAMCAgMCAgMDAwMEAwMEBQgFBQQEBQoHBwYIDAoMDAsKCwsNDhIQDQ4RDgsLEBYQERMUFRUVDA8XGBYUGBIUFRT/2wBDAQMEBAUEBQkFBQkUDQsNFBQUFBQUFBQUFBQUFBQUFBQUFBQUFBQUFBQUFBQUFBQUFBQUFBQUFBQUFBQUFBQUFBT/wAARCADcASUDASIAAhEBAxEB/8QAHgABAAEDBQEAAAAAAAAAAAAAAAcFBgkBAgMICgT/xABaEAABAwMDAQUEBAgGDQcNAAABAgMEAAURBhIhBwgTMUFRFCJhcRUygdEWI0JSkaGx0hglM5KTlBckNVNlcnR1goOyweEoNjhDRGOEJjQ3RVRVV2Jkc5Wz8P/EABoBAQEBAQEBAQAAAAAAAAAAAAABAgMEBQb/xAAkEQEBAAIBBAICAwEAAAAAAAAAAQIRIQMSMUFSYQRRcaHhsf/aAAwDAQACEQMRAD8Ayp0pSgUpSgUpSgUpSgUpSgUpWhIFBrStMitaBSlaZFBrStNw9abh60GtK03D1pketBrStneJ/OH6a13p/OH6aDdStnfI/OT+mnfI/OT+mg30riL7YIG9O4+A3DNcgUFUGtKUoFKUoFKUoFKUoFKUoFKUoFKUoFKUoFKUoFKUoFKV8z8puKyt59xLTSAVLcWralIHiSTwBQcxUEjmo062dYIXSmwB3aJV6lpKYUPIwT5rX6IT5nz8K4uovX/TOhbewqPPi3q4SFbWYUKS2tWMfXXgnagevn5V0m6na3uGudUOXS4PB1xwBBSlY2oT4hCRnhIzXTHp2zu9Jub047vrvUd4myp0m/3JT8hwuObJS0JJPokHAHoBVHd1PeVK/u5c/smu/vVTHXlqJyAf9IffXCVnwJT/AD0/fW+FVVWqL2Rj6buf9dd/er5nNSXtR/u3c/667+9XwlZAGSn+en764VvoB5UjP+On76cCpJ1Fd8c3i5Z/y1396tF3+74/uvcT85rv71UwSEAH32/6VP31tMtoD3nWh83E/fWryKkm/XXPvXW4H/xjv71bjfbmAP40n/P2x396qMZjOf5dn+mSP99aLmNYA9oYHzfR99Z4H3u3y6FWfpKcc+ftbn71bPpy5gY+kZ39ac++qWu4Mj3faY2R/wB+j762GfHUOZUcf69H31R9j95uK1c3KaD/AJU5+9XGm93Af+spv9ac++vhdnRf/a4vz79H31we3xAM+2RP6wj76z7Fww9TXSFJZmsXSaxLjrS6y+JCyULByk/W558jWRroF1ii9YdDs3E4ZvEUiPcoo8W3R+UB+arxB+Y8qxh/ScRspJnRAT4ZfR99X30Y62r6P6wavUOZEkRlp7mbBEtCBJa9Mk8KBwQfI5HnUuOxlQByK1qN9C9fNB69t9rdtmq7KqZPQkt25dxZ9qSsjlst7s7gcjA9KkZKs1yG6lKUClKUClKUClKUClKUClKUClKUClKUClKUCoC7dilJ7I/U4oWptX0SoZQog/WT5ip9qCO293J7KvUb2oLMMW7MgM43lrvE7wnPG7bnGfOgwcaT05ebvIubtjQ8sQ2GTJLT2xSUrXsR4nn3uMfGpEjdIOoDDCUy9K6gfkKV7zjdwCElPptyefjV/wDQFvRdw6u6sZ0hFup0o5Dhd0zqYtGUVBZKt5R7uArBHnXaKAmdbtZXqIba6i1pbjux5IALSiW/fSkjzBHPzqbvhZHRUdFup68lOn7sU+W6QOB/OrcehvU5wc6duPzMhP31kOblRFIQpbzaELUEjIPvKPpVVTGj+BSc58Cmm9e10xtjoN1Nxxpu4H5yU/vUHQTqaoEnTk37ZCf3qySLZZCsYA8vCtF29BJJb4+Rqd1vs0xtDs+9SlA/+Tc0fN9P71P4PfUkD/m1L/p0/fWSdNvBHDWT4+FcbsJKfFoj7DWe7fs19MbX8HvqR5aakn5vp++n8HnqR56bk/06fvrJEmAgZIbrauCgj6n6qvdThjdV2d+o+P8Am1IA/wDvI++tn8HnqMDj8GpHPq8j76yQGKyOFBKfnRUFo+CQftq7pwxuOdnbqHnB009k/wDfo++tquzp1FCc/g24PTMhH31kQvYjW1hLr7yIySoJSVAnJ9OKpNuusea4oMq75LRHeKS2obQfPkCm7fZw6PyukVwjQoQf6ZBlxiIv2h1V4Un2hSE71OkZ4IAPAqLL/dLNcGWfouwps68lSliWt7eCOB73hXeLrLtiPhmM+2tSmJKl9wsEqHdq5IB9K6COtONR2EqjFj3MKcJ+v8ceVanKVd3QCO2OuPT9wJSlwalg4WBg579PnXoxTgHivP8A9m2ZolrWOm49ytd7f1s5qq3qtU6NLbRAYb79veHmiNyj9bBB8xXoBTRG6lKUClKUClKUClKUClKUClKUClKUClKUClKUCoM7bXs/8FfqN7X3nsn0ae/7jHed3vTv2Z43YzjPGanOoK7cXPZL6nfC0OftFBir6NWfQ1+6m6ttukTf5GkJNvhpT9OlDU4rCyVZLXAG4cY5qRtWs3TRGobvA0xHlTJkBbKmY761ZLTqApairwOCf/7FQ32V7Oq/al1RbkT5FqU/AjBM6JjvWCHSQpOePLB+BNTxrnU2oOm8q6QmbtcdVvRAyChwJDxS8nIJSPJI4z8qZehe2kmWX2EPOd5IeXhxaC6dyVHkjA9DnFSJGssHaC4w8oKGRtLlRZp1UuVDiyJFyfQsfjQtJSCgnnHHORnHNSlbAFxG0O36ZuT4q9oTz51htSteWSYNKylaSitKv4W37ObiHFMBO4d5uxz9XOPjUZfQ/WXvUBcbS/doR+NCW38rXz9Uk8DwqTtd3O4ab0vLuVkXL1JdGVIDNs9tDXfbjgndjjA5qwUdVupSpMZpWgHm0FguyHfpnIZXzhA497wHPxqaYU120da/Z2sM6UU8FFayIzxSUcYSOfreNXDrm966st1EfTNjiyLT9HrdaVNkLbd9qHJa2+SM5xVDV1W6nJhRHV9OFh5Tii40b2SG2xj38+ZOTx8Kr3UDqnfNK3VqBb9L3HUcdEAzGJ6VJAWrP8gfMkc8/CnEXa8NKCPfNPwZ13gOM3d5tKpTSN60IdxhQSeMpGOKqv0VZwRmG/wcn3HKp2lXRf7HCuLkuVbnJbSXlQu8AVHJAyg49P8AfVY+jW/D6am/01Z1KjgFqsuOYTx/1bhrT6PsuMexPKPoGnKpeuBPsulbncbK7Lvl2jNb4tvXKKA+vI90qHhUVJ6jdWlvwkr6eqa7wEycXVR7gZxx+dxg1dfYurq8xqFm2QToePborwdV7W7emFqb2bTtCRnhW7zqwrxqHUkeVYnIzMZq2u4Te9q1bkL24JaSPFJNaXXXPVSbaMSumDb5Lu4R3roop2gZ35P5WeMVtuWqrnpq92ViJAcbgXZO6ZLUUgQlbR+LJ8cBRPzosUnqFouHY2I16htPMz50WSXFrWoIKFIUOEHgZGK6POLDDLDgbV+avcPH5V3m1/pd23yxezebhNVNhSgYUlYXHbSppYyjz8sj0rpA/L3xoqXZC3kKBSpCv+qPkAflXTC8FTF2dJWhRrLSzNwhX53XC9T276KlRHW025trvmyoPoI3KVwrGPUVn+A8a863QZptvrl08bbwU/hFAOc5z+OTXorqoUpSgUpSgUpSgUpSgUpSgUpSgUpSgUpSgUpSgVBXbhSV9kzqcB/7ocP6xU61BvbdH/JQ6m/5nd/aKDEb2U27i/qPVQs0tqBd/YYvs0h9HeNoPenJUnzGARXae23S7fhLdGdQIs8m8MNspdmRYwSXG1JyhOTzwMD7K6s9lRy4xtRauds8Nq43ZFtimNFfc7tDqu+OQpXl7uf1V2OYvShrqZcL3pFNn1I4001I7mcXkBtKdrRwPdzj0rnbzpYvaAuEwpCUw0BwEKyjIyfj5VI0CRuYSe6aRkA47sVF8PU+4oQmQ62pCwVN7UqSsfmnjIqSrPcw/DQox2FKx+WDU8NPu71Yz7iP5ia07whOMN/zBWonAqG5hpJ58M4qzLv1CmwbrKit26AptlwoSpQVkgevvUF3lY8kpGOfq1T5tpiT1oU+whSkZx4jGc8ftqxrt1vt+mlxmb1ddKWV+S2HmmblNLLikEkBW0nwJBqtSdZXiOyt5yDbdiVBBKVqycjIIGeUn1oK/EtUeCwllmOhttP1Uj481yqYbx/Jo8PSo/vfWOJpttly9XPTljQ8paWfpOWWe8KT723J5ABT+mqo3rW4y7f7bHZtcmEWkvtvsOFSXW1cpW3z7wx51nScrq7hrA9wceHFcbjCBjCAMVx6durl4tKJEiOyh0uLSUt+GAaqBUj+8pqJ7W1f4sR+KUy44eaSd+w5HI8/11ZiEQYrzvsUeO027jKVoyD9hzUgahYfkw0+ySjbloXuW42ndvTjwwaim6plJmyWpjyLk2sEFKtyMfEbccGttLH1+9qX6VEu6TYsqzPQZaIsRlopcbHdLCdx8ODnwrpDMKn4sRLyo5S4n3O6ACknGPewPGu7+rrlqBd2ZauWn4lu0uzbpaYUuNI3LcUGF7MpPIGc5rpDLilUKMSwmP3qd7agf5THGfhzW8Wau/oGwYvXXp2N24q1FB//AHJr0XV51OgKXEddOnQdIKvwjgY5zj8cmvRSDkmtI3UpSgUpSgUpSgUpSgUpSgUpSgUpSgUpSgUpSgVB3bbweyj1Oz4fQzv7RU41B/bZQVdlHqaP8Du/tFBiS7Jc9dm1LrCe3Ak3VyNbojiYUIAvv/j8FKM8Zwc/ZXYwXfT9413LvEmFqOzSJDLTK7TcENpQgpTw5+cN3jXXbsn3SJYNR6vus9xTMOHbojrq20Fako78pyAOT412iWzY+o+uJOorTqxiZaFxGYpjGG4h1LraTuO5Xkc+lcsvKxzxpEN1xDgkxi2Vjc0Y5SsD/GB8fnUjWh2KYyFNtLIwOd1WNG0sgyCpyOENlYSFtyAVFJ8ykjyIqSrRarezHQBJk5AAyhCcH9NTbTkS+wrxbVuPkVVaF2u1jZuspDtgElaHCFvFf1jjx8PhV+KiW8H3ZEo/6tP31RpWjLFMkuPuOTi44rerkAZ/TTYtNUfTl4Qy7L0NbJqQgNtuzgwpWwHgJKxnGd2K+ybfY0lpS5OnSWEKS2tRWkhKsZCTx5V8mrOzv0211OjS7/Y13aVHaDDT7zigpCAcge6oeZNXdL0zZpLRQoPoBCU4RxwkcDxq7jCzHmrBe46DK0Zbp7TalbFTA0oJUTzjvB8E5x8K+9d0isw1MDTiBDjNJbU02UbGm+NqQEjhPh4elcOsehXT7qCzFb1HaHLsiIpZYDzqk7CvG4+6R47RVeh6NsNutEW2Q47rEGLHTEYaSfqNJxhOfPgeJ5rC1u07IjSrUhyPG9iRuUO6TjgjGTX3KCcfln4+tccC3RbZGDEbf3YUVe8cnJrkVtHgTQ0pGoETHIG2A6w06VALXLa7xOznOBkc1G8laEvymLlN7pwjah6FGQFIPr72fsqTb28pqKe6jmUtfulPebNoPnmo/TZXbmuUp9DFukY9xbii6hRPw4ra6R1rPVzF2nt2dNlusOFEt8st3mclPdS1pYXjbjzVz4eldEZLba4rKo7b6Fj3/wAbg5wPyfhXfrXep9P3N5nTUS5e2XW126Yt8FhTbYUlhalbSePMY5rpPrbSMnRsKzvPXJud7VHD7aEoIDTZA905PPJreNnDpj0epnjl1MZuY639b4n9qt2f90jrp067xJQfwjgYGMcd8jmvRKPE/OvO92fH0y+ufThQG3bqSAB8R3ya9ESfrGtOLdSlKBSlKBSlKBSlKBSlKBSlKBSlKBSlKBSlKBUJdtb/AKKfU3/M7v8AuqbahXtksOzOy/1HYZbU6+9altNNoGVLWopCUgepJAoMTfZDuMGx6m1lcrnMZgW+LbIan5MhW1ttPfkZUfTkD7a7Lbzduotyudou1ik6Wkx2O7kRJjZdLyG8LT3fHGR41166A6Dv+hOo2q7JquwyLLOatsRcqBdmkpCUKUstlxJyNhJHjxmpl0903muvSFuQY9vJlvENR0htoJKgd6AnI2qOcfKueTUnFu17ocCnnFOsT0tBQSmQkILS8+mCSPtq/bZOj+ys7HOCASPHGai0aMcgOlCZY3bsYDmOavm0IYgRkNrmxQB+Qp5O4Vjyt0ub22OM/jh+z9tPpOOkgBYwfDkffVq3+1RbwYykzoiO63eKwc5x8fhVK/Atl0hf0lCTzzlSR/vqJpfiro3n3Rn/AE0/fW36UQocIyfTemrFOim0Di5QRz/fE+tcsTS8eDMjyFXCIrulhRAdHOOfWhpe/t4A/klA5x4iuP28KJAaJOcH3hXxLuEcE/2wyVcflpPr8fn+io86oaRumr02oWPXb2kvZXFGUphlLplIUc48eCPI0NJL9tUrwjqOPRSa2Casf9mWrPkFJqMjoe7vdRIeomdfvNWBlDYc08lkEOrSnBO/OSFH3setceotB3279UYWoIuvJVrsTZQXdOeykpdx4jf4gK8x8KMr91LJXHgd6YEx7eShIjBKlZPzPhx41Hy5M90SvZUFuWlAKWrg+22kn0JzVD0d04uehtWX+7zOor12Fxbc7qJMQQzFUVDbs3HGQPdx9tVidpCRNuD0tb5WFbloZUtIGT6HNbaig64vVguKWbJHu9tkahYtEtyVEhvJWtBSwsrBxgnGRXVLrXFUi06LkBxK0m3hspCeBgJNdmtZ6fajd4tuBAj3D2OWoqjobVJ7sR17lLUnnIPifSutfWG9RHtIaRitPx3nG2UqUWXArb7ic7seB+FT3jp9/wDDxwx/F/Jxyym9Y6/ncUXs9uNudd+nPd+WpIIP9MK9DifE/OsAvZw6dakufUrROq4NgnydMQdUQGpl3aazGjuF5GErVng+8P0is/IOfnXZ+eb6UpQKUpQKUpQKUpQKUpQKUpQKUpQKUpQKUpQKhTtksPSezD1GZjpWuS7anEMoa+upwqSEhOPys4x8cVNdQj20lFvss9SlJJSsWlwpUk4KVZGCD5EetBjD6A9PtQOa86haV6kWq8sz5dogNzYN7ecMpbReJRlRUVY8MYPl8KkGfp1np91JlaW0/HuFvjNx2ZTbb7jqwSsHcQ4rjyHHlUZdlRM/XmpuoUa5Xy5CXNtEFlV09oUuU0A8cFK1EkY24+Wal+Xe9Q6f11L0o1rK6Xp1llp/+3ykvELB8gPqjwzXLK2mPmqtDlzAtbqnosnaoNu4eDhSQPAgHOauuwu3GZDDn4ONF1SFbVh1BQo+Wc+R4zVq9zfEtJS/CZkNJXv75UZIWCOfrAZzz51RLfZL+ypwOQ5oQpRWnaVEck+hrDa45+j+pj+q+9iWrR34Nqdb3iWXRO7r3e8xtOzcPe2/ZV0XbQskNNJgwWT3biypzdtUtGPd3ZOPE448hUeex63b1c3CgaHmTrJ3jSV3dy+pZ9047xYZIJ93J486vS76WnQw0IrU51zepK1d6pSCPIgeI+2goN/0h1FRKiJ01A0eIiGh36r4XlPqdJ97Gw424x9tXbcNFn2RQhw45fUpCwoEpKfdIUkZ4258PPwqz73G1xBciosuiH9RMFoLfkv3xMItOZwpAbUCSABnNXXcdMy2Iqu5blKf3IUAl4qTgjlJ9SCPGt+hbOqNKa7bjRE6WgaWefC3DJVfXHDxkd2lvuz/AI+c+oq52NHy/oZr2mPA+mHIrffJiqUGm3xjf3RJ4RnP1vKrY1DD1fbI0ZVk0m/qB9anA6ly7JhBlI+pjcDu3FSvltFXAjT05yzNvPxJES4ORkOGIiX3oYdON6FK/Lwc8j0rMFHvmm9ZwrWhWlomn13dL6TvvS190hvaclOw53Zx9lfXbV6oVZ4n4SPWsXtKXES27cpXs3idikE85xjOapl9g6ot1s7y1abkX6b3yWxEVcxCCG9p3L3qznGBxWsbTNyuFojz7za3bFcHkLD1uTchI7tQPuHvBgKyAOKRNKYtpyJDkomCKhxa0K7yQsEHAx4njx9PSqTKhwkxXJS5UZyOhOS5HO/HrgDJNXLaLRJRa5aZMRLru5DqESUhwEpTycH4mqQ5eLjZUPPsLTbWwnc44NiUj4+gxUavChX7ppbrEGdV2+NKYuVwtswPPPOqCVoXHVkhB8AQBxXRURGG2WEIYcYcUnC1q8FnyIHpjiu9F6sl3Qv8Jn9T3S8NTbZOaECTgx2QWF/V/UQfjXRiQEyYzCRIW+5t95KgR3avQV3w8M2e0ydmLSOtxrvRt2t8G/SNDRtVW9NylxlOC3Id79ASHQDtKuU+I4yKz5o8a8/HZpv16i9X+n1l+lpjdqk6ogOP29ElQjuqDycFTedqjx4keQr0Ejxqst1KUoFKUoFKUoFKUoFKUoFKUoFKUoFKUoFKUoFQj21h/wAlbqV/mhz9oqbqhHtr/wDRU6l4PP0Q5+0UGK7shw7lMu+v41nuCbRdHbZBTGnqb7wMK79R3bfPgY+2uwMC7XGBrW427Vjllvd/jtMrFyjwA04plScoTkc8DioD7IRuyLp1BVYm4z96Fut5iNzVFLKl9+rhePLGanH26RI1tLlai0rAtere7abffhSnFJMfZ+KI5xnHOK553wuPld8ZNtEtDjEJ5l/vA6VNOrCV+uU5wc/Kr3YIGFBPdk/m1Z1mnsR3m1fSc/ahYcXFdbC0LGMEZIyPKubWHXjS2itVaf0vc48v6XvOwRUsRitCypQSPeHAwTznyrG3TtXs286hYIWoY+Ir6zLeOPxqh8Mio10b160zrPqhedCwYk1F4tRcDzr7GGFbDhe1Xnz4etTK2zGKEq9na8M/VqSp2/ag+0vJOQ4f1Vr7S4r6y+PLIFXAqFHJx3DX82uFUFhPg02B8quztqgqdWrJKgonzwK2FShjOP0D7quEwox4MdG31rem3xMfyKT8qbO2rZUEnnCf0V8lwiNSWMOMtOAH8pI4q712uJn+QRj05rYu2RCkj2dHPqDUO2or1JY7bIhBEmCCylW8hrKCfmU8kfCrQiwtO2tp5tq0wyyoDKJTPeIA/wBKpf1PZVSYGyI/9HLQdynEJBJTjkc1E8m0RY6psK4PS7owoEKDju0EfHHjmh21YmqperkyXZlzuVud00/bJqLfaYkTu1MtlhYQSocbkkE/I10VmqcXHjL75pxe0KSlrAKOcYPHjXe3VN81G4+9Enaag2nSjdomiBJZlFby9rC9hKfIE5yK6Kzu8YZiPGM0wlSQpIbP1xjxNd8fEZvhfnZvcU9156bl0bFfhLBHh6PCvQv+VXnn7O0nvuuvTZxI2lOpYAwfP8aM16GB41WW6lKUClKUClKUClKUClKUClKUClKUClKUClKUCoO7batnZU6lHn+5S/8AaTU41BvbcIHZT6lHx/ipf+0KlGLnsgT5lounUWZb7a5eZzFtgKZt7SwhT575eQFHgYGTz6VNitRW+59Q5V/n2S+6Zv7sVph23ynGnmktoThC9uOSeefGoV7H19Z0vdOol3kR5UxqLboKlMQWi6+sd8sEISPEjOfkDU6Ro1o6ha9maptt8msRlstxXbRdba6w4haAff3ZyAc8etc8p4rWK5YusRsQVPwpOFYKH7dsc258loOP0ir7h31mdHadVa7a86gZQ45HCljjGQTyPsqwk2gNyh3tugOxlqAU8xcCl1CT5ltSOcfA+dX9boVvjsthDD5TjGe98f1Vh039tBdg26XW7bBZe81txwlR+3xOao0vq3c4M6RFRBgrDDhQCrcCR6nmrjdYhK/7M7kjyd/4V8P4P2V15x1219444dylF4jJ+ymobW3P6/t2pbLdxm6ZtbzwC0NTZ6WXFIyQFBKjnBwaqb3U6+ssrdctltCEKCCd5JyRxxnkHnnwNbLv0q0HfpIkXLR9uuElLYZS9LQHVpSM4SCoHgZzVZes1rkJKXLckpOOO9I8OB4Y8BRna17l1xVZ2WV3J/T9qacK0tm4TUxysp8du5XOMpz86+1PVS8OxDLZiWx2KG0vB1l7chbZ+qpBB94EeYpfOmejtSKY+ldMQbp3G7uvbB3ob3YKgM58cD9FVRuwWmPCahNW5pqGy0GG2U8BDY8EDHgOPKht9Nh1rOu9tTIcbYaVvUjCMkcY9a+5WoZmBju/0VTo0GJCY7piN3bQJUEpdJ5Pj41yBLP95WfgHB91XR3R8l8v9zUxiM7HbJJ3rda3jbjyGRUZTrguYZkS53WWlLgxugR2W1J9cHGQfjUhaicWmEpMG3tSX1EIIlS+6QlPrnB/Rio+l6dn3NqWHZlqs77gGx5CHZG0+ZHgDj5VF2s7Ves0XL2i0t6WvEC1Q7PN9nvE4oU2+oMKwRjnCuea6GyChpDBTHcaaWAolfO/jGRx4fdXfrVGtdNXiBJ0vFeny7lbbRNUuW7BWzHWtDC9wSo8HOeK6DSXGFJZSHnXG9oH41JAR8E8mu+Hhm+Eidm4Nv8AXzpspsZQdTQTkcf9aM16EQMGvPl2a2UJ6+9NQ39T8JYPAPH8qDXoN8TVYbqUpQKUpQKUpQKUpQKUpQKUpQKUpQKUpQKUpQKgvtvnHZR6lf5rV/tJqdKgrtwEjso9SsDJ+i1f7SaDGT2KL3adMak1rPu15g2lsxYSEe1vhpSgFrJUM+IFTFqzWWmJfUedeGuo+ljaZDDSXEG8IS8oobCRhOOAFA+fIxXTPQfSy/8AVS7XKNp+DGmuw22A6JL6GQkulSWwN/jkg/KoYvjbEO8To7jTbakObOEAlKsEHH2iuU7csrJeZ6dOJJdMmrWq2hHNzabtpsu7AvH0605GwT7u7bykn0+NSBp3qVpiazGba1Fp5yS4MBhFyypRA5AG2sYNvQn8DdNMBhptChLeUUpwVq3pTlXrgfoq5enxEPWFqktISh5ta1BYSMj8Wqlxv7amc1zGRt/rJopO4I1XphZSDn+NP+FbGOrWmpEZMlF/04Y+8o7w3IgbgM4+r448qxEXl1CLnKSClpIXu3BIyM+lSDp+SXemMWIpDamV3rv1BSQTvEcjOftpML+07sfiyfRep9huCmkRb7ph5x4hKGvpM71KPljbX02/XVvuq3EwblYJZb4cDE9SyjnHvAJ4rGxoAph62sDzTTaXW5iFJVsHBHnVyafvNvsVvEm5W5dwgqu8hL8Rp4sF0qYISoqT+aohXpxVuN1xV78fiyDnVsVDDz6pNpbZZ3d4pctSdm362cp8qpjvVTTbbZcOo9NqGM+7dAf91dE2rxF7yLbZLEiRcn/YXWJ5lq2oa7opW2UZwrcT4n0qPZMRj22Thlvl5zjYPzjWJjlfNXvx+LJe51NsKYKZar1YfZ1KKUrNxxuUOSkceIBBx8a1Y6lWWY4y2xd9OuuvEJbbTdRuUT4DGPGsbs3nSFqbKElCbnJWkbfAlpsE1ppBpDOsNPuoQhLqbkwpKwnkHfTst9r34/FkSuWuYs+Mtq2ptd8lc/2pbbmlboA8VKBGAB4VGi73JnuTEJumnbPNTwG51+aUAf8A5sePyFdKZLLZmzShIRuedGUHbkbzxx5Vyi2xvwNdUY7OU3ZABKASMsKz+yk6dnNrNzl9O/Wol2O86chWpvVNkkzBbnoaxHntd2t5xpSQM5yfeUOa6JdROld40I7BiXC42u6lcdboNqmokJYbQoJO7HgeRx41StPxWYmorQ+002243OjqSoIHunvE1Vr1pMMaelalDK0NIvj0FawkBvnJHxznj05FbuU6epllObqfyamU1MaqvZoYEbr301CDuH4TQTg/F0V6DE+Hzrz9dmlJT2g+mpUd2dTwiCfId6MV6BU+Jro5VupSlEKUpQKUpQKUpQKUpQKUpQKUpQKUpQKUpQKg3tquMs9l7qC5IaEiOiBudYKinvUBxO5G4cjI4z5ZqcqgrtsrbR2XeoDj7PtMduElb0feU96gOIKkbh4ZGRnyoMS+lusWk9G631dcLFoydZbPcosRMS2MXPv1Q3G1FSlqdcTuUDzhPzzmoFlWtN51GcgtNSpQSp3YPcyoA5+HPj4VfWuL3Yb7q+fN03pxWlLO400GrSuaqYWSBhR71WCcnJwfCo8nla3n0lRDW/aePdz6GnrRqS7St1P0Pb+n0jTdot9yTdmkQny682pKwh0vJCkAp4wOPD1q7OimhtO6ktV7u1zvgtt1txKYMAOoSZSlNLI4I3K5wOKihm4RX9L6XhxXQtyDDf8AaUgHLbrkgqCcnx90JNVzQFzh2TWVruM5SW2IqnFFak5wS2oJ/WRWLLFiJbnBKlvOlH4wuFHu48RwR4eNS7eNN2XT/TrSMu0XJ6Ym6yHZEiPICA5DcS0E7FbSQM5yM+RqLLvHU3c5aV7sd4TwCE7s+Pw/4Vc2mpkdzRJg94FS27qZXd452FgJ3Z9Nw8M1tEzdnvQendYTbnOveohZplrdaXBjFSE+1KIUQPeOT7wCcCrQcgTLjpl1EVDZmIvBJQ46lpITtws7lcDA+dU/QU+Hadb2CdOUhuJGmtvOOLGdgBzn9NXBLtLd3tlwacjTX2helSP4tSkvJCU54CuMHwrF2vttk2tZ1NEdS8gWyPBj/j+/SC46ANqQg+8sH1Hzqz3yn6ReyraDJUFKPkCs5P2Vf1xtwF1g3M2qetQtzUdLSQj2dn3skuE87kgHGP2VHsw/23IB5/Guc/6ZpiVJvXPQen+n0PTEHTl/Goo0h2Q+++FoV3TmxsBJ28DIwcHmvq6DdO7BrFU663fUKbRJs0pl2PG3NpMg4JSPe5OVYGAPOo4mzIq9E2q3NKSJbNykyVtJGCELbbSFfaUmtNHSo9u1fp+bK2pYi3Fh5xahnYkLGT9g5rXpeFJdcUpby9uFFxZIHllZz+2pW6xdPrBoHQtgVYdRJ1D9Jzg/JCVIV7PiOCke7nGcq4PPFRlcVINzmFtW5v2h3ar84bzg/or72ZcRvQNytylIRNXdWJjTQGCtIZUhR+zIp6SL46AdL7F1FudxXe9St6fNscjyGQsoBfG7J+sR4EJHHrUndLLFbbt2XesMqfao0mWw5OcZkvIypCwobdp8ik8g/GuscNbbE6HIcSFBiQy8QoZ4Q4lR/UK7L23qNbLf2bOpNuhMPyU3m7TUiY2yotKS44hTZCs4A8ckjjivN15e7C63Jf8AP+u/Ts5m9cf6jbstztN/2UdCQ5NknvasVq+B7Jdm54TFYYS6NyFsbSVLP52azzp86wNdlydplPVTQUB2xXB7VzmsYS416ROCYjEfvU7m1MYypRwcKzWeVI49fjXqcK3UpSiFKUoFKUoFKUoFKUoFKUoFKUoFKUoFKUoFQf20LZOvXZe6iwrdCfnzHLYrZHjILji8KBOEjk8AnipwraUg+VB5zLlap1okFVwgS4AeQO69tjrY7zA527wM4yM4q1p0/u332kv5b71AKUkbSNvJ+dejbV3TXSmvlRVak07bL6qLuDBuEVDxa3Y3bdwOM4FW8rs3dLFcHp7pwj/NrX3UGACAuO2cNuMpBSDgKAOfPPxr7e8bI/lEeI/KHrWe3+DL0m3lX9jnTW4+f0a191bj2aelBBH9jvTfP+DmvuoPPbqmaVXW4NCSnug8MIBzv5OefhVRsq2RGwlbKTgFWFgc/LNZ+3uy30ikAhzpvppefHNub5/VXGnsp9HU5x0100M+P8XN/dQYGsthtRLqCOOMipJFy0z7M9b9SvXCPCdu8h9yTatqnQgRwkIHP55Sflmszauyp0eUQT0305x/g9H3UV2VOkCwoK6caeUFEkgwUHJPjUs2u2GYaj0TqVqzp23iNeI8aBb2EZQGHnUKPeuuHdzuBHB+NR5NW2J0rC0Ad85j3x+efjWdVHZF6MNhAT0004kIIUnEFIwa1PZI6MknPTPTnP8A9CipJo2wPKWgPJ95Odnju+I48a5A8N6RuT9ZPGfHkVnfPZN6NEf+jTTf/wCPR91a/wAEzo3/APDTTf8AUEfdV0jBDNUBOkjek/jV8hQAPvGuB1aS6kbkgbTn3hms8auyV0aWcnpppsn/ACBFcauyF0VV49MdNn/wKKowQjaUlQWnwJ4UPQ1d9k1xAt3Sy76ZUxL+kbg+l1EluQBHSgd2cKR45yg+Hjn4VmsPY86KEY/sY6cx6exJrjV2NuiC/Hpfps+X/mSa49XCdWSZb4svF14dMM7hdxhn7LsJ+X2jOmZYjPyNmqIq1dy0pQSA4CSSBgYHJ54xWf4cCqFpXQ2n9D2iJa9P2WDZ4ERGxiPEYS2ltPoMCq6BgV2c2tKUoFKUoFKUoFKUoFKUoFKUoFKUoFKUoFKUoFKUoFKUoFKUoFKUoFKUoFKUoFKUoFKUoFKUoFKUoFKUoFKUoFKUoFKUoFKUoP/Z"/>
          <p:cNvSpPr>
            <a:spLocks noChangeAspect="1" noChangeArrowheads="1"/>
          </p:cNvSpPr>
          <p:nvPr/>
        </p:nvSpPr>
        <p:spPr bwMode="auto">
          <a:xfrm>
            <a:off x="230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 name="AutoShape 8" descr="http://img0.imgtn.bdimg.com/it/u=3157668398,2056971038&amp;fm=21&amp;gp=0.jpg"/>
          <p:cNvSpPr>
            <a:spLocks noChangeAspect="1" noChangeArrowheads="1"/>
          </p:cNvSpPr>
          <p:nvPr/>
        </p:nvSpPr>
        <p:spPr bwMode="auto">
          <a:xfrm>
            <a:off x="345281" y="1202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 name="矩形 16"/>
          <p:cNvSpPr/>
          <p:nvPr/>
        </p:nvSpPr>
        <p:spPr>
          <a:xfrm>
            <a:off x="618582" y="246877"/>
            <a:ext cx="4457474" cy="300082"/>
          </a:xfrm>
          <a:prstGeom prst="rect">
            <a:avLst/>
          </a:prstGeom>
        </p:spPr>
        <p:txBody>
          <a:bodyPr wrap="square">
            <a:spAutoFit/>
          </a:bodyPr>
          <a:lstStyle/>
          <a:p>
            <a:r>
              <a:rPr lang="en-US" altLang="zh-CN" sz="1350" b="1"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Function Verification – Room Overview</a:t>
            </a:r>
            <a:endParaRPr lang="en-US" altLang="zh-CN" sz="135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pic>
        <p:nvPicPr>
          <p:cNvPr id="3" name="图片 2"/>
          <p:cNvPicPr>
            <a:picLocks noChangeAspect="1"/>
          </p:cNvPicPr>
          <p:nvPr/>
        </p:nvPicPr>
        <p:blipFill>
          <a:blip r:embed="rId5"/>
          <a:stretch>
            <a:fillRect/>
          </a:stretch>
        </p:blipFill>
        <p:spPr>
          <a:xfrm>
            <a:off x="573881" y="768562"/>
            <a:ext cx="7193778" cy="1832236"/>
          </a:xfrm>
          <a:prstGeom prst="rect">
            <a:avLst/>
          </a:prstGeom>
        </p:spPr>
      </p:pic>
      <p:sp>
        <p:nvSpPr>
          <p:cNvPr id="30" name="矩形 29"/>
          <p:cNvSpPr/>
          <p:nvPr/>
        </p:nvSpPr>
        <p:spPr>
          <a:xfrm>
            <a:off x="1633794" y="1189660"/>
            <a:ext cx="1728192" cy="44598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3447178" y="1189660"/>
            <a:ext cx="4176464" cy="44598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633794" y="1680828"/>
            <a:ext cx="5616624" cy="74690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2295050" y="1223156"/>
            <a:ext cx="301686" cy="369332"/>
          </a:xfrm>
          <a:prstGeom prst="rect">
            <a:avLst/>
          </a:prstGeom>
          <a:noFill/>
        </p:spPr>
        <p:txBody>
          <a:bodyPr wrap="none" rtlCol="0">
            <a:spAutoFit/>
          </a:bodyPr>
          <a:lstStyle/>
          <a:p>
            <a:r>
              <a:rPr lang="en-US" altLang="zh-CN" dirty="0" smtClean="0">
                <a:solidFill>
                  <a:srgbClr val="FF0000"/>
                </a:solidFill>
              </a:rPr>
              <a:t>1</a:t>
            </a:r>
            <a:endParaRPr lang="zh-CN" altLang="en-US" dirty="0">
              <a:solidFill>
                <a:srgbClr val="FF0000"/>
              </a:solidFill>
            </a:endParaRPr>
          </a:p>
        </p:txBody>
      </p:sp>
      <p:sp>
        <p:nvSpPr>
          <p:cNvPr id="34" name="文本框 33"/>
          <p:cNvSpPr txBox="1"/>
          <p:nvPr/>
        </p:nvSpPr>
        <p:spPr>
          <a:xfrm>
            <a:off x="5031354" y="1244142"/>
            <a:ext cx="301686" cy="369332"/>
          </a:xfrm>
          <a:prstGeom prst="rect">
            <a:avLst/>
          </a:prstGeom>
          <a:noFill/>
        </p:spPr>
        <p:txBody>
          <a:bodyPr wrap="none" rtlCol="0">
            <a:spAutoFit/>
          </a:bodyPr>
          <a:lstStyle/>
          <a:p>
            <a:r>
              <a:rPr lang="en-US" altLang="zh-CN" dirty="0" smtClean="0">
                <a:solidFill>
                  <a:srgbClr val="FF0000"/>
                </a:solidFill>
              </a:rPr>
              <a:t>2</a:t>
            </a:r>
            <a:endParaRPr lang="zh-CN" altLang="en-US" dirty="0">
              <a:solidFill>
                <a:srgbClr val="FF0000"/>
              </a:solidFill>
            </a:endParaRPr>
          </a:p>
        </p:txBody>
      </p:sp>
      <p:sp>
        <p:nvSpPr>
          <p:cNvPr id="35" name="文本框 34"/>
          <p:cNvSpPr txBox="1"/>
          <p:nvPr/>
        </p:nvSpPr>
        <p:spPr>
          <a:xfrm>
            <a:off x="4527298" y="1869614"/>
            <a:ext cx="297995" cy="369332"/>
          </a:xfrm>
          <a:prstGeom prst="rect">
            <a:avLst/>
          </a:prstGeom>
          <a:noFill/>
        </p:spPr>
        <p:txBody>
          <a:bodyPr wrap="square" rtlCol="0">
            <a:spAutoFit/>
          </a:bodyPr>
          <a:lstStyle/>
          <a:p>
            <a:r>
              <a:rPr lang="en-US" altLang="zh-CN" dirty="0" smtClean="0">
                <a:solidFill>
                  <a:srgbClr val="FF0000"/>
                </a:solidFill>
              </a:rPr>
              <a:t>3</a:t>
            </a:r>
            <a:endParaRPr lang="zh-CN" altLang="en-US" dirty="0">
              <a:solidFill>
                <a:srgbClr val="FF0000"/>
              </a:solidFill>
            </a:endParaRPr>
          </a:p>
        </p:txBody>
      </p:sp>
      <p:sp>
        <p:nvSpPr>
          <p:cNvPr id="36" name="文本框 35"/>
          <p:cNvSpPr txBox="1"/>
          <p:nvPr/>
        </p:nvSpPr>
        <p:spPr>
          <a:xfrm>
            <a:off x="523241" y="2610247"/>
            <a:ext cx="8370176" cy="461665"/>
          </a:xfrm>
          <a:prstGeom prst="rect">
            <a:avLst/>
          </a:prstGeom>
          <a:noFill/>
        </p:spPr>
        <p:txBody>
          <a:bodyPr wrap="none" rtlCol="0">
            <a:spAutoFit/>
          </a:bodyPr>
          <a:lstStyle/>
          <a:p>
            <a:r>
              <a:rPr lang="en-US" altLang="zh-CN" sz="1200" dirty="0" smtClean="0"/>
              <a:t>Area 1 : we can click the button to filter the rooms status in Area 3,  Out of room or Out of bed.</a:t>
            </a:r>
          </a:p>
          <a:p>
            <a:r>
              <a:rPr lang="en-US" altLang="zh-CN" sz="1200" dirty="0" smtClean="0"/>
              <a:t>Area 2 : we can receive those alarms after we add the alarm rules in Event and Alarm(need to handle those alarms in control client)</a:t>
            </a:r>
          </a:p>
        </p:txBody>
      </p:sp>
      <p:sp>
        <p:nvSpPr>
          <p:cNvPr id="41" name="文本框 40"/>
          <p:cNvSpPr txBox="1"/>
          <p:nvPr/>
        </p:nvSpPr>
        <p:spPr>
          <a:xfrm>
            <a:off x="523241" y="3350553"/>
            <a:ext cx="1497782" cy="276999"/>
          </a:xfrm>
          <a:prstGeom prst="rect">
            <a:avLst/>
          </a:prstGeom>
          <a:noFill/>
        </p:spPr>
        <p:txBody>
          <a:bodyPr wrap="none" rtlCol="0">
            <a:spAutoFit/>
          </a:bodyPr>
          <a:lstStyle/>
          <a:p>
            <a:r>
              <a:rPr lang="en-US" altLang="zh-CN" sz="1200" dirty="0" smtClean="0"/>
              <a:t>Area 3 </a:t>
            </a:r>
            <a:r>
              <a:rPr lang="zh-CN" altLang="en-US" sz="1200" dirty="0" smtClean="0"/>
              <a:t>：</a:t>
            </a:r>
            <a:r>
              <a:rPr lang="en-US" altLang="zh-CN" sz="1200" dirty="0" smtClean="0"/>
              <a:t>room panel</a:t>
            </a:r>
            <a:endParaRPr lang="zh-CN" altLang="en-US" sz="1200" dirty="0"/>
          </a:p>
        </p:txBody>
      </p:sp>
      <p:pic>
        <p:nvPicPr>
          <p:cNvPr id="44" name="图片 43"/>
          <p:cNvPicPr>
            <a:picLocks noChangeAspect="1"/>
          </p:cNvPicPr>
          <p:nvPr/>
        </p:nvPicPr>
        <p:blipFill>
          <a:blip r:embed="rId6"/>
          <a:stretch>
            <a:fillRect/>
          </a:stretch>
        </p:blipFill>
        <p:spPr>
          <a:xfrm>
            <a:off x="3282956" y="3096760"/>
            <a:ext cx="1200975" cy="1157189"/>
          </a:xfrm>
          <a:prstGeom prst="rect">
            <a:avLst/>
          </a:prstGeom>
        </p:spPr>
      </p:pic>
      <p:cxnSp>
        <p:nvCxnSpPr>
          <p:cNvPr id="46" name="直接箭头连接符 45"/>
          <p:cNvCxnSpPr/>
          <p:nvPr/>
        </p:nvCxnSpPr>
        <p:spPr>
          <a:xfrm>
            <a:off x="2951756" y="3270743"/>
            <a:ext cx="42621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a:off x="2965878" y="3500459"/>
            <a:ext cx="41209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a:off x="2951756" y="3760650"/>
            <a:ext cx="76324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文本框 49"/>
          <p:cNvSpPr txBox="1"/>
          <p:nvPr/>
        </p:nvSpPr>
        <p:spPr>
          <a:xfrm>
            <a:off x="1998438" y="3129787"/>
            <a:ext cx="941348" cy="276999"/>
          </a:xfrm>
          <a:prstGeom prst="rect">
            <a:avLst/>
          </a:prstGeom>
          <a:noFill/>
        </p:spPr>
        <p:txBody>
          <a:bodyPr wrap="none" rtlCol="0">
            <a:spAutoFit/>
          </a:bodyPr>
          <a:lstStyle/>
          <a:p>
            <a:r>
              <a:rPr lang="en-US" altLang="zh-CN" sz="1200" dirty="0" smtClean="0"/>
              <a:t>Room name</a:t>
            </a:r>
            <a:endParaRPr lang="zh-CN" altLang="en-US" sz="1200" dirty="0"/>
          </a:p>
        </p:txBody>
      </p:sp>
      <p:sp>
        <p:nvSpPr>
          <p:cNvPr id="51" name="文本框 50"/>
          <p:cNvSpPr txBox="1"/>
          <p:nvPr/>
        </p:nvSpPr>
        <p:spPr>
          <a:xfrm>
            <a:off x="1998438" y="3337307"/>
            <a:ext cx="1001300" cy="276999"/>
          </a:xfrm>
          <a:prstGeom prst="rect">
            <a:avLst/>
          </a:prstGeom>
          <a:noFill/>
        </p:spPr>
        <p:txBody>
          <a:bodyPr wrap="none" rtlCol="0">
            <a:spAutoFit/>
          </a:bodyPr>
          <a:lstStyle/>
          <a:p>
            <a:r>
              <a:rPr lang="en-US" altLang="zh-CN" sz="1200" dirty="0" smtClean="0"/>
              <a:t>Person name</a:t>
            </a:r>
            <a:endParaRPr lang="zh-CN" altLang="en-US" sz="1200" dirty="0"/>
          </a:p>
        </p:txBody>
      </p:sp>
      <p:sp>
        <p:nvSpPr>
          <p:cNvPr id="52" name="文本框 51"/>
          <p:cNvSpPr txBox="1"/>
          <p:nvPr/>
        </p:nvSpPr>
        <p:spPr>
          <a:xfrm>
            <a:off x="2002057" y="3611849"/>
            <a:ext cx="968342" cy="276999"/>
          </a:xfrm>
          <a:prstGeom prst="rect">
            <a:avLst/>
          </a:prstGeom>
          <a:noFill/>
        </p:spPr>
        <p:txBody>
          <a:bodyPr wrap="none" rtlCol="0">
            <a:spAutoFit/>
          </a:bodyPr>
          <a:lstStyle/>
          <a:p>
            <a:r>
              <a:rPr lang="en-US" altLang="zh-CN" sz="1200" dirty="0" smtClean="0"/>
              <a:t>Alarm status</a:t>
            </a:r>
            <a:endParaRPr lang="zh-CN" altLang="en-US" sz="1200" dirty="0"/>
          </a:p>
        </p:txBody>
      </p:sp>
      <p:sp>
        <p:nvSpPr>
          <p:cNvPr id="54" name="矩形 53"/>
          <p:cNvSpPr/>
          <p:nvPr/>
        </p:nvSpPr>
        <p:spPr>
          <a:xfrm>
            <a:off x="3282956" y="3096761"/>
            <a:ext cx="378233" cy="265124"/>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3282956" y="3401422"/>
            <a:ext cx="1200975" cy="861667"/>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7" name="直接箭头连接符 56"/>
          <p:cNvCxnSpPr/>
          <p:nvPr/>
        </p:nvCxnSpPr>
        <p:spPr>
          <a:xfrm flipH="1">
            <a:off x="3715004" y="3229323"/>
            <a:ext cx="1110290"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p:nvPr/>
        </p:nvCxnSpPr>
        <p:spPr>
          <a:xfrm flipH="1">
            <a:off x="4503354" y="3785188"/>
            <a:ext cx="321939"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9" name="文本框 58"/>
          <p:cNvSpPr txBox="1"/>
          <p:nvPr/>
        </p:nvSpPr>
        <p:spPr>
          <a:xfrm>
            <a:off x="4800257" y="3071388"/>
            <a:ext cx="2473947" cy="276999"/>
          </a:xfrm>
          <a:prstGeom prst="rect">
            <a:avLst/>
          </a:prstGeom>
          <a:noFill/>
        </p:spPr>
        <p:txBody>
          <a:bodyPr wrap="none" rtlCol="0">
            <a:spAutoFit/>
          </a:bodyPr>
          <a:lstStyle/>
          <a:p>
            <a:r>
              <a:rPr lang="en-US" altLang="zh-CN" sz="1200" dirty="0" smtClean="0"/>
              <a:t>Click this area can go to room details</a:t>
            </a:r>
            <a:endParaRPr lang="zh-CN" altLang="en-US" sz="1200" dirty="0"/>
          </a:p>
        </p:txBody>
      </p:sp>
      <p:sp>
        <p:nvSpPr>
          <p:cNvPr id="60" name="文本框 59"/>
          <p:cNvSpPr txBox="1"/>
          <p:nvPr/>
        </p:nvSpPr>
        <p:spPr>
          <a:xfrm>
            <a:off x="4836256" y="3639568"/>
            <a:ext cx="2592287" cy="461665"/>
          </a:xfrm>
          <a:prstGeom prst="rect">
            <a:avLst/>
          </a:prstGeom>
          <a:noFill/>
        </p:spPr>
        <p:txBody>
          <a:bodyPr wrap="square" rtlCol="0">
            <a:spAutoFit/>
          </a:bodyPr>
          <a:lstStyle/>
          <a:p>
            <a:r>
              <a:rPr lang="en-US" altLang="zh-CN" sz="1200" dirty="0" smtClean="0"/>
              <a:t>Click this area can check the real time Heart Rate and Breathing Rate</a:t>
            </a:r>
            <a:endParaRPr lang="zh-CN" altLang="en-US" sz="1200" dirty="0"/>
          </a:p>
        </p:txBody>
      </p:sp>
      <p:sp>
        <p:nvSpPr>
          <p:cNvPr id="62" name="文本框 61"/>
          <p:cNvSpPr txBox="1"/>
          <p:nvPr/>
        </p:nvSpPr>
        <p:spPr>
          <a:xfrm>
            <a:off x="523241" y="4325649"/>
            <a:ext cx="8400056" cy="515526"/>
          </a:xfrm>
          <a:prstGeom prst="rect">
            <a:avLst/>
          </a:prstGeom>
          <a:noFill/>
        </p:spPr>
        <p:txBody>
          <a:bodyPr wrap="none" rtlCol="0">
            <a:spAutoFit/>
          </a:bodyPr>
          <a:lstStyle/>
          <a:p>
            <a:r>
              <a:rPr lang="en-US" altLang="zh-CN" sz="1100" dirty="0" smtClean="0">
                <a:solidFill>
                  <a:srgbClr val="FF0000"/>
                </a:solidFill>
              </a:rPr>
              <a:t>Note: </a:t>
            </a:r>
            <a:r>
              <a:rPr lang="en-US" altLang="zh-CN" sz="1100" dirty="0" smtClean="0"/>
              <a:t>the Alarm status shows in priority, one room panel shows one alarm status even there happened more then one alarms</a:t>
            </a:r>
          </a:p>
          <a:p>
            <a:pPr>
              <a:lnSpc>
                <a:spcPct val="150000"/>
              </a:lnSpc>
            </a:pPr>
            <a:r>
              <a:rPr lang="en-US" altLang="zh-CN" sz="1100" dirty="0" smtClean="0"/>
              <a:t>Alarm priority : Falling Alarm &gt; Intrusion Alarm &gt; SOS Alarm &gt; Restroom Overstay Alarm &gt; Nosie Alarm &gt; Out-of-Room Alarm &gt; Out-of-Bed Alarm</a:t>
            </a:r>
          </a:p>
        </p:txBody>
      </p:sp>
      <p:pic>
        <p:nvPicPr>
          <p:cNvPr id="2" name="图片 1"/>
          <p:cNvPicPr>
            <a:picLocks noChangeAspect="1"/>
          </p:cNvPicPr>
          <p:nvPr/>
        </p:nvPicPr>
        <p:blipFill>
          <a:blip r:embed="rId7"/>
          <a:stretch>
            <a:fillRect/>
          </a:stretch>
        </p:blipFill>
        <p:spPr>
          <a:xfrm>
            <a:off x="7316633" y="3001983"/>
            <a:ext cx="1785676" cy="1354055"/>
          </a:xfrm>
          <a:prstGeom prst="rect">
            <a:avLst/>
          </a:prstGeom>
        </p:spPr>
      </p:pic>
    </p:spTree>
    <p:extLst>
      <p:ext uri="{BB962C8B-B14F-4D97-AF65-F5344CB8AC3E}">
        <p14:creationId xmlns:p14="http://schemas.microsoft.com/office/powerpoint/2010/main" val="804766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18" y="223935"/>
            <a:ext cx="5749526" cy="335368"/>
          </a:xfrm>
          <a:prstGeom prst="rect">
            <a:avLst/>
          </a:prstGeom>
        </p:spPr>
      </p:pic>
      <p:sp>
        <p:nvSpPr>
          <p:cNvPr id="5" name="文本框 4"/>
          <p:cNvSpPr txBox="1"/>
          <p:nvPr/>
        </p:nvSpPr>
        <p:spPr>
          <a:xfrm>
            <a:off x="17291" y="38604"/>
            <a:ext cx="494982" cy="432808"/>
          </a:xfrm>
          <a:prstGeom prst="rect">
            <a:avLst/>
          </a:prstGeom>
          <a:noFill/>
        </p:spPr>
        <p:txBody>
          <a:bodyPr wrap="none" lIns="51422" tIns="25716" rIns="51422" bIns="25716" rtlCol="0">
            <a:spAutoFit/>
          </a:bodyPr>
          <a:lstStyle/>
          <a:p>
            <a:pPr algn="ctr"/>
            <a:r>
              <a:rPr lang="en-US" altLang="zh-CN" sz="2475" b="1" dirty="0">
                <a:solidFill>
                  <a:prstClr val="white"/>
                </a:solidFill>
                <a:latin typeface="微软雅黑" panose="020B0503020204020204" pitchFamily="34" charset="-122"/>
                <a:ea typeface="微软雅黑" panose="020B0503020204020204" pitchFamily="34" charset="-122"/>
              </a:rPr>
              <a:t>01</a:t>
            </a:r>
            <a:endParaRPr lang="zh-CN" altLang="en-US" sz="2475" b="1" dirty="0">
              <a:solidFill>
                <a:prstClr val="white"/>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 y="1"/>
            <a:ext cx="911438" cy="809030"/>
          </a:xfrm>
          <a:prstGeom prst="rect">
            <a:avLst/>
          </a:prstGeom>
        </p:spPr>
      </p:pic>
      <p:sp>
        <p:nvSpPr>
          <p:cNvPr id="7" name="AutoShape 5" descr="data:image/jpeg;base64,/9j/4AAQSkZJRgABAQEAAQABAAD/2wBDAAMCAgMCAgMDAwMEAwMEBQgFBQQEBQoHBwYIDAoMDAsKCwsNDhIQDQ4RDgsLEBYQERMUFRUVDA8XGBYUGBIUFRT/2wBDAQMEBAUEBQkFBQkUDQsNFBQUFBQUFBQUFBQUFBQUFBQUFBQUFBQUFBQUFBQUFBQUFBQUFBQUFBQUFBQUFBQUFBT/wAARCADcASUDASIAAhEBAxEB/8QAHgABAAEDBQEAAAAAAAAAAAAAAAcFBgkBAgMICgT/xABaEAABAwMDAQUEBAgGDQcNAAABAgMEAAURBhIhBwgTMUFRFCJhcRUygdEWI0JSkaGx0hglM5KTlBckNVNlcnR1goOyweEoNjhDRGOEJjQ3RVRVV2Jkc5Wz8P/EABoBAQEBAQEBAQAAAAAAAAAAAAABAgMEBQb/xAAkEQEBAAIBBAICAwEAAAAAAAAAAQIRIQMSMUFSYQRRcaHhsf/aAAwDAQACEQMRAD8Ayp0pSgUpSgUpSgUpSgUpSgUpWhIFBrStMitaBSlaZFBrStNw9abh60GtK03D1pketBrStneJ/OH6a13p/OH6aDdStnfI/OT+mnfI/OT+mg30riL7YIG9O4+A3DNcgUFUGtKUoFKUoFKUoFKUoFKUoFKUoFKUoFKUoFKUoFKUoFKV8z8puKyt59xLTSAVLcWralIHiSTwBQcxUEjmo062dYIXSmwB3aJV6lpKYUPIwT5rX6IT5nz8K4uovX/TOhbewqPPi3q4SFbWYUKS2tWMfXXgnagevn5V0m6na3uGudUOXS4PB1xwBBSlY2oT4hCRnhIzXTHp2zu9Jub047vrvUd4myp0m/3JT8hwuObJS0JJPokHAHoBVHd1PeVK/u5c/smu/vVTHXlqJyAf9IffXCVnwJT/AD0/fW+FVVWqL2Rj6buf9dd/er5nNSXtR/u3c/667+9XwlZAGSn+en764VvoB5UjP+On76cCpJ1Fd8c3i5Z/y1396tF3+74/uvcT85rv71UwSEAH32/6VP31tMtoD3nWh83E/fWryKkm/XXPvXW4H/xjv71bjfbmAP40n/P2x396qMZjOf5dn+mSP99aLmNYA9oYHzfR99Z4H3u3y6FWfpKcc+ftbn71bPpy5gY+kZ39ac++qWu4Mj3faY2R/wB+j762GfHUOZUcf69H31R9j95uK1c3KaD/AJU5+9XGm93Af+spv9ac++vhdnRf/a4vz79H31we3xAM+2RP6wj76z7Fww9TXSFJZmsXSaxLjrS6y+JCyULByk/W558jWRroF1ii9YdDs3E4ZvEUiPcoo8W3R+UB+arxB+Y8qxh/ScRspJnRAT4ZfR99X30Y62r6P6wavUOZEkRlp7mbBEtCBJa9Mk8KBwQfI5HnUuOxlQByK1qN9C9fNB69t9rdtmq7KqZPQkt25dxZ9qSsjlst7s7gcjA9KkZKs1yG6lKUClKUClKUClKUClKUClKUClKUClKUClKUCoC7dilJ7I/U4oWptX0SoZQog/WT5ip9qCO293J7KvUb2oLMMW7MgM43lrvE7wnPG7bnGfOgwcaT05ebvIubtjQ8sQ2GTJLT2xSUrXsR4nn3uMfGpEjdIOoDDCUy9K6gfkKV7zjdwCElPptyefjV/wDQFvRdw6u6sZ0hFup0o5Dhd0zqYtGUVBZKt5R7uArBHnXaKAmdbtZXqIba6i1pbjux5IALSiW/fSkjzBHPzqbvhZHRUdFup68lOn7sU+W6QOB/OrcehvU5wc6duPzMhP31kOblRFIQpbzaELUEjIPvKPpVVTGj+BSc58Cmm9e10xtjoN1Nxxpu4H5yU/vUHQTqaoEnTk37ZCf3qySLZZCsYA8vCtF29BJJb4+Rqd1vs0xtDs+9SlA/+Tc0fN9P71P4PfUkD/m1L/p0/fWSdNvBHDWT4+FcbsJKfFoj7DWe7fs19MbX8HvqR5aakn5vp++n8HnqR56bk/06fvrJEmAgZIbrauCgj6n6qvdThjdV2d+o+P8Am1IA/wDvI++tn8HnqMDj8GpHPq8j76yQGKyOFBKfnRUFo+CQftq7pwxuOdnbqHnB009k/wDfo++tquzp1FCc/g24PTMhH31kQvYjW1hLr7yIySoJSVAnJ9OKpNuusea4oMq75LRHeKS2obQfPkCm7fZw6PyukVwjQoQf6ZBlxiIv2h1V4Un2hSE71OkZ4IAPAqLL/dLNcGWfouwps68lSliWt7eCOB73hXeLrLtiPhmM+2tSmJKl9wsEqHdq5IB9K6COtONR2EqjFj3MKcJ+v8ceVanKVd3QCO2OuPT9wJSlwalg4WBg579PnXoxTgHivP8A9m2ZolrWOm49ytd7f1s5qq3qtU6NLbRAYb79veHmiNyj9bBB8xXoBTRG6lKUClKUClKUClKUClKUClKUClKUClKUClKUCoM7bXs/8FfqN7X3nsn0ae/7jHed3vTv2Z43YzjPGanOoK7cXPZL6nfC0OftFBir6NWfQ1+6m6ttukTf5GkJNvhpT9OlDU4rCyVZLXAG4cY5qRtWs3TRGobvA0xHlTJkBbKmY761ZLTqApairwOCf/7FQ32V7Oq/al1RbkT5FqU/AjBM6JjvWCHSQpOePLB+BNTxrnU2oOm8q6QmbtcdVvRAyChwJDxS8nIJSPJI4z8qZehe2kmWX2EPOd5IeXhxaC6dyVHkjA9DnFSJGssHaC4w8oKGRtLlRZp1UuVDiyJFyfQsfjQtJSCgnnHHORnHNSlbAFxG0O36ZuT4q9oTz51htSteWSYNKylaSitKv4W37ObiHFMBO4d5uxz9XOPjUZfQ/WXvUBcbS/doR+NCW38rXz9Uk8DwqTtd3O4ab0vLuVkXL1JdGVIDNs9tDXfbjgndjjA5qwUdVupSpMZpWgHm0FguyHfpnIZXzhA497wHPxqaYU120da/Z2sM6UU8FFayIzxSUcYSOfreNXDrm966st1EfTNjiyLT9HrdaVNkLbd9qHJa2+SM5xVDV1W6nJhRHV9OFh5Tii40b2SG2xj38+ZOTx8Kr3UDqnfNK3VqBb9L3HUcdEAzGJ6VJAWrP8gfMkc8/CnEXa8NKCPfNPwZ13gOM3d5tKpTSN60IdxhQSeMpGOKqv0VZwRmG/wcn3HKp2lXRf7HCuLkuVbnJbSXlQu8AVHJAyg49P8AfVY+jW/D6am/01Z1KjgFqsuOYTx/1bhrT6PsuMexPKPoGnKpeuBPsulbncbK7Lvl2jNb4tvXKKA+vI90qHhUVJ6jdWlvwkr6eqa7wEycXVR7gZxx+dxg1dfYurq8xqFm2QToePborwdV7W7emFqb2bTtCRnhW7zqwrxqHUkeVYnIzMZq2u4Te9q1bkL24JaSPFJNaXXXPVSbaMSumDb5Lu4R3roop2gZ35P5WeMVtuWqrnpq92ViJAcbgXZO6ZLUUgQlbR+LJ8cBRPzosUnqFouHY2I16htPMz50WSXFrWoIKFIUOEHgZGK6POLDDLDgbV+avcPH5V3m1/pd23yxezebhNVNhSgYUlYXHbSppYyjz8sj0rpA/L3xoqXZC3kKBSpCv+qPkAflXTC8FTF2dJWhRrLSzNwhX53XC9T276KlRHW025trvmyoPoI3KVwrGPUVn+A8a863QZptvrl08bbwU/hFAOc5z+OTXorqoUpSgUpSgUpSgUpSgUpSgUpSgUpSgUpSgUpSgVBXbhSV9kzqcB/7ocP6xU61BvbdH/JQ6m/5nd/aKDEb2U27i/qPVQs0tqBd/YYvs0h9HeNoPenJUnzGARXae23S7fhLdGdQIs8m8MNspdmRYwSXG1JyhOTzwMD7K6s9lRy4xtRauds8Nq43ZFtimNFfc7tDqu+OQpXl7uf1V2OYvShrqZcL3pFNn1I4001I7mcXkBtKdrRwPdzj0rnbzpYvaAuEwpCUw0BwEKyjIyfj5VI0CRuYSe6aRkA47sVF8PU+4oQmQ62pCwVN7UqSsfmnjIqSrPcw/DQox2FKx+WDU8NPu71Yz7iP5ia07whOMN/zBWonAqG5hpJ58M4qzLv1CmwbrKit26AptlwoSpQVkgevvUF3lY8kpGOfq1T5tpiT1oU+whSkZx4jGc8ftqxrt1vt+mlxmb1ddKWV+S2HmmblNLLikEkBW0nwJBqtSdZXiOyt5yDbdiVBBKVqycjIIGeUn1oK/EtUeCwllmOhttP1Uj481yqYbx/Jo8PSo/vfWOJpttly9XPTljQ8paWfpOWWe8KT723J5ABT+mqo3rW4y7f7bHZtcmEWkvtvsOFSXW1cpW3z7wx51nScrq7hrA9wceHFcbjCBjCAMVx6durl4tKJEiOyh0uLSUt+GAaqBUj+8pqJ7W1f4sR+KUy44eaSd+w5HI8/11ZiEQYrzvsUeO027jKVoyD9hzUgahYfkw0+ySjbloXuW42ndvTjwwaim6plJmyWpjyLk2sEFKtyMfEbccGttLH1+9qX6VEu6TYsqzPQZaIsRlopcbHdLCdx8ODnwrpDMKn4sRLyo5S4n3O6ACknGPewPGu7+rrlqBd2ZauWn4lu0uzbpaYUuNI3LcUGF7MpPIGc5rpDLilUKMSwmP3qd7agf5THGfhzW8Wau/oGwYvXXp2N24q1FB//AHJr0XV51OgKXEddOnQdIKvwjgY5zj8cmvRSDkmtI3UpSgUpSgUpSgUpSgUpSgUpSgUpSgUpSgUpSgVB3bbweyj1Oz4fQzv7RU41B/bZQVdlHqaP8Du/tFBiS7Jc9dm1LrCe3Ak3VyNbojiYUIAvv/j8FKM8Zwc/ZXYwXfT9413LvEmFqOzSJDLTK7TcENpQgpTw5+cN3jXXbsn3SJYNR6vus9xTMOHbojrq20Fako78pyAOT412iWzY+o+uJOorTqxiZaFxGYpjGG4h1LraTuO5Xkc+lcsvKxzxpEN1xDgkxi2Vjc0Y5SsD/GB8fnUjWh2KYyFNtLIwOd1WNG0sgyCpyOENlYSFtyAVFJ8ykjyIqSrRarezHQBJk5AAyhCcH9NTbTkS+wrxbVuPkVVaF2u1jZuspDtgElaHCFvFf1jjx8PhV+KiW8H3ZEo/6tP31RpWjLFMkuPuOTi44rerkAZ/TTYtNUfTl4Qy7L0NbJqQgNtuzgwpWwHgJKxnGd2K+ybfY0lpS5OnSWEKS2tRWkhKsZCTx5V8mrOzv0211OjS7/Y13aVHaDDT7zigpCAcge6oeZNXdL0zZpLRQoPoBCU4RxwkcDxq7jCzHmrBe46DK0Zbp7TalbFTA0oJUTzjvB8E5x8K+9d0isw1MDTiBDjNJbU02UbGm+NqQEjhPh4elcOsehXT7qCzFb1HaHLsiIpZYDzqk7CvG4+6R47RVeh6NsNutEW2Q47rEGLHTEYaSfqNJxhOfPgeJ5rC1u07IjSrUhyPG9iRuUO6TjgjGTX3KCcfln4+tccC3RbZGDEbf3YUVe8cnJrkVtHgTQ0pGoETHIG2A6w06VALXLa7xOznOBkc1G8laEvymLlN7pwjah6FGQFIPr72fsqTb28pqKe6jmUtfulPebNoPnmo/TZXbmuUp9DFukY9xbii6hRPw4ra6R1rPVzF2nt2dNlusOFEt8st3mclPdS1pYXjbjzVz4eldEZLba4rKo7b6Fj3/wAbg5wPyfhXfrXep9P3N5nTUS5e2XW126Yt8FhTbYUlhalbSePMY5rpPrbSMnRsKzvPXJud7VHD7aEoIDTZA905PPJreNnDpj0epnjl1MZuY639b4n9qt2f90jrp067xJQfwjgYGMcd8jmvRKPE/OvO92fH0y+ufThQG3bqSAB8R3ya9ESfrGtOLdSlKBSlKBSlKBSlKBSlKBSlKBSlKBSlKBSlKBUJdtb/AKKfU3/M7v8AuqbahXtksOzOy/1HYZbU6+9altNNoGVLWopCUgepJAoMTfZDuMGx6m1lcrnMZgW+LbIan5MhW1ttPfkZUfTkD7a7Lbzduotyudou1ik6Wkx2O7kRJjZdLyG8LT3fHGR41166A6Dv+hOo2q7JquwyLLOatsRcqBdmkpCUKUstlxJyNhJHjxmpl0903muvSFuQY9vJlvENR0htoJKgd6AnI2qOcfKueTUnFu17ocCnnFOsT0tBQSmQkILS8+mCSPtq/bZOj+ys7HOCASPHGai0aMcgOlCZY3bsYDmOavm0IYgRkNrmxQB+Qp5O4Vjyt0ub22OM/jh+z9tPpOOkgBYwfDkffVq3+1RbwYykzoiO63eKwc5x8fhVK/Atl0hf0lCTzzlSR/vqJpfiro3n3Rn/AE0/fW36UQocIyfTemrFOim0Di5QRz/fE+tcsTS8eDMjyFXCIrulhRAdHOOfWhpe/t4A/klA5x4iuP28KJAaJOcH3hXxLuEcE/2wyVcflpPr8fn+io86oaRumr02oWPXb2kvZXFGUphlLplIUc48eCPI0NJL9tUrwjqOPRSa2Casf9mWrPkFJqMjoe7vdRIeomdfvNWBlDYc08lkEOrSnBO/OSFH3setceotB3279UYWoIuvJVrsTZQXdOeykpdx4jf4gK8x8KMr91LJXHgd6YEx7eShIjBKlZPzPhx41Hy5M90SvZUFuWlAKWrg+22kn0JzVD0d04uehtWX+7zOor12Fxbc7qJMQQzFUVDbs3HGQPdx9tVidpCRNuD0tb5WFbloZUtIGT6HNbaig64vVguKWbJHu9tkahYtEtyVEhvJWtBSwsrBxgnGRXVLrXFUi06LkBxK0m3hspCeBgJNdmtZ6fajd4tuBAj3D2OWoqjobVJ7sR17lLUnnIPifSutfWG9RHtIaRitPx3nG2UqUWXArb7ic7seB+FT3jp9/wDDxwx/F/Jxyym9Y6/ncUXs9uNudd+nPd+WpIIP9MK9DifE/OsAvZw6dakufUrROq4NgnydMQdUQGpl3aazGjuF5GErVng+8P0is/IOfnXZ+eb6UpQKUpQKUpQKUpQKUpQKUpQKUpQKUpQKUpQKhTtksPSezD1GZjpWuS7anEMoa+upwqSEhOPys4x8cVNdQj20lFvss9SlJJSsWlwpUk4KVZGCD5EetBjD6A9PtQOa86haV6kWq8sz5dogNzYN7ecMpbReJRlRUVY8MYPl8KkGfp1np91JlaW0/HuFvjNx2ZTbb7jqwSsHcQ4rjyHHlUZdlRM/XmpuoUa5Xy5CXNtEFlV09oUuU0A8cFK1EkY24+Wal+Xe9Q6f11L0o1rK6Xp1llp/+3ykvELB8gPqjwzXLK2mPmqtDlzAtbqnosnaoNu4eDhSQPAgHOauuwu3GZDDn4ONF1SFbVh1BQo+Wc+R4zVq9zfEtJS/CZkNJXv75UZIWCOfrAZzz51RLfZL+ypwOQ5oQpRWnaVEck+hrDa45+j+pj+q+9iWrR34Nqdb3iWXRO7r3e8xtOzcPe2/ZV0XbQskNNJgwWT3biypzdtUtGPd3ZOPE448hUeex63b1c3CgaHmTrJ3jSV3dy+pZ9047xYZIJ93J486vS76WnQw0IrU51zepK1d6pSCPIgeI+2goN/0h1FRKiJ01A0eIiGh36r4XlPqdJ97Gw424x9tXbcNFn2RQhw45fUpCwoEpKfdIUkZ4258PPwqz73G1xBciosuiH9RMFoLfkv3xMItOZwpAbUCSABnNXXcdMy2Iqu5blKf3IUAl4qTgjlJ9SCPGt+hbOqNKa7bjRE6WgaWefC3DJVfXHDxkd2lvuz/AI+c+oq52NHy/oZr2mPA+mHIrffJiqUGm3xjf3RJ4RnP1vKrY1DD1fbI0ZVk0m/qB9anA6ly7JhBlI+pjcDu3FSvltFXAjT05yzNvPxJES4ORkOGIiX3oYdON6FK/Lwc8j0rMFHvmm9ZwrWhWlomn13dL6TvvS190hvaclOw53Zx9lfXbV6oVZ4n4SPWsXtKXES27cpXs3idikE85xjOapl9g6ot1s7y1abkX6b3yWxEVcxCCG9p3L3qznGBxWsbTNyuFojz7za3bFcHkLD1uTchI7tQPuHvBgKyAOKRNKYtpyJDkomCKhxa0K7yQsEHAx4njx9PSqTKhwkxXJS5UZyOhOS5HO/HrgDJNXLaLRJRa5aZMRLru5DqESUhwEpTycH4mqQ5eLjZUPPsLTbWwnc44NiUj4+gxUavChX7ppbrEGdV2+NKYuVwtswPPPOqCVoXHVkhB8AQBxXRURGG2WEIYcYcUnC1q8FnyIHpjiu9F6sl3Qv8Jn9T3S8NTbZOaECTgx2QWF/V/UQfjXRiQEyYzCRIW+5t95KgR3avQV3w8M2e0ydmLSOtxrvRt2t8G/SNDRtVW9NylxlOC3Id79ASHQDtKuU+I4yKz5o8a8/HZpv16i9X+n1l+lpjdqk6ogOP29ElQjuqDycFTedqjx4keQr0Ejxqst1KUoFKUoFKUoFKUoFKUoFKUoFKUoFKUoFKUoFQj21h/wAlbqV/mhz9oqbqhHtr/wDRU6l4PP0Q5+0UGK7shw7lMu+v41nuCbRdHbZBTGnqb7wMK79R3bfPgY+2uwMC7XGBrW427Vjllvd/jtMrFyjwA04plScoTkc8DioD7IRuyLp1BVYm4z96Fut5iNzVFLKl9+rhePLGanH26RI1tLlai0rAtere7abffhSnFJMfZ+KI5xnHOK553wuPld8ZNtEtDjEJ5l/vA6VNOrCV+uU5wc/Kr3YIGFBPdk/m1Z1mnsR3m1fSc/ahYcXFdbC0LGMEZIyPKubWHXjS2itVaf0vc48v6XvOwRUsRitCypQSPeHAwTznyrG3TtXs286hYIWoY+Ir6zLeOPxqh8Mio10b160zrPqhedCwYk1F4tRcDzr7GGFbDhe1Xnz4etTK2zGKEq9na8M/VqSp2/ag+0vJOQ4f1Vr7S4r6y+PLIFXAqFHJx3DX82uFUFhPg02B8quztqgqdWrJKgonzwK2FShjOP0D7quEwox4MdG31rem3xMfyKT8qbO2rZUEnnCf0V8lwiNSWMOMtOAH8pI4q712uJn+QRj05rYu2RCkj2dHPqDUO2or1JY7bIhBEmCCylW8hrKCfmU8kfCrQiwtO2tp5tq0wyyoDKJTPeIA/wBKpf1PZVSYGyI/9HLQdynEJBJTjkc1E8m0RY6psK4PS7owoEKDju0EfHHjmh21YmqperkyXZlzuVud00/bJqLfaYkTu1MtlhYQSocbkkE/I10VmqcXHjL75pxe0KSlrAKOcYPHjXe3VN81G4+9Enaag2nSjdomiBJZlFby9rC9hKfIE5yK6Kzu8YZiPGM0wlSQpIbP1xjxNd8fEZvhfnZvcU9156bl0bFfhLBHh6PCvQv+VXnn7O0nvuuvTZxI2lOpYAwfP8aM16GB41WW6lKUClKUClKUClKUClKUClKUClKUClKUClKUCoO7batnZU6lHn+5S/8AaTU41BvbcIHZT6lHx/ipf+0KlGLnsgT5lounUWZb7a5eZzFtgKZt7SwhT575eQFHgYGTz6VNitRW+59Q5V/n2S+6Zv7sVph23ynGnmktoThC9uOSeefGoV7H19Z0vdOol3kR5UxqLboKlMQWi6+sd8sEISPEjOfkDU6Ro1o6ha9maptt8msRlstxXbRdba6w4haAff3ZyAc8etc8p4rWK5YusRsQVPwpOFYKH7dsc258loOP0ir7h31mdHadVa7a86gZQ45HCljjGQTyPsqwk2gNyh3tugOxlqAU8xcCl1CT5ltSOcfA+dX9boVvjsthDD5TjGe98f1Vh039tBdg26XW7bBZe81txwlR+3xOao0vq3c4M6RFRBgrDDhQCrcCR6nmrjdYhK/7M7kjyd/4V8P4P2V15x1219444dylF4jJ+ymobW3P6/t2pbLdxm6ZtbzwC0NTZ6WXFIyQFBKjnBwaqb3U6+ssrdctltCEKCCd5JyRxxnkHnnwNbLv0q0HfpIkXLR9uuElLYZS9LQHVpSM4SCoHgZzVZes1rkJKXLckpOOO9I8OB4Y8BRna17l1xVZ2WV3J/T9qacK0tm4TUxysp8du5XOMpz86+1PVS8OxDLZiWx2KG0vB1l7chbZ+qpBB94EeYpfOmejtSKY+ldMQbp3G7uvbB3ob3YKgM58cD9FVRuwWmPCahNW5pqGy0GG2U8BDY8EDHgOPKht9Nh1rOu9tTIcbYaVvUjCMkcY9a+5WoZmBju/0VTo0GJCY7piN3bQJUEpdJ5Pj41yBLP95WfgHB91XR3R8l8v9zUxiM7HbJJ3rda3jbjyGRUZTrguYZkS53WWlLgxugR2W1J9cHGQfjUhaicWmEpMG3tSX1EIIlS+6QlPrnB/Rio+l6dn3NqWHZlqs77gGx5CHZG0+ZHgDj5VF2s7Ves0XL2i0t6WvEC1Q7PN9nvE4oU2+oMKwRjnCuea6GyChpDBTHcaaWAolfO/jGRx4fdXfrVGtdNXiBJ0vFeny7lbbRNUuW7BWzHWtDC9wSo8HOeK6DSXGFJZSHnXG9oH41JAR8E8mu+Hhm+Eidm4Nv8AXzpspsZQdTQTkcf9aM16EQMGvPl2a2UJ6+9NQ39T8JYPAPH8qDXoN8TVYbqUpQKUpQKUpQKUpQKUpQKUpQKUpQKUpQKUpQKgvtvnHZR6lf5rV/tJqdKgrtwEjso9SsDJ+i1f7SaDGT2KL3adMak1rPu15g2lsxYSEe1vhpSgFrJUM+IFTFqzWWmJfUedeGuo+ljaZDDSXEG8IS8oobCRhOOAFA+fIxXTPQfSy/8AVS7XKNp+DGmuw22A6JL6GQkulSWwN/jkg/KoYvjbEO8To7jTbakObOEAlKsEHH2iuU7csrJeZ6dOJJdMmrWq2hHNzabtpsu7AvH0605GwT7u7bykn0+NSBp3qVpiazGba1Fp5yS4MBhFyypRA5AG2sYNvQn8DdNMBhptChLeUUpwVq3pTlXrgfoq5enxEPWFqktISh5ta1BYSMj8Wqlxv7amc1zGRt/rJopO4I1XphZSDn+NP+FbGOrWmpEZMlF/04Y+8o7w3IgbgM4+r448qxEXl1CLnKSClpIXu3BIyM+lSDp+SXemMWIpDamV3rv1BSQTvEcjOftpML+07sfiyfRep9huCmkRb7ph5x4hKGvpM71KPljbX02/XVvuq3EwblYJZb4cDE9SyjnHvAJ4rGxoAph62sDzTTaXW5iFJVsHBHnVyafvNvsVvEm5W5dwgqu8hL8Rp4sF0qYISoqT+aohXpxVuN1xV78fiyDnVsVDDz6pNpbZZ3d4pctSdm362cp8qpjvVTTbbZcOo9NqGM+7dAf91dE2rxF7yLbZLEiRcn/YXWJ5lq2oa7opW2UZwrcT4n0qPZMRj22Thlvl5zjYPzjWJjlfNXvx+LJe51NsKYKZar1YfZ1KKUrNxxuUOSkceIBBx8a1Y6lWWY4y2xd9OuuvEJbbTdRuUT4DGPGsbs3nSFqbKElCbnJWkbfAlpsE1ppBpDOsNPuoQhLqbkwpKwnkHfTst9r34/FkSuWuYs+Mtq2ptd8lc/2pbbmlboA8VKBGAB4VGi73JnuTEJumnbPNTwG51+aUAf8A5sePyFdKZLLZmzShIRuedGUHbkbzxx5Vyi2xvwNdUY7OU3ZABKASMsKz+yk6dnNrNzl9O/Wol2O86chWpvVNkkzBbnoaxHntd2t5xpSQM5yfeUOa6JdROld40I7BiXC42u6lcdboNqmokJYbQoJO7HgeRx41StPxWYmorQ+002243OjqSoIHunvE1Vr1pMMaelalDK0NIvj0FawkBvnJHxznj05FbuU6epllObqfyamU1MaqvZoYEbr301CDuH4TQTg/F0V6DE+Hzrz9dmlJT2g+mpUd2dTwiCfId6MV6BU+Jro5VupSlEKUpQKUpQKUpQKUpQKUpQKUpQKUpQKUpQKg3tquMs9l7qC5IaEiOiBudYKinvUBxO5G4cjI4z5ZqcqgrtsrbR2XeoDj7PtMduElb0feU96gOIKkbh4ZGRnyoMS+lusWk9G631dcLFoydZbPcosRMS2MXPv1Q3G1FSlqdcTuUDzhPzzmoFlWtN51GcgtNSpQSp3YPcyoA5+HPj4VfWuL3Yb7q+fN03pxWlLO400GrSuaqYWSBhR71WCcnJwfCo8nla3n0lRDW/aePdz6GnrRqS7St1P0Pb+n0jTdot9yTdmkQny682pKwh0vJCkAp4wOPD1q7OimhtO6ktV7u1zvgtt1txKYMAOoSZSlNLI4I3K5wOKihm4RX9L6XhxXQtyDDf8AaUgHLbrkgqCcnx90JNVzQFzh2TWVruM5SW2IqnFFak5wS2oJ/WRWLLFiJbnBKlvOlH4wuFHu48RwR4eNS7eNN2XT/TrSMu0XJ6Ym6yHZEiPICA5DcS0E7FbSQM5yM+RqLLvHU3c5aV7sd4TwCE7s+Pw/4Vc2mpkdzRJg94FS27qZXd452FgJ3Z9Nw8M1tEzdnvQendYTbnOveohZplrdaXBjFSE+1KIUQPeOT7wCcCrQcgTLjpl1EVDZmIvBJQ46lpITtws7lcDA+dU/QU+Hadb2CdOUhuJGmtvOOLGdgBzn9NXBLtLd3tlwacjTX2helSP4tSkvJCU54CuMHwrF2vttk2tZ1NEdS8gWyPBj/j+/SC46ANqQg+8sH1Hzqz3yn6ReyraDJUFKPkCs5P2Vf1xtwF1g3M2qetQtzUdLSQj2dn3skuE87kgHGP2VHsw/23IB5/Guc/6ZpiVJvXPQen+n0PTEHTl/Goo0h2Q+++FoV3TmxsBJ28DIwcHmvq6DdO7BrFU663fUKbRJs0pl2PG3NpMg4JSPe5OVYGAPOo4mzIq9E2q3NKSJbNykyVtJGCELbbSFfaUmtNHSo9u1fp+bK2pYi3Fh5xahnYkLGT9g5rXpeFJdcUpby9uFFxZIHllZz+2pW6xdPrBoHQtgVYdRJ1D9Jzg/JCVIV7PiOCke7nGcq4PPFRlcVINzmFtW5v2h3ar84bzg/or72ZcRvQNytylIRNXdWJjTQGCtIZUhR+zIp6SL46AdL7F1FudxXe9St6fNscjyGQsoBfG7J+sR4EJHHrUndLLFbbt2XesMqfao0mWw5OcZkvIypCwobdp8ik8g/GuscNbbE6HIcSFBiQy8QoZ4Q4lR/UK7L23qNbLf2bOpNuhMPyU3m7TUiY2yotKS44hTZCs4A8ckjjivN15e7C63Jf8AP+u/Ts5m9cf6jbstztN/2UdCQ5NknvasVq+B7Jdm54TFYYS6NyFsbSVLP52azzp86wNdlydplPVTQUB2xXB7VzmsYS416ROCYjEfvU7m1MYypRwcKzWeVI49fjXqcK3UpSiFKUoFKUoFKUoFKUoFKUoFKUoFKUoFKUoFQf20LZOvXZe6iwrdCfnzHLYrZHjILji8KBOEjk8AnipwraUg+VB5zLlap1okFVwgS4AeQO69tjrY7zA527wM4yM4q1p0/u332kv5b71AKUkbSNvJ+dejbV3TXSmvlRVak07bL6qLuDBuEVDxa3Y3bdwOM4FW8rs3dLFcHp7pwj/NrX3UGACAuO2cNuMpBSDgKAOfPPxr7e8bI/lEeI/KHrWe3+DL0m3lX9jnTW4+f0a191bj2aelBBH9jvTfP+DmvuoPPbqmaVXW4NCSnug8MIBzv5OefhVRsq2RGwlbKTgFWFgc/LNZ+3uy30ikAhzpvppefHNub5/VXGnsp9HU5x0100M+P8XN/dQYGsthtRLqCOOMipJFy0z7M9b9SvXCPCdu8h9yTatqnQgRwkIHP55Sflmszauyp0eUQT0305x/g9H3UV2VOkCwoK6caeUFEkgwUHJPjUs2u2GYaj0TqVqzp23iNeI8aBb2EZQGHnUKPeuuHdzuBHB+NR5NW2J0rC0Ad85j3x+efjWdVHZF6MNhAT0004kIIUnEFIwa1PZI6MknPTPTnP8A9CipJo2wPKWgPJ95Odnju+I48a5A8N6RuT9ZPGfHkVnfPZN6NEf+jTTf/wCPR91a/wAEzo3/APDTTf8AUEfdV0jBDNUBOkjek/jV8hQAPvGuB1aS6kbkgbTn3hms8auyV0aWcnpppsn/ACBFcauyF0VV49MdNn/wKKowQjaUlQWnwJ4UPQ1d9k1xAt3Sy76ZUxL+kbg+l1EluQBHSgd2cKR45yg+Hjn4VmsPY86KEY/sY6cx6exJrjV2NuiC/Hpfps+X/mSa49XCdWSZb4svF14dMM7hdxhn7LsJ+X2jOmZYjPyNmqIq1dy0pQSA4CSSBgYHJ54xWf4cCqFpXQ2n9D2iJa9P2WDZ4ERGxiPEYS2ltPoMCq6BgV2c2tKUoFKUoFKUoFKUoFKUoFKUoFKUoFKUoFKUoFKUoFKUoFKUoFKUoFKUoFKUoFKUoFKUoFKUoFKUoFKUoFKUoFKUoFKUoFKUoP/Z"/>
          <p:cNvSpPr>
            <a:spLocks noChangeAspect="1" noChangeArrowheads="1"/>
          </p:cNvSpPr>
          <p:nvPr/>
        </p:nvSpPr>
        <p:spPr bwMode="auto">
          <a:xfrm>
            <a:off x="230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 name="AutoShape 8" descr="http://img0.imgtn.bdimg.com/it/u=3157668398,2056971038&amp;fm=21&amp;gp=0.jpg"/>
          <p:cNvSpPr>
            <a:spLocks noChangeAspect="1" noChangeArrowheads="1"/>
          </p:cNvSpPr>
          <p:nvPr/>
        </p:nvSpPr>
        <p:spPr bwMode="auto">
          <a:xfrm>
            <a:off x="345281" y="1202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 name="矩形 12"/>
          <p:cNvSpPr/>
          <p:nvPr/>
        </p:nvSpPr>
        <p:spPr>
          <a:xfrm>
            <a:off x="618581" y="746844"/>
            <a:ext cx="7841851" cy="528350"/>
          </a:xfrm>
          <a:prstGeom prst="rect">
            <a:avLst/>
          </a:prstGeom>
        </p:spPr>
        <p:txBody>
          <a:bodyPr wrap="square">
            <a:spAutoFit/>
          </a:bodyPr>
          <a:lstStyle/>
          <a:p>
            <a:pPr>
              <a:lnSpc>
                <a:spcPts val="1650"/>
              </a:lnSpc>
              <a:buClr>
                <a:srgbClr val="C00000"/>
              </a:buClr>
            </a:pPr>
            <a:r>
              <a:rPr lang="en-US" altLang="zh-CN" sz="1050" dirty="0" smtClean="0">
                <a:ea typeface="微软雅黑" panose="020B0503020204020204" pitchFamily="34" charset="-122"/>
                <a:cs typeface="Arial" panose="020B0604020202020204" pitchFamily="34" charset="0"/>
              </a:rPr>
              <a:t>We can check the Out of Bed and Out of Room</a:t>
            </a:r>
            <a:r>
              <a:rPr lang="en-US" altLang="zh-CN" sz="1050" dirty="0">
                <a:ea typeface="微软雅黑" panose="020B0503020204020204" pitchFamily="34" charset="-122"/>
                <a:cs typeface="Arial" panose="020B0604020202020204" pitchFamily="34" charset="0"/>
              </a:rPr>
              <a:t> status(for single </a:t>
            </a:r>
            <a:r>
              <a:rPr lang="en-US" altLang="zh-CN" sz="1050" dirty="0" smtClean="0">
                <a:ea typeface="微软雅黑" panose="020B0503020204020204" pitchFamily="34" charset="-122"/>
                <a:cs typeface="Arial" panose="020B0604020202020204" pitchFamily="34" charset="0"/>
              </a:rPr>
              <a:t>room) in the Room Overview after link </a:t>
            </a:r>
            <a:r>
              <a:rPr lang="en-US" altLang="zh-CN" sz="1050" dirty="0">
                <a:ea typeface="微软雅黑" panose="020B0503020204020204" pitchFamily="34" charset="-122"/>
                <a:cs typeface="Arial" panose="020B0604020202020204" pitchFamily="34" charset="0"/>
              </a:rPr>
              <a:t>the Auxiliary care </a:t>
            </a:r>
            <a:r>
              <a:rPr lang="en-US" altLang="zh-CN" sz="1050" dirty="0" smtClean="0">
                <a:ea typeface="微软雅黑" panose="020B0503020204020204" pitchFamily="34" charset="-122"/>
                <a:cs typeface="Arial" panose="020B0604020202020204" pitchFamily="34" charset="0"/>
              </a:rPr>
              <a:t>radar with bed and link the Thermal camera with room</a:t>
            </a:r>
          </a:p>
        </p:txBody>
      </p:sp>
      <p:pic>
        <p:nvPicPr>
          <p:cNvPr id="16" name="图片 15"/>
          <p:cNvPicPr>
            <a:picLocks noChangeAspect="1"/>
          </p:cNvPicPr>
          <p:nvPr/>
        </p:nvPicPr>
        <p:blipFill>
          <a:blip r:embed="rId5"/>
          <a:stretch>
            <a:fillRect/>
          </a:stretch>
        </p:blipFill>
        <p:spPr>
          <a:xfrm>
            <a:off x="183875" y="1419622"/>
            <a:ext cx="4114069" cy="2647496"/>
          </a:xfrm>
          <a:prstGeom prst="rect">
            <a:avLst/>
          </a:prstGeom>
        </p:spPr>
      </p:pic>
      <p:pic>
        <p:nvPicPr>
          <p:cNvPr id="18" name="图片 17"/>
          <p:cNvPicPr>
            <a:picLocks noChangeAspect="1"/>
          </p:cNvPicPr>
          <p:nvPr/>
        </p:nvPicPr>
        <p:blipFill>
          <a:blip r:embed="rId6"/>
          <a:stretch>
            <a:fillRect/>
          </a:stretch>
        </p:blipFill>
        <p:spPr>
          <a:xfrm>
            <a:off x="4427984" y="1419622"/>
            <a:ext cx="4513050" cy="2592288"/>
          </a:xfrm>
          <a:prstGeom prst="rect">
            <a:avLst/>
          </a:prstGeom>
        </p:spPr>
      </p:pic>
      <p:sp>
        <p:nvSpPr>
          <p:cNvPr id="12" name="文本框 11"/>
          <p:cNvSpPr txBox="1"/>
          <p:nvPr/>
        </p:nvSpPr>
        <p:spPr>
          <a:xfrm>
            <a:off x="523241" y="4162183"/>
            <a:ext cx="7721167" cy="261610"/>
          </a:xfrm>
          <a:prstGeom prst="rect">
            <a:avLst/>
          </a:prstGeom>
          <a:noFill/>
        </p:spPr>
        <p:txBody>
          <a:bodyPr wrap="square" rtlCol="0">
            <a:spAutoFit/>
          </a:bodyPr>
          <a:lstStyle/>
          <a:p>
            <a:r>
              <a:rPr lang="en-US" altLang="zh-CN" sz="1100" dirty="0" smtClean="0">
                <a:solidFill>
                  <a:srgbClr val="FF0000"/>
                </a:solidFill>
              </a:rPr>
              <a:t>Note: </a:t>
            </a:r>
            <a:r>
              <a:rPr lang="en-US" altLang="zh-CN" sz="1100" dirty="0" smtClean="0"/>
              <a:t>we can check the Alarm status : out of room or out of bed, even don’t add the out-of-room alarm and out-of-bed alarm</a:t>
            </a:r>
          </a:p>
        </p:txBody>
      </p:sp>
      <p:sp>
        <p:nvSpPr>
          <p:cNvPr id="14" name="矩形 13"/>
          <p:cNvSpPr/>
          <p:nvPr/>
        </p:nvSpPr>
        <p:spPr>
          <a:xfrm>
            <a:off x="618582" y="246877"/>
            <a:ext cx="4457474" cy="300082"/>
          </a:xfrm>
          <a:prstGeom prst="rect">
            <a:avLst/>
          </a:prstGeom>
        </p:spPr>
        <p:txBody>
          <a:bodyPr wrap="square">
            <a:spAutoFit/>
          </a:bodyPr>
          <a:lstStyle/>
          <a:p>
            <a:r>
              <a:rPr lang="en-US" altLang="zh-CN" sz="1350" b="1"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Function Verification – Room Overview</a:t>
            </a:r>
            <a:endParaRPr lang="en-US" altLang="zh-CN" sz="135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077921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18" y="223935"/>
            <a:ext cx="5749526" cy="335368"/>
          </a:xfrm>
          <a:prstGeom prst="rect">
            <a:avLst/>
          </a:prstGeom>
        </p:spPr>
      </p:pic>
      <p:sp>
        <p:nvSpPr>
          <p:cNvPr id="5" name="文本框 4"/>
          <p:cNvSpPr txBox="1"/>
          <p:nvPr/>
        </p:nvSpPr>
        <p:spPr>
          <a:xfrm>
            <a:off x="17291" y="38604"/>
            <a:ext cx="494982" cy="432808"/>
          </a:xfrm>
          <a:prstGeom prst="rect">
            <a:avLst/>
          </a:prstGeom>
          <a:noFill/>
        </p:spPr>
        <p:txBody>
          <a:bodyPr wrap="none" lIns="51422" tIns="25716" rIns="51422" bIns="25716" rtlCol="0">
            <a:spAutoFit/>
          </a:bodyPr>
          <a:lstStyle/>
          <a:p>
            <a:pPr algn="ctr"/>
            <a:r>
              <a:rPr lang="en-US" altLang="zh-CN" sz="2475" b="1" dirty="0">
                <a:solidFill>
                  <a:prstClr val="white"/>
                </a:solidFill>
                <a:latin typeface="微软雅黑" panose="020B0503020204020204" pitchFamily="34" charset="-122"/>
                <a:ea typeface="微软雅黑" panose="020B0503020204020204" pitchFamily="34" charset="-122"/>
              </a:rPr>
              <a:t>01</a:t>
            </a:r>
            <a:endParaRPr lang="zh-CN" altLang="en-US" sz="2475" b="1" dirty="0">
              <a:solidFill>
                <a:prstClr val="white"/>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 y="1"/>
            <a:ext cx="911438" cy="809030"/>
          </a:xfrm>
          <a:prstGeom prst="rect">
            <a:avLst/>
          </a:prstGeom>
        </p:spPr>
      </p:pic>
      <p:sp>
        <p:nvSpPr>
          <p:cNvPr id="7" name="AutoShape 5" descr="data:image/jpeg;base64,/9j/4AAQSkZJRgABAQEAAQABAAD/2wBDAAMCAgMCAgMDAwMEAwMEBQgFBQQEBQoHBwYIDAoMDAsKCwsNDhIQDQ4RDgsLEBYQERMUFRUVDA8XGBYUGBIUFRT/2wBDAQMEBAUEBQkFBQkUDQsNFBQUFBQUFBQUFBQUFBQUFBQUFBQUFBQUFBQUFBQUFBQUFBQUFBQUFBQUFBQUFBQUFBT/wAARCADcASUDASIAAhEBAxEB/8QAHgABAAEDBQEAAAAAAAAAAAAAAAcFBgkBAgMICgT/xABaEAABAwMDAQUEBAgGDQcNAAABAgMEAAURBhIhBwgTMUFRFCJhcRUygdEWI0JSkaGx0hglM5KTlBckNVNlcnR1goOyweEoNjhDRGOEJjQ3RVRVV2Jkc5Wz8P/EABoBAQEBAQEBAQAAAAAAAAAAAAABAgMEBQb/xAAkEQEBAAIBBAICAwEAAAAAAAAAAQIRIQMSMUFSYQRRcaHhsf/aAAwDAQACEQMRAD8Ayp0pSgUpSgUpSgUpSgUpSgUpWhIFBrStMitaBSlaZFBrStNw9abh60GtK03D1pketBrStneJ/OH6a13p/OH6aDdStnfI/OT+mnfI/OT+mg30riL7YIG9O4+A3DNcgUFUGtKUoFKUoFKUoFKUoFKUoFKUoFKUoFKUoFKUoFKUoFKV8z8puKyt59xLTSAVLcWralIHiSTwBQcxUEjmo062dYIXSmwB3aJV6lpKYUPIwT5rX6IT5nz8K4uovX/TOhbewqPPi3q4SFbWYUKS2tWMfXXgnagevn5V0m6na3uGudUOXS4PB1xwBBSlY2oT4hCRnhIzXTHp2zu9Jub047vrvUd4myp0m/3JT8hwuObJS0JJPokHAHoBVHd1PeVK/u5c/smu/vVTHXlqJyAf9IffXCVnwJT/AD0/fW+FVVWqL2Rj6buf9dd/er5nNSXtR/u3c/667+9XwlZAGSn+en764VvoB5UjP+On76cCpJ1Fd8c3i5Z/y1396tF3+74/uvcT85rv71UwSEAH32/6VP31tMtoD3nWh83E/fWryKkm/XXPvXW4H/xjv71bjfbmAP40n/P2x396qMZjOf5dn+mSP99aLmNYA9oYHzfR99Z4H3u3y6FWfpKcc+ftbn71bPpy5gY+kZ39ac++qWu4Mj3faY2R/wB+j762GfHUOZUcf69H31R9j95uK1c3KaD/AJU5+9XGm93Af+spv9ac++vhdnRf/a4vz79H31we3xAM+2RP6wj76z7Fww9TXSFJZmsXSaxLjrS6y+JCyULByk/W558jWRroF1ii9YdDs3E4ZvEUiPcoo8W3R+UB+arxB+Y8qxh/ScRspJnRAT4ZfR99X30Y62r6P6wavUOZEkRlp7mbBEtCBJa9Mk8KBwQfI5HnUuOxlQByK1qN9C9fNB69t9rdtmq7KqZPQkt25dxZ9qSsjlst7s7gcjA9KkZKs1yG6lKUClKUClKUClKUClKUClKUClKUClKUClKUCoC7dilJ7I/U4oWptX0SoZQog/WT5ip9qCO293J7KvUb2oLMMW7MgM43lrvE7wnPG7bnGfOgwcaT05ebvIubtjQ8sQ2GTJLT2xSUrXsR4nn3uMfGpEjdIOoDDCUy9K6gfkKV7zjdwCElPptyefjV/wDQFvRdw6u6sZ0hFup0o5Dhd0zqYtGUVBZKt5R7uArBHnXaKAmdbtZXqIba6i1pbjux5IALSiW/fSkjzBHPzqbvhZHRUdFup68lOn7sU+W6QOB/OrcehvU5wc6duPzMhP31kOblRFIQpbzaELUEjIPvKPpVVTGj+BSc58Cmm9e10xtjoN1Nxxpu4H5yU/vUHQTqaoEnTk37ZCf3qySLZZCsYA8vCtF29BJJb4+Rqd1vs0xtDs+9SlA/+Tc0fN9P71P4PfUkD/m1L/p0/fWSdNvBHDWT4+FcbsJKfFoj7DWe7fs19MbX8HvqR5aakn5vp++n8HnqR56bk/06fvrJEmAgZIbrauCgj6n6qvdThjdV2d+o+P8Am1IA/wDvI++tn8HnqMDj8GpHPq8j76yQGKyOFBKfnRUFo+CQftq7pwxuOdnbqHnB009k/wDfo++tquzp1FCc/g24PTMhH31kQvYjW1hLr7yIySoJSVAnJ9OKpNuusea4oMq75LRHeKS2obQfPkCm7fZw6PyukVwjQoQf6ZBlxiIv2h1V4Un2hSE71OkZ4IAPAqLL/dLNcGWfouwps68lSliWt7eCOB73hXeLrLtiPhmM+2tSmJKl9wsEqHdq5IB9K6COtONR2EqjFj3MKcJ+v8ceVanKVd3QCO2OuPT9wJSlwalg4WBg579PnXoxTgHivP8A9m2ZolrWOm49ytd7f1s5qq3qtU6NLbRAYb79veHmiNyj9bBB8xXoBTRG6lKUClKUClKUClKUClKUClKUClKUClKUClKUCoM7bXs/8FfqN7X3nsn0ae/7jHed3vTv2Z43YzjPGanOoK7cXPZL6nfC0OftFBir6NWfQ1+6m6ttukTf5GkJNvhpT9OlDU4rCyVZLXAG4cY5qRtWs3TRGobvA0xHlTJkBbKmY761ZLTqApairwOCf/7FQ32V7Oq/al1RbkT5FqU/AjBM6JjvWCHSQpOePLB+BNTxrnU2oOm8q6QmbtcdVvRAyChwJDxS8nIJSPJI4z8qZehe2kmWX2EPOd5IeXhxaC6dyVHkjA9DnFSJGssHaC4w8oKGRtLlRZp1UuVDiyJFyfQsfjQtJSCgnnHHORnHNSlbAFxG0O36ZuT4q9oTz51htSteWSYNKylaSitKv4W37ObiHFMBO4d5uxz9XOPjUZfQ/WXvUBcbS/doR+NCW38rXz9Uk8DwqTtd3O4ab0vLuVkXL1JdGVIDNs9tDXfbjgndjjA5qwUdVupSpMZpWgHm0FguyHfpnIZXzhA497wHPxqaYU120da/Z2sM6UU8FFayIzxSUcYSOfreNXDrm966st1EfTNjiyLT9HrdaVNkLbd9qHJa2+SM5xVDV1W6nJhRHV9OFh5Tii40b2SG2xj38+ZOTx8Kr3UDqnfNK3VqBb9L3HUcdEAzGJ6VJAWrP8gfMkc8/CnEXa8NKCPfNPwZ13gOM3d5tKpTSN60IdxhQSeMpGOKqv0VZwRmG/wcn3HKp2lXRf7HCuLkuVbnJbSXlQu8AVHJAyg49P8AfVY+jW/D6am/01Z1KjgFqsuOYTx/1bhrT6PsuMexPKPoGnKpeuBPsulbncbK7Lvl2jNb4tvXKKA+vI90qHhUVJ6jdWlvwkr6eqa7wEycXVR7gZxx+dxg1dfYurq8xqFm2QToePborwdV7W7emFqb2bTtCRnhW7zqwrxqHUkeVYnIzMZq2u4Te9q1bkL24JaSPFJNaXXXPVSbaMSumDb5Lu4R3roop2gZ35P5WeMVtuWqrnpq92ViJAcbgXZO6ZLUUgQlbR+LJ8cBRPzosUnqFouHY2I16htPMz50WSXFrWoIKFIUOEHgZGK6POLDDLDgbV+avcPH5V3m1/pd23yxezebhNVNhSgYUlYXHbSppYyjz8sj0rpA/L3xoqXZC3kKBSpCv+qPkAflXTC8FTF2dJWhRrLSzNwhX53XC9T276KlRHW025trvmyoPoI3KVwrGPUVn+A8a863QZptvrl08bbwU/hFAOc5z+OTXorqoUpSgUpSgUpSgUpSgUpSgUpSgUpSgUpSgUpSgVBXbhSV9kzqcB/7ocP6xU61BvbdH/JQ6m/5nd/aKDEb2U27i/qPVQs0tqBd/YYvs0h9HeNoPenJUnzGARXae23S7fhLdGdQIs8m8MNspdmRYwSXG1JyhOTzwMD7K6s9lRy4xtRauds8Nq43ZFtimNFfc7tDqu+OQpXl7uf1V2OYvShrqZcL3pFNn1I4001I7mcXkBtKdrRwPdzj0rnbzpYvaAuEwpCUw0BwEKyjIyfj5VI0CRuYSe6aRkA47sVF8PU+4oQmQ62pCwVN7UqSsfmnjIqSrPcw/DQox2FKx+WDU8NPu71Yz7iP5ia07whOMN/zBWonAqG5hpJ58M4qzLv1CmwbrKit26AptlwoSpQVkgevvUF3lY8kpGOfq1T5tpiT1oU+whSkZx4jGc8ftqxrt1vt+mlxmb1ddKWV+S2HmmblNLLikEkBW0nwJBqtSdZXiOyt5yDbdiVBBKVqycjIIGeUn1oK/EtUeCwllmOhttP1Uj481yqYbx/Jo8PSo/vfWOJpttly9XPTljQ8paWfpOWWe8KT723J5ABT+mqo3rW4y7f7bHZtcmEWkvtvsOFSXW1cpW3z7wx51nScrq7hrA9wceHFcbjCBjCAMVx6durl4tKJEiOyh0uLSUt+GAaqBUj+8pqJ7W1f4sR+KUy44eaSd+w5HI8/11ZiEQYrzvsUeO027jKVoyD9hzUgahYfkw0+ySjbloXuW42ndvTjwwaim6plJmyWpjyLk2sEFKtyMfEbccGttLH1+9qX6VEu6TYsqzPQZaIsRlopcbHdLCdx8ODnwrpDMKn4sRLyo5S4n3O6ACknGPewPGu7+rrlqBd2ZauWn4lu0uzbpaYUuNI3LcUGF7MpPIGc5rpDLilUKMSwmP3qd7agf5THGfhzW8Wau/oGwYvXXp2N24q1FB//AHJr0XV51OgKXEddOnQdIKvwjgY5zj8cmvRSDkmtI3UpSgUpSgUpSgUpSgUpSgUpSgUpSgUpSgUpSgVB3bbweyj1Oz4fQzv7RU41B/bZQVdlHqaP8Du/tFBiS7Jc9dm1LrCe3Ak3VyNbojiYUIAvv/j8FKM8Zwc/ZXYwXfT9413LvEmFqOzSJDLTK7TcENpQgpTw5+cN3jXXbsn3SJYNR6vus9xTMOHbojrq20Fako78pyAOT412iWzY+o+uJOorTqxiZaFxGYpjGG4h1LraTuO5Xkc+lcsvKxzxpEN1xDgkxi2Vjc0Y5SsD/GB8fnUjWh2KYyFNtLIwOd1WNG0sgyCpyOENlYSFtyAVFJ8ykjyIqSrRarezHQBJk5AAyhCcH9NTbTkS+wrxbVuPkVVaF2u1jZuspDtgElaHCFvFf1jjx8PhV+KiW8H3ZEo/6tP31RpWjLFMkuPuOTi44rerkAZ/TTYtNUfTl4Qy7L0NbJqQgNtuzgwpWwHgJKxnGd2K+ybfY0lpS5OnSWEKS2tRWkhKsZCTx5V8mrOzv0211OjS7/Y13aVHaDDT7zigpCAcge6oeZNXdL0zZpLRQoPoBCU4RxwkcDxq7jCzHmrBe46DK0Zbp7TalbFTA0oJUTzjvB8E5x8K+9d0isw1MDTiBDjNJbU02UbGm+NqQEjhPh4elcOsehXT7qCzFb1HaHLsiIpZYDzqk7CvG4+6R47RVeh6NsNutEW2Q47rEGLHTEYaSfqNJxhOfPgeJ5rC1u07IjSrUhyPG9iRuUO6TjgjGTX3KCcfln4+tccC3RbZGDEbf3YUVe8cnJrkVtHgTQ0pGoETHIG2A6w06VALXLa7xOznOBkc1G8laEvymLlN7pwjah6FGQFIPr72fsqTb28pqKe6jmUtfulPebNoPnmo/TZXbmuUp9DFukY9xbii6hRPw4ra6R1rPVzF2nt2dNlusOFEt8st3mclPdS1pYXjbjzVz4eldEZLba4rKo7b6Fj3/wAbg5wPyfhXfrXep9P3N5nTUS5e2XW126Yt8FhTbYUlhalbSePMY5rpPrbSMnRsKzvPXJud7VHD7aEoIDTZA905PPJreNnDpj0epnjl1MZuY639b4n9qt2f90jrp067xJQfwjgYGMcd8jmvRKPE/OvO92fH0y+ufThQG3bqSAB8R3ya9ESfrGtOLdSlKBSlKBSlKBSlKBSlKBSlKBSlKBSlKBSlKBUJdtb/AKKfU3/M7v8AuqbahXtksOzOy/1HYZbU6+9altNNoGVLWopCUgepJAoMTfZDuMGx6m1lcrnMZgW+LbIan5MhW1ttPfkZUfTkD7a7Lbzduotyudou1ik6Wkx2O7kRJjZdLyG8LT3fHGR41166A6Dv+hOo2q7JquwyLLOatsRcqBdmkpCUKUstlxJyNhJHjxmpl0903muvSFuQY9vJlvENR0htoJKgd6AnI2qOcfKueTUnFu17ocCnnFOsT0tBQSmQkILS8+mCSPtq/bZOj+ys7HOCASPHGai0aMcgOlCZY3bsYDmOavm0IYgRkNrmxQB+Qp5O4Vjyt0ub22OM/jh+z9tPpOOkgBYwfDkffVq3+1RbwYykzoiO63eKwc5x8fhVK/Atl0hf0lCTzzlSR/vqJpfiro3n3Rn/AE0/fW36UQocIyfTemrFOim0Di5QRz/fE+tcsTS8eDMjyFXCIrulhRAdHOOfWhpe/t4A/klA5x4iuP28KJAaJOcH3hXxLuEcE/2wyVcflpPr8fn+io86oaRumr02oWPXb2kvZXFGUphlLplIUc48eCPI0NJL9tUrwjqOPRSa2Casf9mWrPkFJqMjoe7vdRIeomdfvNWBlDYc08lkEOrSnBO/OSFH3setceotB3279UYWoIuvJVrsTZQXdOeykpdx4jf4gK8x8KMr91LJXHgd6YEx7eShIjBKlZPzPhx41Hy5M90SvZUFuWlAKWrg+22kn0JzVD0d04uehtWX+7zOor12Fxbc7qJMQQzFUVDbs3HGQPdx9tVidpCRNuD0tb5WFbloZUtIGT6HNbaig64vVguKWbJHu9tkahYtEtyVEhvJWtBSwsrBxgnGRXVLrXFUi06LkBxK0m3hspCeBgJNdmtZ6fajd4tuBAj3D2OWoqjobVJ7sR17lLUnnIPifSutfWG9RHtIaRitPx3nG2UqUWXArb7ic7seB+FT3jp9/wDDxwx/F/Jxyym9Y6/ncUXs9uNudd+nPd+WpIIP9MK9DifE/OsAvZw6dakufUrROq4NgnydMQdUQGpl3aazGjuF5GErVng+8P0is/IOfnXZ+eb6UpQKUpQKUpQKUpQKUpQKUpQKUpQKUpQKUpQKhTtksPSezD1GZjpWuS7anEMoa+upwqSEhOPys4x8cVNdQj20lFvss9SlJJSsWlwpUk4KVZGCD5EetBjD6A9PtQOa86haV6kWq8sz5dogNzYN7ecMpbReJRlRUVY8MYPl8KkGfp1np91JlaW0/HuFvjNx2ZTbb7jqwSsHcQ4rjyHHlUZdlRM/XmpuoUa5Xy5CXNtEFlV09oUuU0A8cFK1EkY24+Wal+Xe9Q6f11L0o1rK6Xp1llp/+3ykvELB8gPqjwzXLK2mPmqtDlzAtbqnosnaoNu4eDhSQPAgHOauuwu3GZDDn4ONF1SFbVh1BQo+Wc+R4zVq9zfEtJS/CZkNJXv75UZIWCOfrAZzz51RLfZL+ypwOQ5oQpRWnaVEck+hrDa45+j+pj+q+9iWrR34Nqdb3iWXRO7r3e8xtOzcPe2/ZV0XbQskNNJgwWT3biypzdtUtGPd3ZOPE448hUeex63b1c3CgaHmTrJ3jSV3dy+pZ9047xYZIJ93J486vS76WnQw0IrU51zepK1d6pSCPIgeI+2goN/0h1FRKiJ01A0eIiGh36r4XlPqdJ97Gw424x9tXbcNFn2RQhw45fUpCwoEpKfdIUkZ4258PPwqz73G1xBciosuiH9RMFoLfkv3xMItOZwpAbUCSABnNXXcdMy2Iqu5blKf3IUAl4qTgjlJ9SCPGt+hbOqNKa7bjRE6WgaWefC3DJVfXHDxkd2lvuz/AI+c+oq52NHy/oZr2mPA+mHIrffJiqUGm3xjf3RJ4RnP1vKrY1DD1fbI0ZVk0m/qB9anA6ly7JhBlI+pjcDu3FSvltFXAjT05yzNvPxJES4ORkOGIiX3oYdON6FK/Lwc8j0rMFHvmm9ZwrWhWlomn13dL6TvvS190hvaclOw53Zx9lfXbV6oVZ4n4SPWsXtKXES27cpXs3idikE85xjOapl9g6ot1s7y1abkX6b3yWxEVcxCCG9p3L3qznGBxWsbTNyuFojz7za3bFcHkLD1uTchI7tQPuHvBgKyAOKRNKYtpyJDkomCKhxa0K7yQsEHAx4njx9PSqTKhwkxXJS5UZyOhOS5HO/HrgDJNXLaLRJRa5aZMRLru5DqESUhwEpTycH4mqQ5eLjZUPPsLTbWwnc44NiUj4+gxUavChX7ppbrEGdV2+NKYuVwtswPPPOqCVoXHVkhB8AQBxXRURGG2WEIYcYcUnC1q8FnyIHpjiu9F6sl3Qv8Jn9T3S8NTbZOaECTgx2QWF/V/UQfjXRiQEyYzCRIW+5t95KgR3avQV3w8M2e0ydmLSOtxrvRt2t8G/SNDRtVW9NylxlOC3Id79ASHQDtKuU+I4yKz5o8a8/HZpv16i9X+n1l+lpjdqk6ogOP29ElQjuqDycFTedqjx4keQr0Ejxqst1KUoFKUoFKUoFKUoFKUoFKUoFKUoFKUoFKUoFQj21h/wAlbqV/mhz9oqbqhHtr/wDRU6l4PP0Q5+0UGK7shw7lMu+v41nuCbRdHbZBTGnqb7wMK79R3bfPgY+2uwMC7XGBrW427Vjllvd/jtMrFyjwA04plScoTkc8DioD7IRuyLp1BVYm4z96Fut5iNzVFLKl9+rhePLGanH26RI1tLlai0rAtere7abffhSnFJMfZ+KI5xnHOK553wuPld8ZNtEtDjEJ5l/vA6VNOrCV+uU5wc/Kr3YIGFBPdk/m1Z1mnsR3m1fSc/ahYcXFdbC0LGMEZIyPKubWHXjS2itVaf0vc48v6XvOwRUsRitCypQSPeHAwTznyrG3TtXs286hYIWoY+Ir6zLeOPxqh8Mio10b160zrPqhedCwYk1F4tRcDzr7GGFbDhe1Xnz4etTK2zGKEq9na8M/VqSp2/ag+0vJOQ4f1Vr7S4r6y+PLIFXAqFHJx3DX82uFUFhPg02B8quztqgqdWrJKgonzwK2FShjOP0D7quEwox4MdG31rem3xMfyKT8qbO2rZUEnnCf0V8lwiNSWMOMtOAH8pI4q712uJn+QRj05rYu2RCkj2dHPqDUO2or1JY7bIhBEmCCylW8hrKCfmU8kfCrQiwtO2tp5tq0wyyoDKJTPeIA/wBKpf1PZVSYGyI/9HLQdynEJBJTjkc1E8m0RY6psK4PS7owoEKDju0EfHHjmh21YmqperkyXZlzuVud00/bJqLfaYkTu1MtlhYQSocbkkE/I10VmqcXHjL75pxe0KSlrAKOcYPHjXe3VN81G4+9Enaag2nSjdomiBJZlFby9rC9hKfIE5yK6Kzu8YZiPGM0wlSQpIbP1xjxNd8fEZvhfnZvcU9156bl0bFfhLBHh6PCvQv+VXnn7O0nvuuvTZxI2lOpYAwfP8aM16GB41WW6lKUClKUClKUClKUClKUClKUClKUClKUClKUCoO7batnZU6lHn+5S/8AaTU41BvbcIHZT6lHx/ipf+0KlGLnsgT5lounUWZb7a5eZzFtgKZt7SwhT575eQFHgYGTz6VNitRW+59Q5V/n2S+6Zv7sVph23ynGnmktoThC9uOSeefGoV7H19Z0vdOol3kR5UxqLboKlMQWi6+sd8sEISPEjOfkDU6Ro1o6ha9maptt8msRlstxXbRdba6w4haAff3ZyAc8etc8p4rWK5YusRsQVPwpOFYKH7dsc258loOP0ir7h31mdHadVa7a86gZQ45HCljjGQTyPsqwk2gNyh3tugOxlqAU8xcCl1CT5ltSOcfA+dX9boVvjsthDD5TjGe98f1Vh039tBdg26XW7bBZe81txwlR+3xOao0vq3c4M6RFRBgrDDhQCrcCR6nmrjdYhK/7M7kjyd/4V8P4P2V15x1219444dylF4jJ+ymobW3P6/t2pbLdxm6ZtbzwC0NTZ6WXFIyQFBKjnBwaqb3U6+ssrdctltCEKCCd5JyRxxnkHnnwNbLv0q0HfpIkXLR9uuElLYZS9LQHVpSM4SCoHgZzVZes1rkJKXLckpOOO9I8OB4Y8BRna17l1xVZ2WV3J/T9qacK0tm4TUxysp8du5XOMpz86+1PVS8OxDLZiWx2KG0vB1l7chbZ+qpBB94EeYpfOmejtSKY+ldMQbp3G7uvbB3ob3YKgM58cD9FVRuwWmPCahNW5pqGy0GG2U8BDY8EDHgOPKht9Nh1rOu9tTIcbYaVvUjCMkcY9a+5WoZmBju/0VTo0GJCY7piN3bQJUEpdJ5Pj41yBLP95WfgHB91XR3R8l8v9zUxiM7HbJJ3rda3jbjyGRUZTrguYZkS53WWlLgxugR2W1J9cHGQfjUhaicWmEpMG3tSX1EIIlS+6QlPrnB/Rio+l6dn3NqWHZlqs77gGx5CHZG0+ZHgDj5VF2s7Ves0XL2i0t6WvEC1Q7PN9nvE4oU2+oMKwRjnCuea6GyChpDBTHcaaWAolfO/jGRx4fdXfrVGtdNXiBJ0vFeny7lbbRNUuW7BWzHWtDC9wSo8HOeK6DSXGFJZSHnXG9oH41JAR8E8mu+Hhm+Eidm4Nv8AXzpspsZQdTQTkcf9aM16EQMGvPl2a2UJ6+9NQ39T8JYPAPH8qDXoN8TVYbqUpQKUpQKUpQKUpQKUpQKUpQKUpQKUpQKUpQKgvtvnHZR6lf5rV/tJqdKgrtwEjso9SsDJ+i1f7SaDGT2KL3adMak1rPu15g2lsxYSEe1vhpSgFrJUM+IFTFqzWWmJfUedeGuo+ljaZDDSXEG8IS8oobCRhOOAFA+fIxXTPQfSy/8AVS7XKNp+DGmuw22A6JL6GQkulSWwN/jkg/KoYvjbEO8To7jTbakObOEAlKsEHH2iuU7csrJeZ6dOJJdMmrWq2hHNzabtpsu7AvH0605GwT7u7bykn0+NSBp3qVpiazGba1Fp5yS4MBhFyypRA5AG2sYNvQn8DdNMBhptChLeUUpwVq3pTlXrgfoq5enxEPWFqktISh5ta1BYSMj8Wqlxv7amc1zGRt/rJopO4I1XphZSDn+NP+FbGOrWmpEZMlF/04Y+8o7w3IgbgM4+r448qxEXl1CLnKSClpIXu3BIyM+lSDp+SXemMWIpDamV3rv1BSQTvEcjOftpML+07sfiyfRep9huCmkRb7ph5x4hKGvpM71KPljbX02/XVvuq3EwblYJZb4cDE9SyjnHvAJ4rGxoAph62sDzTTaXW5iFJVsHBHnVyafvNvsVvEm5W5dwgqu8hL8Rp4sF0qYISoqT+aohXpxVuN1xV78fiyDnVsVDDz6pNpbZZ3d4pctSdm362cp8qpjvVTTbbZcOo9NqGM+7dAf91dE2rxF7yLbZLEiRcn/YXWJ5lq2oa7opW2UZwrcT4n0qPZMRj22Thlvl5zjYPzjWJjlfNXvx+LJe51NsKYKZar1YfZ1KKUrNxxuUOSkceIBBx8a1Y6lWWY4y2xd9OuuvEJbbTdRuUT4DGPGsbs3nSFqbKElCbnJWkbfAlpsE1ppBpDOsNPuoQhLqbkwpKwnkHfTst9r34/FkSuWuYs+Mtq2ptd8lc/2pbbmlboA8VKBGAB4VGi73JnuTEJumnbPNTwG51+aUAf8A5sePyFdKZLLZmzShIRuedGUHbkbzxx5Vyi2xvwNdUY7OU3ZABKASMsKz+yk6dnNrNzl9O/Wol2O86chWpvVNkkzBbnoaxHntd2t5xpSQM5yfeUOa6JdROld40I7BiXC42u6lcdboNqmokJYbQoJO7HgeRx41StPxWYmorQ+002243OjqSoIHunvE1Vr1pMMaelalDK0NIvj0FawkBvnJHxznj05FbuU6epllObqfyamU1MaqvZoYEbr301CDuH4TQTg/F0V6DE+Hzrz9dmlJT2g+mpUd2dTwiCfId6MV6BU+Jro5VupSlEKUpQKUpQKUpQKUpQKUpQKUpQKUpQKUpQKg3tquMs9l7qC5IaEiOiBudYKinvUBxO5G4cjI4z5ZqcqgrtsrbR2XeoDj7PtMduElb0feU96gOIKkbh4ZGRnyoMS+lusWk9G631dcLFoydZbPcosRMS2MXPv1Q3G1FSlqdcTuUDzhPzzmoFlWtN51GcgtNSpQSp3YPcyoA5+HPj4VfWuL3Yb7q+fN03pxWlLO400GrSuaqYWSBhR71WCcnJwfCo8nla3n0lRDW/aePdz6GnrRqS7St1P0Pb+n0jTdot9yTdmkQny682pKwh0vJCkAp4wOPD1q7OimhtO6ktV7u1zvgtt1txKYMAOoSZSlNLI4I3K5wOKihm4RX9L6XhxXQtyDDf8AaUgHLbrkgqCcnx90JNVzQFzh2TWVruM5SW2IqnFFak5wS2oJ/WRWLLFiJbnBKlvOlH4wuFHu48RwR4eNS7eNN2XT/TrSMu0XJ6Ym6yHZEiPICA5DcS0E7FbSQM5yM+RqLLvHU3c5aV7sd4TwCE7s+Pw/4Vc2mpkdzRJg94FS27qZXd452FgJ3Z9Nw8M1tEzdnvQendYTbnOveohZplrdaXBjFSE+1KIUQPeOT7wCcCrQcgTLjpl1EVDZmIvBJQ46lpITtws7lcDA+dU/QU+Hadb2CdOUhuJGmtvOOLGdgBzn9NXBLtLd3tlwacjTX2helSP4tSkvJCU54CuMHwrF2vttk2tZ1NEdS8gWyPBj/j+/SC46ANqQg+8sH1Hzqz3yn6ReyraDJUFKPkCs5P2Vf1xtwF1g3M2qetQtzUdLSQj2dn3skuE87kgHGP2VHsw/23IB5/Guc/6ZpiVJvXPQen+n0PTEHTl/Goo0h2Q+++FoV3TmxsBJ28DIwcHmvq6DdO7BrFU663fUKbRJs0pl2PG3NpMg4JSPe5OVYGAPOo4mzIq9E2q3NKSJbNykyVtJGCELbbSFfaUmtNHSo9u1fp+bK2pYi3Fh5xahnYkLGT9g5rXpeFJdcUpby9uFFxZIHllZz+2pW6xdPrBoHQtgVYdRJ1D9Jzg/JCVIV7PiOCke7nGcq4PPFRlcVINzmFtW5v2h3ar84bzg/or72ZcRvQNytylIRNXdWJjTQGCtIZUhR+zIp6SL46AdL7F1FudxXe9St6fNscjyGQsoBfG7J+sR4EJHHrUndLLFbbt2XesMqfao0mWw5OcZkvIypCwobdp8ik8g/GuscNbbE6HIcSFBiQy8QoZ4Q4lR/UK7L23qNbLf2bOpNuhMPyU3m7TUiY2yotKS44hTZCs4A8ckjjivN15e7C63Jf8AP+u/Ts5m9cf6jbstztN/2UdCQ5NknvasVq+B7Jdm54TFYYS6NyFsbSVLP52azzp86wNdlydplPVTQUB2xXB7VzmsYS416ROCYjEfvU7m1MYypRwcKzWeVI49fjXqcK3UpSiFKUoFKUoFKUoFKUoFKUoFKUoFKUoFKUoFQf20LZOvXZe6iwrdCfnzHLYrZHjILji8KBOEjk8AnipwraUg+VB5zLlap1okFVwgS4AeQO69tjrY7zA527wM4yM4q1p0/u332kv5b71AKUkbSNvJ+dejbV3TXSmvlRVak07bL6qLuDBuEVDxa3Y3bdwOM4FW8rs3dLFcHp7pwj/NrX3UGACAuO2cNuMpBSDgKAOfPPxr7e8bI/lEeI/KHrWe3+DL0m3lX9jnTW4+f0a191bj2aelBBH9jvTfP+DmvuoPPbqmaVXW4NCSnug8MIBzv5OefhVRsq2RGwlbKTgFWFgc/LNZ+3uy30ikAhzpvppefHNub5/VXGnsp9HU5x0100M+P8XN/dQYGsthtRLqCOOMipJFy0z7M9b9SvXCPCdu8h9yTatqnQgRwkIHP55Sflmszauyp0eUQT0305x/g9H3UV2VOkCwoK6caeUFEkgwUHJPjUs2u2GYaj0TqVqzp23iNeI8aBb2EZQGHnUKPeuuHdzuBHB+NR5NW2J0rC0Ad85j3x+efjWdVHZF6MNhAT0004kIIUnEFIwa1PZI6MknPTPTnP8A9CipJo2wPKWgPJ95Odnju+I48a5A8N6RuT9ZPGfHkVnfPZN6NEf+jTTf/wCPR91a/wAEzo3/APDTTf8AUEfdV0jBDNUBOkjek/jV8hQAPvGuB1aS6kbkgbTn3hms8auyV0aWcnpppsn/ACBFcauyF0VV49MdNn/wKKowQjaUlQWnwJ4UPQ1d9k1xAt3Sy76ZUxL+kbg+l1EluQBHSgd2cKR45yg+Hjn4VmsPY86KEY/sY6cx6exJrjV2NuiC/Hpfps+X/mSa49XCdWSZb4svF14dMM7hdxhn7LsJ+X2jOmZYjPyNmqIq1dy0pQSA4CSSBgYHJ54xWf4cCqFpXQ2n9D2iJa9P2WDZ4ERGxiPEYS2ltPoMCq6BgV2c2tKUoFKUoFKUoFKUoFKUoFKUoFKUoFKUoFKUoFKUoFKUoFKUoFKUoFKUoFKUoFKUoFKUoFKUoFKUoFKUoFKUoFKUoFKUoFKUoP/Z"/>
          <p:cNvSpPr>
            <a:spLocks noChangeAspect="1" noChangeArrowheads="1"/>
          </p:cNvSpPr>
          <p:nvPr/>
        </p:nvSpPr>
        <p:spPr bwMode="auto">
          <a:xfrm>
            <a:off x="230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 name="AutoShape 8" descr="http://img0.imgtn.bdimg.com/it/u=3157668398,2056971038&amp;fm=21&amp;gp=0.jpg"/>
          <p:cNvSpPr>
            <a:spLocks noChangeAspect="1" noChangeArrowheads="1"/>
          </p:cNvSpPr>
          <p:nvPr/>
        </p:nvSpPr>
        <p:spPr bwMode="auto">
          <a:xfrm>
            <a:off x="345281" y="1202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 name="矩形 13"/>
          <p:cNvSpPr/>
          <p:nvPr/>
        </p:nvSpPr>
        <p:spPr>
          <a:xfrm>
            <a:off x="618582" y="246877"/>
            <a:ext cx="4457474" cy="300082"/>
          </a:xfrm>
          <a:prstGeom prst="rect">
            <a:avLst/>
          </a:prstGeom>
        </p:spPr>
        <p:txBody>
          <a:bodyPr wrap="square">
            <a:spAutoFit/>
          </a:bodyPr>
          <a:lstStyle/>
          <a:p>
            <a:r>
              <a:rPr lang="en-US" altLang="zh-CN" sz="1350" b="1"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Function Verification – Room Overview</a:t>
            </a:r>
            <a:endParaRPr lang="en-US" altLang="zh-CN" sz="135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pic>
        <p:nvPicPr>
          <p:cNvPr id="2" name="图片 1"/>
          <p:cNvPicPr>
            <a:picLocks noChangeAspect="1"/>
          </p:cNvPicPr>
          <p:nvPr/>
        </p:nvPicPr>
        <p:blipFill>
          <a:blip r:embed="rId5"/>
          <a:stretch>
            <a:fillRect/>
          </a:stretch>
        </p:blipFill>
        <p:spPr>
          <a:xfrm>
            <a:off x="1187624" y="3003798"/>
            <a:ext cx="6887297" cy="1754176"/>
          </a:xfrm>
          <a:prstGeom prst="rect">
            <a:avLst/>
          </a:prstGeom>
        </p:spPr>
      </p:pic>
      <p:pic>
        <p:nvPicPr>
          <p:cNvPr id="3" name="图片 2"/>
          <p:cNvPicPr>
            <a:picLocks noChangeAspect="1"/>
          </p:cNvPicPr>
          <p:nvPr/>
        </p:nvPicPr>
        <p:blipFill>
          <a:blip r:embed="rId6"/>
          <a:stretch>
            <a:fillRect/>
          </a:stretch>
        </p:blipFill>
        <p:spPr>
          <a:xfrm>
            <a:off x="4448265" y="602006"/>
            <a:ext cx="4011290" cy="2370959"/>
          </a:xfrm>
          <a:prstGeom prst="rect">
            <a:avLst/>
          </a:prstGeom>
        </p:spPr>
      </p:pic>
      <p:sp>
        <p:nvSpPr>
          <p:cNvPr id="17" name="矩形 16"/>
          <p:cNvSpPr/>
          <p:nvPr/>
        </p:nvSpPr>
        <p:spPr>
          <a:xfrm>
            <a:off x="438569" y="645867"/>
            <a:ext cx="3853259" cy="528350"/>
          </a:xfrm>
          <a:prstGeom prst="rect">
            <a:avLst/>
          </a:prstGeom>
        </p:spPr>
        <p:txBody>
          <a:bodyPr wrap="square">
            <a:spAutoFit/>
          </a:bodyPr>
          <a:lstStyle/>
          <a:p>
            <a:pPr>
              <a:lnSpc>
                <a:spcPts val="1650"/>
              </a:lnSpc>
              <a:buClr>
                <a:srgbClr val="C00000"/>
              </a:buClr>
            </a:pPr>
            <a:r>
              <a:rPr lang="en-US" altLang="zh-CN" sz="1100" dirty="0" smtClean="0">
                <a:ea typeface="微软雅黑" panose="020B0503020204020204" pitchFamily="34" charset="-122"/>
                <a:cs typeface="Arial" panose="020B0604020202020204" pitchFamily="34" charset="0"/>
              </a:rPr>
              <a:t>We can check the alarm status in room overview after add the alarm rules in Event and Alarm </a:t>
            </a:r>
          </a:p>
        </p:txBody>
      </p:sp>
      <p:sp>
        <p:nvSpPr>
          <p:cNvPr id="19" name="文本框 18"/>
          <p:cNvSpPr txBox="1"/>
          <p:nvPr/>
        </p:nvSpPr>
        <p:spPr>
          <a:xfrm>
            <a:off x="438569" y="1161189"/>
            <a:ext cx="4997527" cy="1708160"/>
          </a:xfrm>
          <a:prstGeom prst="rect">
            <a:avLst/>
          </a:prstGeom>
          <a:noFill/>
        </p:spPr>
        <p:txBody>
          <a:bodyPr wrap="square" rtlCol="0">
            <a:spAutoFit/>
          </a:bodyPr>
          <a:lstStyle/>
          <a:p>
            <a:pPr marL="171450" indent="-171450">
              <a:lnSpc>
                <a:spcPct val="150000"/>
              </a:lnSpc>
              <a:buFont typeface="Wingdings" panose="05000000000000000000" pitchFamily="2" charset="2"/>
              <a:buChar char="l"/>
            </a:pPr>
            <a:r>
              <a:rPr lang="en-US" altLang="zh-CN" sz="1000" b="1" dirty="0" smtClean="0"/>
              <a:t>Falling Alarm </a:t>
            </a:r>
            <a:r>
              <a:rPr lang="en-US" altLang="zh-CN" sz="1000" dirty="0" smtClean="0"/>
              <a:t>-- Trigger by Fall Detection Radar</a:t>
            </a:r>
          </a:p>
          <a:p>
            <a:pPr marL="171450" indent="-171450">
              <a:lnSpc>
                <a:spcPct val="150000"/>
              </a:lnSpc>
              <a:buFont typeface="Wingdings" panose="05000000000000000000" pitchFamily="2" charset="2"/>
              <a:buChar char="l"/>
            </a:pPr>
            <a:r>
              <a:rPr lang="en-US" altLang="zh-CN" sz="1000" b="1" dirty="0" smtClean="0"/>
              <a:t>Intrusion Alarm</a:t>
            </a:r>
            <a:r>
              <a:rPr lang="en-US" altLang="zh-CN" sz="1000" b="1" dirty="0"/>
              <a:t> </a:t>
            </a:r>
            <a:r>
              <a:rPr lang="en-US" altLang="zh-CN" sz="1000" dirty="0"/>
              <a:t>-- </a:t>
            </a:r>
            <a:r>
              <a:rPr lang="en-US" altLang="zh-CN" sz="1000" dirty="0" smtClean="0"/>
              <a:t>Trigger </a:t>
            </a:r>
            <a:r>
              <a:rPr lang="en-US" altLang="zh-CN" sz="1000" dirty="0"/>
              <a:t>by </a:t>
            </a:r>
            <a:r>
              <a:rPr lang="en-US" altLang="zh-CN" sz="1000" dirty="0" smtClean="0"/>
              <a:t>Thermal camera</a:t>
            </a:r>
            <a:r>
              <a:rPr lang="zh-CN" altLang="en-US" sz="1000" dirty="0" smtClean="0"/>
              <a:t>（</a:t>
            </a:r>
            <a:r>
              <a:rPr lang="en-US" altLang="zh-CN" sz="1000" dirty="0" smtClean="0"/>
              <a:t>People Overstay</a:t>
            </a:r>
            <a:r>
              <a:rPr lang="zh-CN" altLang="en-US" sz="1000" dirty="0" smtClean="0"/>
              <a:t>）</a:t>
            </a:r>
            <a:endParaRPr lang="en-US" altLang="zh-CN" sz="1000" dirty="0"/>
          </a:p>
          <a:p>
            <a:pPr marL="171450" indent="-171450">
              <a:lnSpc>
                <a:spcPct val="150000"/>
              </a:lnSpc>
              <a:buFont typeface="Wingdings" panose="05000000000000000000" pitchFamily="2" charset="2"/>
              <a:buChar char="l"/>
            </a:pPr>
            <a:r>
              <a:rPr lang="en-US" altLang="zh-CN" sz="1000" b="1" dirty="0" smtClean="0"/>
              <a:t>SOS</a:t>
            </a:r>
            <a:r>
              <a:rPr lang="zh-CN" altLang="en-US" sz="1000" b="1" dirty="0" smtClean="0"/>
              <a:t> </a:t>
            </a:r>
            <a:r>
              <a:rPr lang="en-US" altLang="zh-CN" sz="1000" b="1" dirty="0" smtClean="0"/>
              <a:t>Alarm</a:t>
            </a:r>
            <a:r>
              <a:rPr lang="en-US" altLang="zh-CN" sz="1000" b="1" dirty="0"/>
              <a:t> </a:t>
            </a:r>
            <a:r>
              <a:rPr lang="en-US" altLang="zh-CN" sz="1000" dirty="0"/>
              <a:t>-- </a:t>
            </a:r>
            <a:r>
              <a:rPr lang="en-US" altLang="zh-CN" sz="1000" dirty="0" smtClean="0"/>
              <a:t>Trigger </a:t>
            </a:r>
            <a:r>
              <a:rPr lang="en-US" altLang="zh-CN" sz="1000" dirty="0"/>
              <a:t>by Panic Alarm </a:t>
            </a:r>
            <a:r>
              <a:rPr lang="en-US" altLang="zh-CN" sz="1000" dirty="0" smtClean="0"/>
              <a:t>Station</a:t>
            </a:r>
            <a:r>
              <a:rPr lang="zh-CN" altLang="en-US" sz="1000" dirty="0" smtClean="0"/>
              <a:t>（</a:t>
            </a:r>
            <a:r>
              <a:rPr lang="en-US" altLang="zh-CN" sz="1000" dirty="0" err="1" smtClean="0"/>
              <a:t>Alarmin</a:t>
            </a:r>
            <a:r>
              <a:rPr lang="en-US" altLang="zh-CN" sz="1000" dirty="0" smtClean="0"/>
              <a:t> 3</a:t>
            </a:r>
            <a:r>
              <a:rPr lang="zh-CN" altLang="en-US" sz="1000" dirty="0" smtClean="0"/>
              <a:t>）</a:t>
            </a:r>
            <a:endParaRPr lang="en-US" altLang="zh-CN" sz="1000" dirty="0" smtClean="0"/>
          </a:p>
          <a:p>
            <a:pPr marL="171450" indent="-171450">
              <a:lnSpc>
                <a:spcPct val="150000"/>
              </a:lnSpc>
              <a:buFont typeface="Wingdings" panose="05000000000000000000" pitchFamily="2" charset="2"/>
              <a:buChar char="l"/>
            </a:pPr>
            <a:r>
              <a:rPr lang="en-US" altLang="zh-CN" sz="1000" b="1" dirty="0" smtClean="0"/>
              <a:t>Restroom Overstay Alarm</a:t>
            </a:r>
            <a:r>
              <a:rPr lang="en-US" altLang="zh-CN" sz="1000" b="1" dirty="0"/>
              <a:t> </a:t>
            </a:r>
            <a:r>
              <a:rPr lang="en-US" altLang="zh-CN" sz="1000" dirty="0"/>
              <a:t>-- </a:t>
            </a:r>
            <a:r>
              <a:rPr lang="en-US" altLang="zh-CN" sz="1000" dirty="0" smtClean="0"/>
              <a:t>Trigger </a:t>
            </a:r>
            <a:r>
              <a:rPr lang="en-US" altLang="zh-CN" sz="1000" dirty="0"/>
              <a:t>by Fall Detection Radar </a:t>
            </a:r>
          </a:p>
          <a:p>
            <a:pPr marL="171450" indent="-171450">
              <a:lnSpc>
                <a:spcPct val="150000"/>
              </a:lnSpc>
              <a:buFont typeface="Wingdings" panose="05000000000000000000" pitchFamily="2" charset="2"/>
              <a:buChar char="l"/>
            </a:pPr>
            <a:r>
              <a:rPr lang="en-US" altLang="zh-CN" sz="1000" b="1" dirty="0" smtClean="0"/>
              <a:t>Nosie Alarm</a:t>
            </a:r>
            <a:r>
              <a:rPr lang="en-US" altLang="zh-CN" sz="1000" b="1" dirty="0"/>
              <a:t> </a:t>
            </a:r>
            <a:r>
              <a:rPr lang="en-US" altLang="zh-CN" sz="1000" dirty="0"/>
              <a:t>-- </a:t>
            </a:r>
            <a:r>
              <a:rPr lang="en-US" altLang="zh-CN" sz="1000" dirty="0" smtClean="0"/>
              <a:t>Trigger </a:t>
            </a:r>
            <a:r>
              <a:rPr lang="en-US" altLang="zh-CN" sz="1000" dirty="0"/>
              <a:t>by Thermal </a:t>
            </a:r>
            <a:r>
              <a:rPr lang="en-US" altLang="zh-CN" sz="1000" dirty="0" smtClean="0"/>
              <a:t>camera</a:t>
            </a:r>
            <a:endParaRPr lang="en-US" altLang="zh-CN" sz="1000" dirty="0"/>
          </a:p>
          <a:p>
            <a:pPr marL="171450" indent="-171450">
              <a:lnSpc>
                <a:spcPct val="150000"/>
              </a:lnSpc>
              <a:buFont typeface="Wingdings" panose="05000000000000000000" pitchFamily="2" charset="2"/>
              <a:buChar char="l"/>
            </a:pPr>
            <a:r>
              <a:rPr lang="en-US" altLang="zh-CN" sz="1000" b="1" dirty="0" smtClean="0"/>
              <a:t>Out-of-room Alarm</a:t>
            </a:r>
            <a:r>
              <a:rPr lang="en-US" altLang="zh-CN" sz="1000" b="1" dirty="0"/>
              <a:t> </a:t>
            </a:r>
            <a:r>
              <a:rPr lang="en-US" altLang="zh-CN" sz="1000" dirty="0"/>
              <a:t>-- </a:t>
            </a:r>
            <a:r>
              <a:rPr lang="en-US" altLang="zh-CN" sz="1000" dirty="0" smtClean="0"/>
              <a:t>Trigger </a:t>
            </a:r>
            <a:r>
              <a:rPr lang="en-US" altLang="zh-CN" sz="1000" dirty="0"/>
              <a:t>by Thermal </a:t>
            </a:r>
            <a:r>
              <a:rPr lang="en-US" altLang="zh-CN" sz="1000" dirty="0" smtClean="0"/>
              <a:t>camera</a:t>
            </a:r>
            <a:r>
              <a:rPr lang="zh-CN" altLang="en-US" sz="1000" dirty="0" smtClean="0"/>
              <a:t>（</a:t>
            </a:r>
            <a:r>
              <a:rPr lang="en-US" altLang="zh-CN" sz="1000" dirty="0" smtClean="0"/>
              <a:t>Out </a:t>
            </a:r>
            <a:r>
              <a:rPr lang="en-US" altLang="zh-CN" sz="1000" dirty="0"/>
              <a:t>of Room+ People Overstay </a:t>
            </a:r>
            <a:r>
              <a:rPr lang="zh-CN" altLang="en-US" sz="1000" dirty="0" smtClean="0"/>
              <a:t>）</a:t>
            </a:r>
            <a:endParaRPr lang="en-US" altLang="zh-CN" sz="1000" dirty="0" smtClean="0"/>
          </a:p>
          <a:p>
            <a:pPr marL="171450" indent="-171450">
              <a:lnSpc>
                <a:spcPct val="150000"/>
              </a:lnSpc>
              <a:buFont typeface="Wingdings" panose="05000000000000000000" pitchFamily="2" charset="2"/>
              <a:buChar char="l"/>
            </a:pPr>
            <a:r>
              <a:rPr lang="en-US" altLang="zh-CN" sz="1000" b="1" dirty="0" smtClean="0"/>
              <a:t>Out-of-bed Alarm</a:t>
            </a:r>
            <a:r>
              <a:rPr lang="en-US" altLang="zh-CN" sz="1000" b="1" dirty="0"/>
              <a:t> </a:t>
            </a:r>
            <a:r>
              <a:rPr lang="en-US" altLang="zh-CN" sz="1000" dirty="0"/>
              <a:t>-- </a:t>
            </a:r>
            <a:r>
              <a:rPr lang="en-US" altLang="zh-CN" sz="1000" dirty="0" smtClean="0"/>
              <a:t>Trigger </a:t>
            </a:r>
            <a:r>
              <a:rPr lang="en-US" altLang="zh-CN" sz="1000" dirty="0"/>
              <a:t>by Auxiliary Care Radar</a:t>
            </a:r>
          </a:p>
        </p:txBody>
      </p:sp>
    </p:spTree>
    <p:extLst>
      <p:ext uri="{BB962C8B-B14F-4D97-AF65-F5344CB8AC3E}">
        <p14:creationId xmlns:p14="http://schemas.microsoft.com/office/powerpoint/2010/main" val="3216309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18" y="223935"/>
            <a:ext cx="5749526" cy="335368"/>
          </a:xfrm>
          <a:prstGeom prst="rect">
            <a:avLst/>
          </a:prstGeom>
        </p:spPr>
      </p:pic>
      <p:sp>
        <p:nvSpPr>
          <p:cNvPr id="5" name="文本框 4"/>
          <p:cNvSpPr txBox="1"/>
          <p:nvPr/>
        </p:nvSpPr>
        <p:spPr>
          <a:xfrm>
            <a:off x="17291" y="38604"/>
            <a:ext cx="494982" cy="432808"/>
          </a:xfrm>
          <a:prstGeom prst="rect">
            <a:avLst/>
          </a:prstGeom>
          <a:noFill/>
        </p:spPr>
        <p:txBody>
          <a:bodyPr wrap="none" lIns="51422" tIns="25716" rIns="51422" bIns="25716" rtlCol="0">
            <a:spAutoFit/>
          </a:bodyPr>
          <a:lstStyle/>
          <a:p>
            <a:pPr algn="ctr"/>
            <a:r>
              <a:rPr lang="en-US" altLang="zh-CN" sz="2475" b="1" dirty="0">
                <a:solidFill>
                  <a:prstClr val="white"/>
                </a:solidFill>
                <a:latin typeface="微软雅黑" panose="020B0503020204020204" pitchFamily="34" charset="-122"/>
                <a:ea typeface="微软雅黑" panose="020B0503020204020204" pitchFamily="34" charset="-122"/>
              </a:rPr>
              <a:t>01</a:t>
            </a:r>
            <a:endParaRPr lang="zh-CN" altLang="en-US" sz="2475" b="1" dirty="0">
              <a:solidFill>
                <a:prstClr val="white"/>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 y="1"/>
            <a:ext cx="911438" cy="809030"/>
          </a:xfrm>
          <a:prstGeom prst="rect">
            <a:avLst/>
          </a:prstGeom>
        </p:spPr>
      </p:pic>
      <p:sp>
        <p:nvSpPr>
          <p:cNvPr id="7" name="AutoShape 5" descr="data:image/jpeg;base64,/9j/4AAQSkZJRgABAQEAAQABAAD/2wBDAAMCAgMCAgMDAwMEAwMEBQgFBQQEBQoHBwYIDAoMDAsKCwsNDhIQDQ4RDgsLEBYQERMUFRUVDA8XGBYUGBIUFRT/2wBDAQMEBAUEBQkFBQkUDQsNFBQUFBQUFBQUFBQUFBQUFBQUFBQUFBQUFBQUFBQUFBQUFBQUFBQUFBQUFBQUFBQUFBT/wAARCADcASUDASIAAhEBAxEB/8QAHgABAAEDBQEAAAAAAAAAAAAAAAcFBgkBAgMICgT/xABaEAABAwMDAQUEBAgGDQcNAAABAgMEAAURBhIhBwgTMUFRFCJhcRUygdEWI0JSkaGx0hglM5KTlBckNVNlcnR1goOyweEoNjhDRGOEJjQ3RVRVV2Jkc5Wz8P/EABoBAQEBAQEBAQAAAAAAAAAAAAABAgMEBQb/xAAkEQEBAAIBBAICAwEAAAAAAAAAAQIRIQMSMUFSYQRRcaHhsf/aAAwDAQACEQMRAD8Ayp0pSgUpSgUpSgUpSgUpSgUpWhIFBrStMitaBSlaZFBrStNw9abh60GtK03D1pketBrStneJ/OH6a13p/OH6aDdStnfI/OT+mnfI/OT+mg30riL7YIG9O4+A3DNcgUFUGtKUoFKUoFKUoFKUoFKUoFKUoFKUoFKUoFKUoFKUoFKV8z8puKyt59xLTSAVLcWralIHiSTwBQcxUEjmo062dYIXSmwB3aJV6lpKYUPIwT5rX6IT5nz8K4uovX/TOhbewqPPi3q4SFbWYUKS2tWMfXXgnagevn5V0m6na3uGudUOXS4PB1xwBBSlY2oT4hCRnhIzXTHp2zu9Jub047vrvUd4myp0m/3JT8hwuObJS0JJPokHAHoBVHd1PeVK/u5c/smu/vVTHXlqJyAf9IffXCVnwJT/AD0/fW+FVVWqL2Rj6buf9dd/er5nNSXtR/u3c/667+9XwlZAGSn+en764VvoB5UjP+On76cCpJ1Fd8c3i5Z/y1396tF3+74/uvcT85rv71UwSEAH32/6VP31tMtoD3nWh83E/fWryKkm/XXPvXW4H/xjv71bjfbmAP40n/P2x396qMZjOf5dn+mSP99aLmNYA9oYHzfR99Z4H3u3y6FWfpKcc+ftbn71bPpy5gY+kZ39ac++qWu4Mj3faY2R/wB+j762GfHUOZUcf69H31R9j95uK1c3KaD/AJU5+9XGm93Af+spv9ac++vhdnRf/a4vz79H31we3xAM+2RP6wj76z7Fww9TXSFJZmsXSaxLjrS6y+JCyULByk/W558jWRroF1ii9YdDs3E4ZvEUiPcoo8W3R+UB+arxB+Y8qxh/ScRspJnRAT4ZfR99X30Y62r6P6wavUOZEkRlp7mbBEtCBJa9Mk8KBwQfI5HnUuOxlQByK1qN9C9fNB69t9rdtmq7KqZPQkt25dxZ9qSsjlst7s7gcjA9KkZKs1yG6lKUClKUClKUClKUClKUClKUClKUClKUClKUCoC7dilJ7I/U4oWptX0SoZQog/WT5ip9qCO293J7KvUb2oLMMW7MgM43lrvE7wnPG7bnGfOgwcaT05ebvIubtjQ8sQ2GTJLT2xSUrXsR4nn3uMfGpEjdIOoDDCUy9K6gfkKV7zjdwCElPptyefjV/wDQFvRdw6u6sZ0hFup0o5Dhd0zqYtGUVBZKt5R7uArBHnXaKAmdbtZXqIba6i1pbjux5IALSiW/fSkjzBHPzqbvhZHRUdFup68lOn7sU+W6QOB/OrcehvU5wc6duPzMhP31kOblRFIQpbzaELUEjIPvKPpVVTGj+BSc58Cmm9e10xtjoN1Nxxpu4H5yU/vUHQTqaoEnTk37ZCf3qySLZZCsYA8vCtF29BJJb4+Rqd1vs0xtDs+9SlA/+Tc0fN9P71P4PfUkD/m1L/p0/fWSdNvBHDWT4+FcbsJKfFoj7DWe7fs19MbX8HvqR5aakn5vp++n8HnqR56bk/06fvrJEmAgZIbrauCgj6n6qvdThjdV2d+o+P8Am1IA/wDvI++tn8HnqMDj8GpHPq8j76yQGKyOFBKfnRUFo+CQftq7pwxuOdnbqHnB009k/wDfo++tquzp1FCc/g24PTMhH31kQvYjW1hLr7yIySoJSVAnJ9OKpNuusea4oMq75LRHeKS2obQfPkCm7fZw6PyukVwjQoQf6ZBlxiIv2h1V4Un2hSE71OkZ4IAPAqLL/dLNcGWfouwps68lSliWt7eCOB73hXeLrLtiPhmM+2tSmJKl9wsEqHdq5IB9K6COtONR2EqjFj3MKcJ+v8ceVanKVd3QCO2OuPT9wJSlwalg4WBg579PnXoxTgHivP8A9m2ZolrWOm49ytd7f1s5qq3qtU6NLbRAYb79veHmiNyj9bBB8xXoBTRG6lKUClKUClKUClKUClKUClKUClKUClKUClKUCoM7bXs/8FfqN7X3nsn0ae/7jHed3vTv2Z43YzjPGanOoK7cXPZL6nfC0OftFBir6NWfQ1+6m6ttukTf5GkJNvhpT9OlDU4rCyVZLXAG4cY5qRtWs3TRGobvA0xHlTJkBbKmY761ZLTqApairwOCf/7FQ32V7Oq/al1RbkT5FqU/AjBM6JjvWCHSQpOePLB+BNTxrnU2oOm8q6QmbtcdVvRAyChwJDxS8nIJSPJI4z8qZehe2kmWX2EPOd5IeXhxaC6dyVHkjA9DnFSJGssHaC4w8oKGRtLlRZp1UuVDiyJFyfQsfjQtJSCgnnHHORnHNSlbAFxG0O36ZuT4q9oTz51htSteWSYNKylaSitKv4W37ObiHFMBO4d5uxz9XOPjUZfQ/WXvUBcbS/doR+NCW38rXz9Uk8DwqTtd3O4ab0vLuVkXL1JdGVIDNs9tDXfbjgndjjA5qwUdVupSpMZpWgHm0FguyHfpnIZXzhA497wHPxqaYU120da/Z2sM6UU8FFayIzxSUcYSOfreNXDrm966st1EfTNjiyLT9HrdaVNkLbd9qHJa2+SM5xVDV1W6nJhRHV9OFh5Tii40b2SG2xj38+ZOTx8Kr3UDqnfNK3VqBb9L3HUcdEAzGJ6VJAWrP8gfMkc8/CnEXa8NKCPfNPwZ13gOM3d5tKpTSN60IdxhQSeMpGOKqv0VZwRmG/wcn3HKp2lXRf7HCuLkuVbnJbSXlQu8AVHJAyg49P8AfVY+jW/D6am/01Z1KjgFqsuOYTx/1bhrT6PsuMexPKPoGnKpeuBPsulbncbK7Lvl2jNb4tvXKKA+vI90qHhUVJ6jdWlvwkr6eqa7wEycXVR7gZxx+dxg1dfYurq8xqFm2QToePborwdV7W7emFqb2bTtCRnhW7zqwrxqHUkeVYnIzMZq2u4Te9q1bkL24JaSPFJNaXXXPVSbaMSumDb5Lu4R3roop2gZ35P5WeMVtuWqrnpq92ViJAcbgXZO6ZLUUgQlbR+LJ8cBRPzosUnqFouHY2I16htPMz50WSXFrWoIKFIUOEHgZGK6POLDDLDgbV+avcPH5V3m1/pd23yxezebhNVNhSgYUlYXHbSppYyjz8sj0rpA/L3xoqXZC3kKBSpCv+qPkAflXTC8FTF2dJWhRrLSzNwhX53XC9T276KlRHW025trvmyoPoI3KVwrGPUVn+A8a863QZptvrl08bbwU/hFAOc5z+OTXorqoUpSgUpSgUpSgUpSgUpSgUpSgUpSgUpSgUpSgVBXbhSV9kzqcB/7ocP6xU61BvbdH/JQ6m/5nd/aKDEb2U27i/qPVQs0tqBd/YYvs0h9HeNoPenJUnzGARXae23S7fhLdGdQIs8m8MNspdmRYwSXG1JyhOTzwMD7K6s9lRy4xtRauds8Nq43ZFtimNFfc7tDqu+OQpXl7uf1V2OYvShrqZcL3pFNn1I4001I7mcXkBtKdrRwPdzj0rnbzpYvaAuEwpCUw0BwEKyjIyfj5VI0CRuYSe6aRkA47sVF8PU+4oQmQ62pCwVN7UqSsfmnjIqSrPcw/DQox2FKx+WDU8NPu71Yz7iP5ia07whOMN/zBWonAqG5hpJ58M4qzLv1CmwbrKit26AptlwoSpQVkgevvUF3lY8kpGOfq1T5tpiT1oU+whSkZx4jGc8ftqxrt1vt+mlxmb1ddKWV+S2HmmblNLLikEkBW0nwJBqtSdZXiOyt5yDbdiVBBKVqycjIIGeUn1oK/EtUeCwllmOhttP1Uj481yqYbx/Jo8PSo/vfWOJpttly9XPTljQ8paWfpOWWe8KT723J5ABT+mqo3rW4y7f7bHZtcmEWkvtvsOFSXW1cpW3z7wx51nScrq7hrA9wceHFcbjCBjCAMVx6durl4tKJEiOyh0uLSUt+GAaqBUj+8pqJ7W1f4sR+KUy44eaSd+w5HI8/11ZiEQYrzvsUeO027jKVoyD9hzUgahYfkw0+ySjbloXuW42ndvTjwwaim6plJmyWpjyLk2sEFKtyMfEbccGttLH1+9qX6VEu6TYsqzPQZaIsRlopcbHdLCdx8ODnwrpDMKn4sRLyo5S4n3O6ACknGPewPGu7+rrlqBd2ZauWn4lu0uzbpaYUuNI3LcUGF7MpPIGc5rpDLilUKMSwmP3qd7agf5THGfhzW8Wau/oGwYvXXp2N24q1FB//AHJr0XV51OgKXEddOnQdIKvwjgY5zj8cmvRSDkmtI3UpSgUpSgUpSgUpSgUpSgUpSgUpSgUpSgUpSgVB3bbweyj1Oz4fQzv7RU41B/bZQVdlHqaP8Du/tFBiS7Jc9dm1LrCe3Ak3VyNbojiYUIAvv/j8FKM8Zwc/ZXYwXfT9413LvEmFqOzSJDLTK7TcENpQgpTw5+cN3jXXbsn3SJYNR6vus9xTMOHbojrq20Fako78pyAOT412iWzY+o+uJOorTqxiZaFxGYpjGG4h1LraTuO5Xkc+lcsvKxzxpEN1xDgkxi2Vjc0Y5SsD/GB8fnUjWh2KYyFNtLIwOd1WNG0sgyCpyOENlYSFtyAVFJ8ykjyIqSrRarezHQBJk5AAyhCcH9NTbTkS+wrxbVuPkVVaF2u1jZuspDtgElaHCFvFf1jjx8PhV+KiW8H3ZEo/6tP31RpWjLFMkuPuOTi44rerkAZ/TTYtNUfTl4Qy7L0NbJqQgNtuzgwpWwHgJKxnGd2K+ybfY0lpS5OnSWEKS2tRWkhKsZCTx5V8mrOzv0211OjS7/Y13aVHaDDT7zigpCAcge6oeZNXdL0zZpLRQoPoBCU4RxwkcDxq7jCzHmrBe46DK0Zbp7TalbFTA0oJUTzjvB8E5x8K+9d0isw1MDTiBDjNJbU02UbGm+NqQEjhPh4elcOsehXT7qCzFb1HaHLsiIpZYDzqk7CvG4+6R47RVeh6NsNutEW2Q47rEGLHTEYaSfqNJxhOfPgeJ5rC1u07IjSrUhyPG9iRuUO6TjgjGTX3KCcfln4+tccC3RbZGDEbf3YUVe8cnJrkVtHgTQ0pGoETHIG2A6w06VALXLa7xOznOBkc1G8laEvymLlN7pwjah6FGQFIPr72fsqTb28pqKe6jmUtfulPebNoPnmo/TZXbmuUp9DFukY9xbii6hRPw4ra6R1rPVzF2nt2dNlusOFEt8st3mclPdS1pYXjbjzVz4eldEZLba4rKo7b6Fj3/wAbg5wPyfhXfrXep9P3N5nTUS5e2XW126Yt8FhTbYUlhalbSePMY5rpPrbSMnRsKzvPXJud7VHD7aEoIDTZA905PPJreNnDpj0epnjl1MZuY639b4n9qt2f90jrp067xJQfwjgYGMcd8jmvRKPE/OvO92fH0y+ufThQG3bqSAB8R3ya9ESfrGtOLdSlKBSlKBSlKBSlKBSlKBSlKBSlKBSlKBSlKBUJdtb/AKKfU3/M7v8AuqbahXtksOzOy/1HYZbU6+9altNNoGVLWopCUgepJAoMTfZDuMGx6m1lcrnMZgW+LbIan5MhW1ttPfkZUfTkD7a7Lbzduotyudou1ik6Wkx2O7kRJjZdLyG8LT3fHGR41166A6Dv+hOo2q7JquwyLLOatsRcqBdmkpCUKUstlxJyNhJHjxmpl0903muvSFuQY9vJlvENR0htoJKgd6AnI2qOcfKueTUnFu17ocCnnFOsT0tBQSmQkILS8+mCSPtq/bZOj+ys7HOCASPHGai0aMcgOlCZY3bsYDmOavm0IYgRkNrmxQB+Qp5O4Vjyt0ub22OM/jh+z9tPpOOkgBYwfDkffVq3+1RbwYykzoiO63eKwc5x8fhVK/Atl0hf0lCTzzlSR/vqJpfiro3n3Rn/AE0/fW36UQocIyfTemrFOim0Di5QRz/fE+tcsTS8eDMjyFXCIrulhRAdHOOfWhpe/t4A/klA5x4iuP28KJAaJOcH3hXxLuEcE/2wyVcflpPr8fn+io86oaRumr02oWPXb2kvZXFGUphlLplIUc48eCPI0NJL9tUrwjqOPRSa2Casf9mWrPkFJqMjoe7vdRIeomdfvNWBlDYc08lkEOrSnBO/OSFH3setceotB3279UYWoIuvJVrsTZQXdOeykpdx4jf4gK8x8KMr91LJXHgd6YEx7eShIjBKlZPzPhx41Hy5M90SvZUFuWlAKWrg+22kn0JzVD0d04uehtWX+7zOor12Fxbc7qJMQQzFUVDbs3HGQPdx9tVidpCRNuD0tb5WFbloZUtIGT6HNbaig64vVguKWbJHu9tkahYtEtyVEhvJWtBSwsrBxgnGRXVLrXFUi06LkBxK0m3hspCeBgJNdmtZ6fajd4tuBAj3D2OWoqjobVJ7sR17lLUnnIPifSutfWG9RHtIaRitPx3nG2UqUWXArb7ic7seB+FT3jp9/wDDxwx/F/Jxyym9Y6/ncUXs9uNudd+nPd+WpIIP9MK9DifE/OsAvZw6dakufUrROq4NgnydMQdUQGpl3aazGjuF5GErVng+8P0is/IOfnXZ+eb6UpQKUpQKUpQKUpQKUpQKUpQKUpQKUpQKUpQKhTtksPSezD1GZjpWuS7anEMoa+upwqSEhOPys4x8cVNdQj20lFvss9SlJJSsWlwpUk4KVZGCD5EetBjD6A9PtQOa86haV6kWq8sz5dogNzYN7ecMpbReJRlRUVY8MYPl8KkGfp1np91JlaW0/HuFvjNx2ZTbb7jqwSsHcQ4rjyHHlUZdlRM/XmpuoUa5Xy5CXNtEFlV09oUuU0A8cFK1EkY24+Wal+Xe9Q6f11L0o1rK6Xp1llp/+3ykvELB8gPqjwzXLK2mPmqtDlzAtbqnosnaoNu4eDhSQPAgHOauuwu3GZDDn4ONF1SFbVh1BQo+Wc+R4zVq9zfEtJS/CZkNJXv75UZIWCOfrAZzz51RLfZL+ypwOQ5oQpRWnaVEck+hrDa45+j+pj+q+9iWrR34Nqdb3iWXRO7r3e8xtOzcPe2/ZV0XbQskNNJgwWT3biypzdtUtGPd3ZOPE448hUeex63b1c3CgaHmTrJ3jSV3dy+pZ9047xYZIJ93J486vS76WnQw0IrU51zepK1d6pSCPIgeI+2goN/0h1FRKiJ01A0eIiGh36r4XlPqdJ97Gw424x9tXbcNFn2RQhw45fUpCwoEpKfdIUkZ4258PPwqz73G1xBciosuiH9RMFoLfkv3xMItOZwpAbUCSABnNXXcdMy2Iqu5blKf3IUAl4qTgjlJ9SCPGt+hbOqNKa7bjRE6WgaWefC3DJVfXHDxkd2lvuz/AI+c+oq52NHy/oZr2mPA+mHIrffJiqUGm3xjf3RJ4RnP1vKrY1DD1fbI0ZVk0m/qB9anA6ly7JhBlI+pjcDu3FSvltFXAjT05yzNvPxJES4ORkOGIiX3oYdON6FK/Lwc8j0rMFHvmm9ZwrWhWlomn13dL6TvvS190hvaclOw53Zx9lfXbV6oVZ4n4SPWsXtKXES27cpXs3idikE85xjOapl9g6ot1s7y1abkX6b3yWxEVcxCCG9p3L3qznGBxWsbTNyuFojz7za3bFcHkLD1uTchI7tQPuHvBgKyAOKRNKYtpyJDkomCKhxa0K7yQsEHAx4njx9PSqTKhwkxXJS5UZyOhOS5HO/HrgDJNXLaLRJRa5aZMRLru5DqESUhwEpTycH4mqQ5eLjZUPPsLTbWwnc44NiUj4+gxUavChX7ppbrEGdV2+NKYuVwtswPPPOqCVoXHVkhB8AQBxXRURGG2WEIYcYcUnC1q8FnyIHpjiu9F6sl3Qv8Jn9T3S8NTbZOaECTgx2QWF/V/UQfjXRiQEyYzCRIW+5t95KgR3avQV3w8M2e0ydmLSOtxrvRt2t8G/SNDRtVW9NylxlOC3Id79ASHQDtKuU+I4yKz5o8a8/HZpv16i9X+n1l+lpjdqk6ogOP29ElQjuqDycFTedqjx4keQr0Ejxqst1KUoFKUoFKUoFKUoFKUoFKUoFKUoFKUoFKUoFQj21h/wAlbqV/mhz9oqbqhHtr/wDRU6l4PP0Q5+0UGK7shw7lMu+v41nuCbRdHbZBTGnqb7wMK79R3bfPgY+2uwMC7XGBrW427Vjllvd/jtMrFyjwA04plScoTkc8DioD7IRuyLp1BVYm4z96Fut5iNzVFLKl9+rhePLGanH26RI1tLlai0rAtere7abffhSnFJMfZ+KI5xnHOK553wuPld8ZNtEtDjEJ5l/vA6VNOrCV+uU5wc/Kr3YIGFBPdk/m1Z1mnsR3m1fSc/ahYcXFdbC0LGMEZIyPKubWHXjS2itVaf0vc48v6XvOwRUsRitCypQSPeHAwTznyrG3TtXs286hYIWoY+Ir6zLeOPxqh8Mio10b160zrPqhedCwYk1F4tRcDzr7GGFbDhe1Xnz4etTK2zGKEq9na8M/VqSp2/ag+0vJOQ4f1Vr7S4r6y+PLIFXAqFHJx3DX82uFUFhPg02B8quztqgqdWrJKgonzwK2FShjOP0D7quEwox4MdG31rem3xMfyKT8qbO2rZUEnnCf0V8lwiNSWMOMtOAH8pI4q712uJn+QRj05rYu2RCkj2dHPqDUO2or1JY7bIhBEmCCylW8hrKCfmU8kfCrQiwtO2tp5tq0wyyoDKJTPeIA/wBKpf1PZVSYGyI/9HLQdynEJBJTjkc1E8m0RY6psK4PS7owoEKDju0EfHHjmh21YmqperkyXZlzuVud00/bJqLfaYkTu1MtlhYQSocbkkE/I10VmqcXHjL75pxe0KSlrAKOcYPHjXe3VN81G4+9Enaag2nSjdomiBJZlFby9rC9hKfIE5yK6Kzu8YZiPGM0wlSQpIbP1xjxNd8fEZvhfnZvcU9156bl0bFfhLBHh6PCvQv+VXnn7O0nvuuvTZxI2lOpYAwfP8aM16GB41WW6lKUClKUClKUClKUClKUClKUClKUClKUClKUCoO7batnZU6lHn+5S/8AaTU41BvbcIHZT6lHx/ipf+0KlGLnsgT5lounUWZb7a5eZzFtgKZt7SwhT575eQFHgYGTz6VNitRW+59Q5V/n2S+6Zv7sVph23ynGnmktoThC9uOSeefGoV7H19Z0vdOol3kR5UxqLboKlMQWi6+sd8sEISPEjOfkDU6Ro1o6ha9maptt8msRlstxXbRdba6w4haAff3ZyAc8etc8p4rWK5YusRsQVPwpOFYKH7dsc258loOP0ir7h31mdHadVa7a86gZQ45HCljjGQTyPsqwk2gNyh3tugOxlqAU8xcCl1CT5ltSOcfA+dX9boVvjsthDD5TjGe98f1Vh039tBdg26XW7bBZe81txwlR+3xOao0vq3c4M6RFRBgrDDhQCrcCR6nmrjdYhK/7M7kjyd/4V8P4P2V15x1219444dylF4jJ+ymobW3P6/t2pbLdxm6ZtbzwC0NTZ6WXFIyQFBKjnBwaqb3U6+ssrdctltCEKCCd5JyRxxnkHnnwNbLv0q0HfpIkXLR9uuElLYZS9LQHVpSM4SCoHgZzVZes1rkJKXLckpOOO9I8OB4Y8BRna17l1xVZ2WV3J/T9qacK0tm4TUxysp8du5XOMpz86+1PVS8OxDLZiWx2KG0vB1l7chbZ+qpBB94EeYpfOmejtSKY+ldMQbp3G7uvbB3ob3YKgM58cD9FVRuwWmPCahNW5pqGy0GG2U8BDY8EDHgOPKht9Nh1rOu9tTIcbYaVvUjCMkcY9a+5WoZmBju/0VTo0GJCY7piN3bQJUEpdJ5Pj41yBLP95WfgHB91XR3R8l8v9zUxiM7HbJJ3rda3jbjyGRUZTrguYZkS53WWlLgxugR2W1J9cHGQfjUhaicWmEpMG3tSX1EIIlS+6QlPrnB/Rio+l6dn3NqWHZlqs77gGx5CHZG0+ZHgDj5VF2s7Ves0XL2i0t6WvEC1Q7PN9nvE4oU2+oMKwRjnCuea6GyChpDBTHcaaWAolfO/jGRx4fdXfrVGtdNXiBJ0vFeny7lbbRNUuW7BWzHWtDC9wSo8HOeK6DSXGFJZSHnXG9oH41JAR8E8mu+Hhm+Eidm4Nv8AXzpspsZQdTQTkcf9aM16EQMGvPl2a2UJ6+9NQ39T8JYPAPH8qDXoN8TVYbqUpQKUpQKUpQKUpQKUpQKUpQKUpQKUpQKUpQKgvtvnHZR6lf5rV/tJqdKgrtwEjso9SsDJ+i1f7SaDGT2KL3adMak1rPu15g2lsxYSEe1vhpSgFrJUM+IFTFqzWWmJfUedeGuo+ljaZDDSXEG8IS8oobCRhOOAFA+fIxXTPQfSy/8AVS7XKNp+DGmuw22A6JL6GQkulSWwN/jkg/KoYvjbEO8To7jTbakObOEAlKsEHH2iuU7csrJeZ6dOJJdMmrWq2hHNzabtpsu7AvH0605GwT7u7bykn0+NSBp3qVpiazGba1Fp5yS4MBhFyypRA5AG2sYNvQn8DdNMBhptChLeUUpwVq3pTlXrgfoq5enxEPWFqktISh5ta1BYSMj8Wqlxv7amc1zGRt/rJopO4I1XphZSDn+NP+FbGOrWmpEZMlF/04Y+8o7w3IgbgM4+r448qxEXl1CLnKSClpIXu3BIyM+lSDp+SXemMWIpDamV3rv1BSQTvEcjOftpML+07sfiyfRep9huCmkRb7ph5x4hKGvpM71KPljbX02/XVvuq3EwblYJZb4cDE9SyjnHvAJ4rGxoAph62sDzTTaXW5iFJVsHBHnVyafvNvsVvEm5W5dwgqu8hL8Rp4sF0qYISoqT+aohXpxVuN1xV78fiyDnVsVDDz6pNpbZZ3d4pctSdm362cp8qpjvVTTbbZcOo9NqGM+7dAf91dE2rxF7yLbZLEiRcn/YXWJ5lq2oa7opW2UZwrcT4n0qPZMRj22Thlvl5zjYPzjWJjlfNXvx+LJe51NsKYKZar1YfZ1KKUrNxxuUOSkceIBBx8a1Y6lWWY4y2xd9OuuvEJbbTdRuUT4DGPGsbs3nSFqbKElCbnJWkbfAlpsE1ppBpDOsNPuoQhLqbkwpKwnkHfTst9r34/FkSuWuYs+Mtq2ptd8lc/2pbbmlboA8VKBGAB4VGi73JnuTEJumnbPNTwG51+aUAf8A5sePyFdKZLLZmzShIRuedGUHbkbzxx5Vyi2xvwNdUY7OU3ZABKASMsKz+yk6dnNrNzl9O/Wol2O86chWpvVNkkzBbnoaxHntd2t5xpSQM5yfeUOa6JdROld40I7BiXC42u6lcdboNqmokJYbQoJO7HgeRx41StPxWYmorQ+002243OjqSoIHunvE1Vr1pMMaelalDK0NIvj0FawkBvnJHxznj05FbuU6epllObqfyamU1MaqvZoYEbr301CDuH4TQTg/F0V6DE+Hzrz9dmlJT2g+mpUd2dTwiCfId6MV6BU+Jro5VupSlEKUpQKUpQKUpQKUpQKUpQKUpQKUpQKUpQKg3tquMs9l7qC5IaEiOiBudYKinvUBxO5G4cjI4z5ZqcqgrtsrbR2XeoDj7PtMduElb0feU96gOIKkbh4ZGRnyoMS+lusWk9G631dcLFoydZbPcosRMS2MXPv1Q3G1FSlqdcTuUDzhPzzmoFlWtN51GcgtNSpQSp3YPcyoA5+HPj4VfWuL3Yb7q+fN03pxWlLO400GrSuaqYWSBhR71WCcnJwfCo8nla3n0lRDW/aePdz6GnrRqS7St1P0Pb+n0jTdot9yTdmkQny682pKwh0vJCkAp4wOPD1q7OimhtO6ktV7u1zvgtt1txKYMAOoSZSlNLI4I3K5wOKihm4RX9L6XhxXQtyDDf8AaUgHLbrkgqCcnx90JNVzQFzh2TWVruM5SW2IqnFFak5wS2oJ/WRWLLFiJbnBKlvOlH4wuFHu48RwR4eNS7eNN2XT/TrSMu0XJ6Ym6yHZEiPICA5DcS0E7FbSQM5yM+RqLLvHU3c5aV7sd4TwCE7s+Pw/4Vc2mpkdzRJg94FS27qZXd452FgJ3Z9Nw8M1tEzdnvQendYTbnOveohZplrdaXBjFSE+1KIUQPeOT7wCcCrQcgTLjpl1EVDZmIvBJQ46lpITtws7lcDA+dU/QU+Hadb2CdOUhuJGmtvOOLGdgBzn9NXBLtLd3tlwacjTX2helSP4tSkvJCU54CuMHwrF2vttk2tZ1NEdS8gWyPBj/j+/SC46ANqQg+8sH1Hzqz3yn6ReyraDJUFKPkCs5P2Vf1xtwF1g3M2qetQtzUdLSQj2dn3skuE87kgHGP2VHsw/23IB5/Guc/6ZpiVJvXPQen+n0PTEHTl/Goo0h2Q+++FoV3TmxsBJ28DIwcHmvq6DdO7BrFU663fUKbRJs0pl2PG3NpMg4JSPe5OVYGAPOo4mzIq9E2q3NKSJbNykyVtJGCELbbSFfaUmtNHSo9u1fp+bK2pYi3Fh5xahnYkLGT9g5rXpeFJdcUpby9uFFxZIHllZz+2pW6xdPrBoHQtgVYdRJ1D9Jzg/JCVIV7PiOCke7nGcq4PPFRlcVINzmFtW5v2h3ar84bzg/or72ZcRvQNytylIRNXdWJjTQGCtIZUhR+zIp6SL46AdL7F1FudxXe9St6fNscjyGQsoBfG7J+sR4EJHHrUndLLFbbt2XesMqfao0mWw5OcZkvIypCwobdp8ik8g/GuscNbbE6HIcSFBiQy8QoZ4Q4lR/UK7L23qNbLf2bOpNuhMPyU3m7TUiY2yotKS44hTZCs4A8ckjjivN15e7C63Jf8AP+u/Ts5m9cf6jbstztN/2UdCQ5NknvasVq+B7Jdm54TFYYS6NyFsbSVLP52azzp86wNdlydplPVTQUB2xXB7VzmsYS416ROCYjEfvU7m1MYypRwcKzWeVI49fjXqcK3UpSiFKUoFKUoFKUoFKUoFKUoFKUoFKUoFKUoFQf20LZOvXZe6iwrdCfnzHLYrZHjILji8KBOEjk8AnipwraUg+VB5zLlap1okFVwgS4AeQO69tjrY7zA527wM4yM4q1p0/u332kv5b71AKUkbSNvJ+dejbV3TXSmvlRVak07bL6qLuDBuEVDxa3Y3bdwOM4FW8rs3dLFcHp7pwj/NrX3UGACAuO2cNuMpBSDgKAOfPPxr7e8bI/lEeI/KHrWe3+DL0m3lX9jnTW4+f0a191bj2aelBBH9jvTfP+DmvuoPPbqmaVXW4NCSnug8MIBzv5OefhVRsq2RGwlbKTgFWFgc/LNZ+3uy30ikAhzpvppefHNub5/VXGnsp9HU5x0100M+P8XN/dQYGsthtRLqCOOMipJFy0z7M9b9SvXCPCdu8h9yTatqnQgRwkIHP55Sflmszauyp0eUQT0305x/g9H3UV2VOkCwoK6caeUFEkgwUHJPjUs2u2GYaj0TqVqzp23iNeI8aBb2EZQGHnUKPeuuHdzuBHB+NR5NW2J0rC0Ad85j3x+efjWdVHZF6MNhAT0004kIIUnEFIwa1PZI6MknPTPTnP8A9CipJo2wPKWgPJ95Odnju+I48a5A8N6RuT9ZPGfHkVnfPZN6NEf+jTTf/wCPR91a/wAEzo3/APDTTf8AUEfdV0jBDNUBOkjek/jV8hQAPvGuB1aS6kbkgbTn3hms8auyV0aWcnpppsn/ACBFcauyF0VV49MdNn/wKKowQjaUlQWnwJ4UPQ1d9k1xAt3Sy76ZUxL+kbg+l1EluQBHSgd2cKR45yg+Hjn4VmsPY86KEY/sY6cx6exJrjV2NuiC/Hpfps+X/mSa49XCdWSZb4svF14dMM7hdxhn7LsJ+X2jOmZYjPyNmqIq1dy0pQSA4CSSBgYHJ54xWf4cCqFpXQ2n9D2iJa9P2WDZ4ERGxiPEYS2ltPoMCq6BgV2c2tKUoFKUoFKUoFKUoFKUoFKUoFKUoFKUoFKUoFKUoFKUoFKUoFKUoFKUoFKUoFKUoFKUoFKUoFKUoFKUoFKUoFKUoFKUoFKUoP/Z"/>
          <p:cNvSpPr>
            <a:spLocks noChangeAspect="1" noChangeArrowheads="1"/>
          </p:cNvSpPr>
          <p:nvPr/>
        </p:nvSpPr>
        <p:spPr bwMode="auto">
          <a:xfrm>
            <a:off x="230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 name="AutoShape 8" descr="http://img0.imgtn.bdimg.com/it/u=3157668398,2056971038&amp;fm=21&amp;gp=0.jpg"/>
          <p:cNvSpPr>
            <a:spLocks noChangeAspect="1" noChangeArrowheads="1"/>
          </p:cNvSpPr>
          <p:nvPr/>
        </p:nvSpPr>
        <p:spPr bwMode="auto">
          <a:xfrm>
            <a:off x="345281" y="1202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 name="矩形 13"/>
          <p:cNvSpPr/>
          <p:nvPr/>
        </p:nvSpPr>
        <p:spPr>
          <a:xfrm>
            <a:off x="618582" y="246877"/>
            <a:ext cx="4457474" cy="300082"/>
          </a:xfrm>
          <a:prstGeom prst="rect">
            <a:avLst/>
          </a:prstGeom>
        </p:spPr>
        <p:txBody>
          <a:bodyPr wrap="square">
            <a:spAutoFit/>
          </a:bodyPr>
          <a:lstStyle/>
          <a:p>
            <a:r>
              <a:rPr lang="en-US" altLang="zh-CN" sz="1350" b="1"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Function Verification – Function List</a:t>
            </a:r>
            <a:endParaRPr lang="en-US" altLang="zh-CN" sz="135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矩形 11"/>
          <p:cNvSpPr/>
          <p:nvPr/>
        </p:nvSpPr>
        <p:spPr>
          <a:xfrm>
            <a:off x="230982" y="788427"/>
            <a:ext cx="8567823" cy="300082"/>
          </a:xfrm>
          <a:prstGeom prst="rect">
            <a:avLst/>
          </a:prstGeom>
        </p:spPr>
        <p:txBody>
          <a:bodyPr wrap="square">
            <a:spAutoFit/>
          </a:bodyPr>
          <a:lstStyle/>
          <a:p>
            <a:r>
              <a:rPr lang="en-US" altLang="zh-CN" sz="1350" dirty="0" smtClean="0">
                <a:latin typeface="Calibri" panose="020F0502020204030204" pitchFamily="34" charset="0"/>
                <a:cs typeface="Calibri" panose="020F0502020204030204" pitchFamily="34" charset="0"/>
              </a:rPr>
              <a:t>Please refer to the  Business &amp; Function Verification List to finish the verification.</a:t>
            </a:r>
            <a:endParaRPr lang="en-US" altLang="zh-CN" sz="1350" dirty="0">
              <a:latin typeface="Calibri" panose="020F0502020204030204" pitchFamily="34" charset="0"/>
              <a:cs typeface="Calibri" panose="020F0502020204030204" pitchFamily="34" charset="0"/>
            </a:endParaRPr>
          </a:p>
        </p:txBody>
      </p:sp>
      <p:graphicFrame>
        <p:nvGraphicFramePr>
          <p:cNvPr id="2" name="表格 1"/>
          <p:cNvGraphicFramePr>
            <a:graphicFrameLocks noGrp="1"/>
          </p:cNvGraphicFramePr>
          <p:nvPr>
            <p:extLst/>
          </p:nvPr>
        </p:nvGraphicFramePr>
        <p:xfrm>
          <a:off x="345281" y="1563638"/>
          <a:ext cx="7886700" cy="1880344"/>
        </p:xfrm>
        <a:graphic>
          <a:graphicData uri="http://schemas.openxmlformats.org/drawingml/2006/table">
            <a:tbl>
              <a:tblPr>
                <a:tableStyleId>{5C22544A-7EE6-4342-B048-85BDC9FD1C3A}</a:tableStyleId>
              </a:tblPr>
              <a:tblGrid>
                <a:gridCol w="1455672">
                  <a:extLst>
                    <a:ext uri="{9D8B030D-6E8A-4147-A177-3AD203B41FA5}">
                      <a16:colId xmlns:a16="http://schemas.microsoft.com/office/drawing/2014/main" val="1595364118"/>
                    </a:ext>
                  </a:extLst>
                </a:gridCol>
                <a:gridCol w="1834943">
                  <a:extLst>
                    <a:ext uri="{9D8B030D-6E8A-4147-A177-3AD203B41FA5}">
                      <a16:colId xmlns:a16="http://schemas.microsoft.com/office/drawing/2014/main" val="2951791033"/>
                    </a:ext>
                  </a:extLst>
                </a:gridCol>
                <a:gridCol w="4596085">
                  <a:extLst>
                    <a:ext uri="{9D8B030D-6E8A-4147-A177-3AD203B41FA5}">
                      <a16:colId xmlns:a16="http://schemas.microsoft.com/office/drawing/2014/main" val="534826077"/>
                    </a:ext>
                  </a:extLst>
                </a:gridCol>
              </a:tblGrid>
              <a:tr h="168769">
                <a:tc>
                  <a:txBody>
                    <a:bodyPr/>
                    <a:lstStyle/>
                    <a:p>
                      <a:pPr algn="ctr" fontAlgn="ctr"/>
                      <a:r>
                        <a:rPr lang="en-US" sz="900" u="none" strike="noStrike" dirty="0">
                          <a:effectLst/>
                        </a:rPr>
                        <a:t>Model</a:t>
                      </a:r>
                      <a:endParaRPr lang="en-US" sz="900" b="1" i="0" u="none" strike="noStrike" dirty="0">
                        <a:solidFill>
                          <a:srgbClr val="FFFFFF"/>
                        </a:solidFill>
                        <a:effectLst/>
                        <a:latin typeface="微软雅黑" panose="020B0503020204020204" pitchFamily="34" charset="-122"/>
                        <a:ea typeface="微软雅黑" panose="020B0503020204020204" pitchFamily="34" charset="-122"/>
                      </a:endParaRPr>
                    </a:p>
                  </a:txBody>
                  <a:tcPr marL="6491" marR="6491" marT="6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ctr"/>
                      <a:r>
                        <a:rPr lang="en-US" sz="900" u="none" strike="noStrike" dirty="0">
                          <a:effectLst/>
                        </a:rPr>
                        <a:t>Function</a:t>
                      </a:r>
                      <a:endParaRPr lang="en-US" sz="900" b="1" i="0" u="none" strike="noStrike" dirty="0">
                        <a:solidFill>
                          <a:srgbClr val="FFFFFF"/>
                        </a:solidFill>
                        <a:effectLst/>
                        <a:latin typeface="微软雅黑" panose="020B0503020204020204" pitchFamily="34" charset="-122"/>
                        <a:ea typeface="微软雅黑" panose="020B0503020204020204" pitchFamily="34" charset="-122"/>
                      </a:endParaRPr>
                    </a:p>
                  </a:txBody>
                  <a:tcPr marL="6491" marR="6491" marT="6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ctr"/>
                      <a:r>
                        <a:rPr lang="en-US" sz="900" u="none" strike="noStrike" dirty="0">
                          <a:effectLst/>
                        </a:rPr>
                        <a:t>Description</a:t>
                      </a:r>
                      <a:endParaRPr lang="en-US" sz="900" b="1" i="0" u="none" strike="noStrike" dirty="0">
                        <a:solidFill>
                          <a:srgbClr val="FFFFFF"/>
                        </a:solidFill>
                        <a:effectLst/>
                        <a:latin typeface="微软雅黑" panose="020B0503020204020204" pitchFamily="34" charset="-122"/>
                        <a:ea typeface="微软雅黑" panose="020B0503020204020204" pitchFamily="34" charset="-122"/>
                      </a:endParaRPr>
                    </a:p>
                  </a:txBody>
                  <a:tcPr marL="6491" marR="6491" marT="6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927203223"/>
                  </a:ext>
                </a:extLst>
              </a:tr>
              <a:tr h="292100">
                <a:tc rowSpan="6">
                  <a:txBody>
                    <a:bodyPr/>
                    <a:lstStyle/>
                    <a:p>
                      <a:pPr algn="ctr" fontAlgn="ctr"/>
                      <a:r>
                        <a:rPr lang="en-US" sz="900" u="none" strike="noStrike" dirty="0">
                          <a:effectLst/>
                        </a:rPr>
                        <a:t>Room Overview</a:t>
                      </a:r>
                      <a:endParaRPr lang="en-US" sz="900" b="0" i="0" u="none" strike="noStrike" dirty="0">
                        <a:solidFill>
                          <a:srgbClr val="000000"/>
                        </a:solidFill>
                        <a:effectLst/>
                        <a:latin typeface="等线" panose="02010600030101010101" pitchFamily="2" charset="-122"/>
                        <a:ea typeface="等线" panose="02010600030101010101" pitchFamily="2" charset="-122"/>
                      </a:endParaRPr>
                    </a:p>
                  </a:txBody>
                  <a:tcPr marL="6491" marR="6491" marT="6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u="none" strike="noStrike" dirty="0">
                          <a:effectLst/>
                        </a:rPr>
                        <a:t>Out of Room/Out of Bed filtrate</a:t>
                      </a:r>
                      <a:endParaRPr lang="en-US" sz="900" b="0" i="0" u="none" strike="noStrike" dirty="0">
                        <a:solidFill>
                          <a:srgbClr val="000000"/>
                        </a:solidFill>
                        <a:effectLst/>
                        <a:latin typeface="等线" panose="02010600030101010101" pitchFamily="2" charset="-122"/>
                        <a:ea typeface="等线" panose="02010600030101010101" pitchFamily="2" charset="-122"/>
                      </a:endParaRPr>
                    </a:p>
                  </a:txBody>
                  <a:tcPr marL="6491" marR="6491" marT="6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u="none" strike="noStrike" dirty="0">
                          <a:effectLst/>
                        </a:rPr>
                        <a:t>we can check the room status by click the Out of Room/Out of Bed button</a:t>
                      </a:r>
                      <a:endParaRPr lang="en-US" sz="900" b="0" i="0" u="none" strike="noStrike" dirty="0">
                        <a:solidFill>
                          <a:srgbClr val="000000"/>
                        </a:solidFill>
                        <a:effectLst/>
                        <a:latin typeface="等线" panose="02010600030101010101" pitchFamily="2" charset="-122"/>
                        <a:ea typeface="等线" panose="02010600030101010101" pitchFamily="2" charset="-122"/>
                      </a:endParaRPr>
                    </a:p>
                  </a:txBody>
                  <a:tcPr marL="6491" marR="6491" marT="6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3144275"/>
                  </a:ext>
                </a:extLst>
              </a:tr>
              <a:tr h="292100">
                <a:tc vMerge="1">
                  <a:txBody>
                    <a:bodyPr/>
                    <a:lstStyle/>
                    <a:p>
                      <a:endParaRPr lang="zh-CN" altLang="en-US"/>
                    </a:p>
                  </a:txBody>
                  <a:tcPr/>
                </a:tc>
                <a:tc>
                  <a:txBody>
                    <a:bodyPr/>
                    <a:lstStyle/>
                    <a:p>
                      <a:pPr algn="l" fontAlgn="ctr"/>
                      <a:r>
                        <a:rPr lang="en-US" sz="900" u="none" strike="noStrike">
                          <a:effectLst/>
                        </a:rPr>
                        <a:t>Room thumbnail/list switch</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6491" marR="6491" marT="6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u="none" strike="noStrike" dirty="0">
                          <a:effectLst/>
                        </a:rPr>
                        <a:t>we can show the room information as thumbnail or list </a:t>
                      </a:r>
                      <a:r>
                        <a:rPr lang="en-US" sz="900" u="none" strike="noStrike" dirty="0" err="1">
                          <a:effectLst/>
                        </a:rPr>
                        <a:t>infor</a:t>
                      </a:r>
                      <a:r>
                        <a:rPr lang="en-US" sz="900" u="none" strike="noStrike" dirty="0">
                          <a:effectLst/>
                        </a:rPr>
                        <a:t> by click the thumbnail/list button</a:t>
                      </a:r>
                      <a:endParaRPr lang="en-US" sz="900" b="0" i="0" u="none" strike="noStrike" dirty="0">
                        <a:solidFill>
                          <a:srgbClr val="000000"/>
                        </a:solidFill>
                        <a:effectLst/>
                        <a:latin typeface="等线" panose="02010600030101010101" pitchFamily="2" charset="-122"/>
                        <a:ea typeface="等线" panose="02010600030101010101" pitchFamily="2" charset="-122"/>
                      </a:endParaRPr>
                    </a:p>
                  </a:txBody>
                  <a:tcPr marL="6491" marR="6491" marT="6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559387"/>
                  </a:ext>
                </a:extLst>
              </a:tr>
              <a:tr h="292100">
                <a:tc vMerge="1">
                  <a:txBody>
                    <a:bodyPr/>
                    <a:lstStyle/>
                    <a:p>
                      <a:endParaRPr lang="zh-CN" altLang="en-US"/>
                    </a:p>
                  </a:txBody>
                  <a:tcPr/>
                </a:tc>
                <a:tc>
                  <a:txBody>
                    <a:bodyPr/>
                    <a:lstStyle/>
                    <a:p>
                      <a:pPr algn="l" fontAlgn="ctr"/>
                      <a:r>
                        <a:rPr lang="en-US" sz="900" u="none" strike="noStrike">
                          <a:effectLst/>
                        </a:rPr>
                        <a:t>Room/Person search</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6491" marR="6491" marT="6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u="none" strike="noStrike" dirty="0">
                          <a:effectLst/>
                        </a:rPr>
                        <a:t>we can search the room and person information in the top right corner</a:t>
                      </a:r>
                      <a:endParaRPr lang="en-US" sz="900" b="0" i="0" u="none" strike="noStrike" dirty="0">
                        <a:solidFill>
                          <a:srgbClr val="000000"/>
                        </a:solidFill>
                        <a:effectLst/>
                        <a:latin typeface="等线" panose="02010600030101010101" pitchFamily="2" charset="-122"/>
                        <a:ea typeface="等线" panose="02010600030101010101" pitchFamily="2" charset="-122"/>
                      </a:endParaRPr>
                    </a:p>
                  </a:txBody>
                  <a:tcPr marL="6491" marR="6491" marT="6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2329937"/>
                  </a:ext>
                </a:extLst>
              </a:tr>
              <a:tr h="251075">
                <a:tc vMerge="1">
                  <a:txBody>
                    <a:bodyPr/>
                    <a:lstStyle/>
                    <a:p>
                      <a:endParaRPr lang="zh-CN" altLang="en-US"/>
                    </a:p>
                  </a:txBody>
                  <a:tcPr/>
                </a:tc>
                <a:tc>
                  <a:txBody>
                    <a:bodyPr/>
                    <a:lstStyle/>
                    <a:p>
                      <a:pPr algn="l" fontAlgn="ctr"/>
                      <a:r>
                        <a:rPr lang="en-US" sz="900" u="none" strike="noStrike" dirty="0">
                          <a:effectLst/>
                        </a:rPr>
                        <a:t>Unhandled alarm information</a:t>
                      </a:r>
                      <a:endParaRPr lang="en-US" sz="900" b="0" i="0" u="none" strike="noStrike" dirty="0">
                        <a:solidFill>
                          <a:srgbClr val="000000"/>
                        </a:solidFill>
                        <a:effectLst/>
                        <a:latin typeface="等线" panose="02010600030101010101" pitchFamily="2" charset="-122"/>
                        <a:ea typeface="等线" panose="02010600030101010101" pitchFamily="2" charset="-122"/>
                      </a:endParaRPr>
                    </a:p>
                  </a:txBody>
                  <a:tcPr marL="6491" marR="6491" marT="6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u="none" strike="noStrike" dirty="0">
                          <a:effectLst/>
                        </a:rPr>
                        <a:t>show the unhandled alarm numbers in room overview page</a:t>
                      </a:r>
                      <a:endParaRPr lang="en-US" sz="900" b="0" i="0" u="none" strike="noStrike" dirty="0">
                        <a:solidFill>
                          <a:srgbClr val="000000"/>
                        </a:solidFill>
                        <a:effectLst/>
                        <a:latin typeface="等线" panose="02010600030101010101" pitchFamily="2" charset="-122"/>
                        <a:ea typeface="等线" panose="02010600030101010101" pitchFamily="2" charset="-122"/>
                      </a:endParaRPr>
                    </a:p>
                  </a:txBody>
                  <a:tcPr marL="6491" marR="6491" marT="6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8528336"/>
                  </a:ext>
                </a:extLst>
              </a:tr>
              <a:tr h="292100">
                <a:tc vMerge="1">
                  <a:txBody>
                    <a:bodyPr/>
                    <a:lstStyle/>
                    <a:p>
                      <a:endParaRPr lang="zh-CN" altLang="en-US"/>
                    </a:p>
                  </a:txBody>
                  <a:tcPr/>
                </a:tc>
                <a:tc>
                  <a:txBody>
                    <a:bodyPr/>
                    <a:lstStyle/>
                    <a:p>
                      <a:pPr algn="l" fontAlgn="ctr"/>
                      <a:r>
                        <a:rPr lang="en-US" sz="900" u="none" strike="noStrike" dirty="0">
                          <a:effectLst/>
                        </a:rPr>
                        <a:t>Show real-time health information</a:t>
                      </a:r>
                      <a:endParaRPr lang="en-US" sz="900" b="0" i="0" u="none" strike="noStrike" dirty="0">
                        <a:solidFill>
                          <a:srgbClr val="000000"/>
                        </a:solidFill>
                        <a:effectLst/>
                        <a:latin typeface="等线" panose="02010600030101010101" pitchFamily="2" charset="-122"/>
                        <a:ea typeface="等线" panose="02010600030101010101" pitchFamily="2" charset="-122"/>
                      </a:endParaRPr>
                    </a:p>
                  </a:txBody>
                  <a:tcPr marL="6491" marR="6491" marT="6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u="none" strike="noStrike" dirty="0">
                          <a:effectLst/>
                        </a:rPr>
                        <a:t>we can check the breath rate/heart rate information by click the room panel</a:t>
                      </a:r>
                      <a:endParaRPr lang="en-US" sz="900" b="0" i="0" u="none" strike="noStrike" dirty="0">
                        <a:solidFill>
                          <a:srgbClr val="000000"/>
                        </a:solidFill>
                        <a:effectLst/>
                        <a:latin typeface="等线" panose="02010600030101010101" pitchFamily="2" charset="-122"/>
                        <a:ea typeface="等线" panose="02010600030101010101" pitchFamily="2" charset="-122"/>
                      </a:endParaRPr>
                    </a:p>
                  </a:txBody>
                  <a:tcPr marL="6491" marR="6491" marT="6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4319367"/>
                  </a:ext>
                </a:extLst>
              </a:tr>
              <a:tr h="292100">
                <a:tc vMerge="1">
                  <a:txBody>
                    <a:bodyPr/>
                    <a:lstStyle/>
                    <a:p>
                      <a:endParaRPr lang="zh-CN" altLang="en-US"/>
                    </a:p>
                  </a:txBody>
                  <a:tcPr/>
                </a:tc>
                <a:tc>
                  <a:txBody>
                    <a:bodyPr/>
                    <a:lstStyle/>
                    <a:p>
                      <a:pPr algn="l" fontAlgn="ctr"/>
                      <a:r>
                        <a:rPr lang="en-US" sz="900" u="none" strike="noStrike">
                          <a:effectLst/>
                        </a:rPr>
                        <a:t>Redirect to room details</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6491" marR="6491" marT="6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u="none" strike="noStrike" dirty="0">
                          <a:effectLst/>
                        </a:rPr>
                        <a:t>we can redirect to the room details page by click the room name</a:t>
                      </a:r>
                      <a:endParaRPr lang="en-US" sz="900" b="0" i="0" u="none" strike="noStrike" dirty="0">
                        <a:solidFill>
                          <a:srgbClr val="000000"/>
                        </a:solidFill>
                        <a:effectLst/>
                        <a:latin typeface="等线" panose="02010600030101010101" pitchFamily="2" charset="-122"/>
                        <a:ea typeface="等线" panose="02010600030101010101" pitchFamily="2" charset="-122"/>
                      </a:endParaRPr>
                    </a:p>
                  </a:txBody>
                  <a:tcPr marL="6491" marR="6491" marT="6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4916250"/>
                  </a:ext>
                </a:extLst>
              </a:tr>
            </a:tbl>
          </a:graphicData>
        </a:graphic>
      </p:graphicFrame>
    </p:spTree>
    <p:extLst>
      <p:ext uri="{BB962C8B-B14F-4D97-AF65-F5344CB8AC3E}">
        <p14:creationId xmlns:p14="http://schemas.microsoft.com/office/powerpoint/2010/main" val="2401905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a:stretch>
            <a:fillRect/>
          </a:stretch>
        </p:blipFill>
        <p:spPr>
          <a:xfrm>
            <a:off x="5368314" y="752694"/>
            <a:ext cx="3371193" cy="1089260"/>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618" y="223935"/>
            <a:ext cx="5749526" cy="335368"/>
          </a:xfrm>
          <a:prstGeom prst="rect">
            <a:avLst/>
          </a:prstGeom>
        </p:spPr>
      </p:pic>
      <p:sp>
        <p:nvSpPr>
          <p:cNvPr id="5" name="文本框 4"/>
          <p:cNvSpPr txBox="1"/>
          <p:nvPr/>
        </p:nvSpPr>
        <p:spPr>
          <a:xfrm>
            <a:off x="17291" y="38604"/>
            <a:ext cx="494982" cy="432808"/>
          </a:xfrm>
          <a:prstGeom prst="rect">
            <a:avLst/>
          </a:prstGeom>
          <a:noFill/>
        </p:spPr>
        <p:txBody>
          <a:bodyPr wrap="none" lIns="51422" tIns="25716" rIns="51422" bIns="2571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7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247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1" y="1"/>
            <a:ext cx="911438" cy="809030"/>
          </a:xfrm>
          <a:prstGeom prst="rect">
            <a:avLst/>
          </a:prstGeom>
        </p:spPr>
      </p:pic>
      <p:sp>
        <p:nvSpPr>
          <p:cNvPr id="7" name="AutoShape 5" descr="data:image/jpeg;base64,/9j/4AAQSkZJRgABAQEAAQABAAD/2wBDAAMCAgMCAgMDAwMEAwMEBQgFBQQEBQoHBwYIDAoMDAsKCwsNDhIQDQ4RDgsLEBYQERMUFRUVDA8XGBYUGBIUFRT/2wBDAQMEBAUEBQkFBQkUDQsNFBQUFBQUFBQUFBQUFBQUFBQUFBQUFBQUFBQUFBQUFBQUFBQUFBQUFBQUFBQUFBQUFBT/wAARCADcASUDASIAAhEBAxEB/8QAHgABAAEDBQEAAAAAAAAAAAAAAAcFBgkBAgMICgT/xABaEAABAwMDAQUEBAgGDQcNAAABAgMEAAURBhIhBwgTMUFRFCJhcRUygdEWI0JSkaGx0hglM5KTlBckNVNlcnR1goOyweEoNjhDRGOEJjQ3RVRVV2Jkc5Wz8P/EABoBAQEBAQEBAQAAAAAAAAAAAAABAgMEBQb/xAAkEQEBAAIBBAICAwEAAAAAAAAAAQIRIQMSMUFSYQRRcaHhsf/aAAwDAQACEQMRAD8Ayp0pSgUpSgUpSgUpSgUpSgUpWhIFBrStMitaBSlaZFBrStNw9abh60GtK03D1pketBrStneJ/OH6a13p/OH6aDdStnfI/OT+mnfI/OT+mg30riL7YIG9O4+A3DNcgUFUGtKUoFKUoFKUoFKUoFKUoFKUoFKUoFKUoFKUoFKUoFKV8z8puKyt59xLTSAVLcWralIHiSTwBQcxUEjmo062dYIXSmwB3aJV6lpKYUPIwT5rX6IT5nz8K4uovX/TOhbewqPPi3q4SFbWYUKS2tWMfXXgnagevn5V0m6na3uGudUOXS4PB1xwBBSlY2oT4hCRnhIzXTHp2zu9Jub047vrvUd4myp0m/3JT8hwuObJS0JJPokHAHoBVHd1PeVK/u5c/smu/vVTHXlqJyAf9IffXCVnwJT/AD0/fW+FVVWqL2Rj6buf9dd/er5nNSXtR/u3c/667+9XwlZAGSn+en764VvoB5UjP+On76cCpJ1Fd8c3i5Z/y1396tF3+74/uvcT85rv71UwSEAH32/6VP31tMtoD3nWh83E/fWryKkm/XXPvXW4H/xjv71bjfbmAP40n/P2x396qMZjOf5dn+mSP99aLmNYA9oYHzfR99Z4H3u3y6FWfpKcc+ftbn71bPpy5gY+kZ39ac++qWu4Mj3faY2R/wB+j762GfHUOZUcf69H31R9j95uK1c3KaD/AJU5+9XGm93Af+spv9ac++vhdnRf/a4vz79H31we3xAM+2RP6wj76z7Fww9TXSFJZmsXSaxLjrS6y+JCyULByk/W558jWRroF1ii9YdDs3E4ZvEUiPcoo8W3R+UB+arxB+Y8qxh/ScRspJnRAT4ZfR99X30Y62r6P6wavUOZEkRlp7mbBEtCBJa9Mk8KBwQfI5HnUuOxlQByK1qN9C9fNB69t9rdtmq7KqZPQkt25dxZ9qSsjlst7s7gcjA9KkZKs1yG6lKUClKUClKUClKUClKUClKUClKUClKUClKUCoC7dilJ7I/U4oWptX0SoZQog/WT5ip9qCO293J7KvUb2oLMMW7MgM43lrvE7wnPG7bnGfOgwcaT05ebvIubtjQ8sQ2GTJLT2xSUrXsR4nn3uMfGpEjdIOoDDCUy9K6gfkKV7zjdwCElPptyefjV/wDQFvRdw6u6sZ0hFup0o5Dhd0zqYtGUVBZKt5R7uArBHnXaKAmdbtZXqIba6i1pbjux5IALSiW/fSkjzBHPzqbvhZHRUdFup68lOn7sU+W6QOB/OrcehvU5wc6duPzMhP31kOblRFIQpbzaELUEjIPvKPpVVTGj+BSc58Cmm9e10xtjoN1Nxxpu4H5yU/vUHQTqaoEnTk37ZCf3qySLZZCsYA8vCtF29BJJb4+Rqd1vs0xtDs+9SlA/+Tc0fN9P71P4PfUkD/m1L/p0/fWSdNvBHDWT4+FcbsJKfFoj7DWe7fs19MbX8HvqR5aakn5vp++n8HnqR56bk/06fvrJEmAgZIbrauCgj6n6qvdThjdV2d+o+P8Am1IA/wDvI++tn8HnqMDj8GpHPq8j76yQGKyOFBKfnRUFo+CQftq7pwxuOdnbqHnB009k/wDfo++tquzp1FCc/g24PTMhH31kQvYjW1hLr7yIySoJSVAnJ9OKpNuusea4oMq75LRHeKS2obQfPkCm7fZw6PyukVwjQoQf6ZBlxiIv2h1V4Un2hSE71OkZ4IAPAqLL/dLNcGWfouwps68lSliWt7eCOB73hXeLrLtiPhmM+2tSmJKl9wsEqHdq5IB9K6COtONR2EqjFj3MKcJ+v8ceVanKVd3QCO2OuPT9wJSlwalg4WBg579PnXoxTgHivP8A9m2ZolrWOm49ytd7f1s5qq3qtU6NLbRAYb79veHmiNyj9bBB8xXoBTRG6lKUClKUClKUClKUClKUClKUClKUClKUClKUCoM7bXs/8FfqN7X3nsn0ae/7jHed3vTv2Z43YzjPGanOoK7cXPZL6nfC0OftFBir6NWfQ1+6m6ttukTf5GkJNvhpT9OlDU4rCyVZLXAG4cY5qRtWs3TRGobvA0xHlTJkBbKmY761ZLTqApairwOCf/7FQ32V7Oq/al1RbkT5FqU/AjBM6JjvWCHSQpOePLB+BNTxrnU2oOm8q6QmbtcdVvRAyChwJDxS8nIJSPJI4z8qZehe2kmWX2EPOd5IeXhxaC6dyVHkjA9DnFSJGssHaC4w8oKGRtLlRZp1UuVDiyJFyfQsfjQtJSCgnnHHORnHNSlbAFxG0O36ZuT4q9oTz51htSteWSYNKylaSitKv4W37ObiHFMBO4d5uxz9XOPjUZfQ/WXvUBcbS/doR+NCW38rXz9Uk8DwqTtd3O4ab0vLuVkXL1JdGVIDNs9tDXfbjgndjjA5qwUdVupSpMZpWgHm0FguyHfpnIZXzhA497wHPxqaYU120da/Z2sM6UU8FFayIzxSUcYSOfreNXDrm966st1EfTNjiyLT9HrdaVNkLbd9qHJa2+SM5xVDV1W6nJhRHV9OFh5Tii40b2SG2xj38+ZOTx8Kr3UDqnfNK3VqBb9L3HUcdEAzGJ6VJAWrP8gfMkc8/CnEXa8NKCPfNPwZ13gOM3d5tKpTSN60IdxhQSeMpGOKqv0VZwRmG/wcn3HKp2lXRf7HCuLkuVbnJbSXlQu8AVHJAyg49P8AfVY+jW/D6am/01Z1KjgFqsuOYTx/1bhrT6PsuMexPKPoGnKpeuBPsulbncbK7Lvl2jNb4tvXKKA+vI90qHhUVJ6jdWlvwkr6eqa7wEycXVR7gZxx+dxg1dfYurq8xqFm2QToePborwdV7W7emFqb2bTtCRnhW7zqwrxqHUkeVYnIzMZq2u4Te9q1bkL24JaSPFJNaXXXPVSbaMSumDb5Lu4R3roop2gZ35P5WeMVtuWqrnpq92ViJAcbgXZO6ZLUUgQlbR+LJ8cBRPzosUnqFouHY2I16htPMz50WSXFrWoIKFIUOEHgZGK6POLDDLDgbV+avcPH5V3m1/pd23yxezebhNVNhSgYUlYXHbSppYyjz8sj0rpA/L3xoqXZC3kKBSpCv+qPkAflXTC8FTF2dJWhRrLSzNwhX53XC9T276KlRHW025trvmyoPoI3KVwrGPUVn+A8a863QZptvrl08bbwU/hFAOc5z+OTXorqoUpSgUpSgUpSgUpSgUpSgUpSgUpSgUpSgUpSgVBXbhSV9kzqcB/7ocP6xU61BvbdH/JQ6m/5nd/aKDEb2U27i/qPVQs0tqBd/YYvs0h9HeNoPenJUnzGARXae23S7fhLdGdQIs8m8MNspdmRYwSXG1JyhOTzwMD7K6s9lRy4xtRauds8Nq43ZFtimNFfc7tDqu+OQpXl7uf1V2OYvShrqZcL3pFNn1I4001I7mcXkBtKdrRwPdzj0rnbzpYvaAuEwpCUw0BwEKyjIyfj5VI0CRuYSe6aRkA47sVF8PU+4oQmQ62pCwVN7UqSsfmnjIqSrPcw/DQox2FKx+WDU8NPu71Yz7iP5ia07whOMN/zBWonAqG5hpJ58M4qzLv1CmwbrKit26AptlwoSpQVkgevvUF3lY8kpGOfq1T5tpiT1oU+whSkZx4jGc8ftqxrt1vt+mlxmb1ddKWV+S2HmmblNLLikEkBW0nwJBqtSdZXiOyt5yDbdiVBBKVqycjIIGeUn1oK/EtUeCwllmOhttP1Uj481yqYbx/Jo8PSo/vfWOJpttly9XPTljQ8paWfpOWWe8KT723J5ABT+mqo3rW4y7f7bHZtcmEWkvtvsOFSXW1cpW3z7wx51nScrq7hrA9wceHFcbjCBjCAMVx6durl4tKJEiOyh0uLSUt+GAaqBUj+8pqJ7W1f4sR+KUy44eaSd+w5HI8/11ZiEQYrzvsUeO027jKVoyD9hzUgahYfkw0+ySjbloXuW42ndvTjwwaim6plJmyWpjyLk2sEFKtyMfEbccGttLH1+9qX6VEu6TYsqzPQZaIsRlopcbHdLCdx8ODnwrpDMKn4sRLyo5S4n3O6ACknGPewPGu7+rrlqBd2ZauWn4lu0uzbpaYUuNI3LcUGF7MpPIGc5rpDLilUKMSwmP3qd7agf5THGfhzW8Wau/oGwYvXXp2N24q1FB//AHJr0XV51OgKXEddOnQdIKvwjgY5zj8cmvRSDkmtI3UpSgUpSgUpSgUpSgUpSgUpSgUpSgUpSgUpSgVB3bbweyj1Oz4fQzv7RU41B/bZQVdlHqaP8Du/tFBiS7Jc9dm1LrCe3Ak3VyNbojiYUIAvv/j8FKM8Zwc/ZXYwXfT9413LvEmFqOzSJDLTK7TcENpQgpTw5+cN3jXXbsn3SJYNR6vus9xTMOHbojrq20Fako78pyAOT412iWzY+o+uJOorTqxiZaFxGYpjGG4h1LraTuO5Xkc+lcsvKxzxpEN1xDgkxi2Vjc0Y5SsD/GB8fnUjWh2KYyFNtLIwOd1WNG0sgyCpyOENlYSFtyAVFJ8ykjyIqSrRarezHQBJk5AAyhCcH9NTbTkS+wrxbVuPkVVaF2u1jZuspDtgElaHCFvFf1jjx8PhV+KiW8H3ZEo/6tP31RpWjLFMkuPuOTi44rerkAZ/TTYtNUfTl4Qy7L0NbJqQgNtuzgwpWwHgJKxnGd2K+ybfY0lpS5OnSWEKS2tRWkhKsZCTx5V8mrOzv0211OjS7/Y13aVHaDDT7zigpCAcge6oeZNXdL0zZpLRQoPoBCU4RxwkcDxq7jCzHmrBe46DK0Zbp7TalbFTA0oJUTzjvB8E5x8K+9d0isw1MDTiBDjNJbU02UbGm+NqQEjhPh4elcOsehXT7qCzFb1HaHLsiIpZYDzqk7CvG4+6R47RVeh6NsNutEW2Q47rEGLHTEYaSfqNJxhOfPgeJ5rC1u07IjSrUhyPG9iRuUO6TjgjGTX3KCcfln4+tccC3RbZGDEbf3YUVe8cnJrkVtHgTQ0pGoETHIG2A6w06VALXLa7xOznOBkc1G8laEvymLlN7pwjah6FGQFIPr72fsqTb28pqKe6jmUtfulPebNoPnmo/TZXbmuUp9DFukY9xbii6hRPw4ra6R1rPVzF2nt2dNlusOFEt8st3mclPdS1pYXjbjzVz4eldEZLba4rKo7b6Fj3/wAbg5wPyfhXfrXep9P3N5nTUS5e2XW126Yt8FhTbYUlhalbSePMY5rpPrbSMnRsKzvPXJud7VHD7aEoIDTZA905PPJreNnDpj0epnjl1MZuY639b4n9qt2f90jrp067xJQfwjgYGMcd8jmvRKPE/OvO92fH0y+ufThQG3bqSAB8R3ya9ESfrGtOLdSlKBSlKBSlKBSlKBSlKBSlKBSlKBSlKBSlKBUJdtb/AKKfU3/M7v8AuqbahXtksOzOy/1HYZbU6+9altNNoGVLWopCUgepJAoMTfZDuMGx6m1lcrnMZgW+LbIan5MhW1ttPfkZUfTkD7a7Lbzduotyudou1ik6Wkx2O7kRJjZdLyG8LT3fHGR41166A6Dv+hOo2q7JquwyLLOatsRcqBdmkpCUKUstlxJyNhJHjxmpl0903muvSFuQY9vJlvENR0htoJKgd6AnI2qOcfKueTUnFu17ocCnnFOsT0tBQSmQkILS8+mCSPtq/bZOj+ys7HOCASPHGai0aMcgOlCZY3bsYDmOavm0IYgRkNrmxQB+Qp5O4Vjyt0ub22OM/jh+z9tPpOOkgBYwfDkffVq3+1RbwYykzoiO63eKwc5x8fhVK/Atl0hf0lCTzzlSR/vqJpfiro3n3Rn/AE0/fW36UQocIyfTemrFOim0Di5QRz/fE+tcsTS8eDMjyFXCIrulhRAdHOOfWhpe/t4A/klA5x4iuP28KJAaJOcH3hXxLuEcE/2wyVcflpPr8fn+io86oaRumr02oWPXb2kvZXFGUphlLplIUc48eCPI0NJL9tUrwjqOPRSa2Casf9mWrPkFJqMjoe7vdRIeomdfvNWBlDYc08lkEOrSnBO/OSFH3setceotB3279UYWoIuvJVrsTZQXdOeykpdx4jf4gK8x8KMr91LJXHgd6YEx7eShIjBKlZPzPhx41Hy5M90SvZUFuWlAKWrg+22kn0JzVD0d04uehtWX+7zOor12Fxbc7qJMQQzFUVDbs3HGQPdx9tVidpCRNuD0tb5WFbloZUtIGT6HNbaig64vVguKWbJHu9tkahYtEtyVEhvJWtBSwsrBxgnGRXVLrXFUi06LkBxK0m3hspCeBgJNdmtZ6fajd4tuBAj3D2OWoqjobVJ7sR17lLUnnIPifSutfWG9RHtIaRitPx3nG2UqUWXArb7ic7seB+FT3jp9/wDDxwx/F/Jxyym9Y6/ncUXs9uNudd+nPd+WpIIP9MK9DifE/OsAvZw6dakufUrROq4NgnydMQdUQGpl3aazGjuF5GErVng+8P0is/IOfnXZ+eb6UpQKUpQKUpQKUpQKUpQKUpQKUpQKUpQKUpQKhTtksPSezD1GZjpWuS7anEMoa+upwqSEhOPys4x8cVNdQj20lFvss9SlJJSsWlwpUk4KVZGCD5EetBjD6A9PtQOa86haV6kWq8sz5dogNzYN7ecMpbReJRlRUVY8MYPl8KkGfp1np91JlaW0/HuFvjNx2ZTbb7jqwSsHcQ4rjyHHlUZdlRM/XmpuoUa5Xy5CXNtEFlV09oUuU0A8cFK1EkY24+Wal+Xe9Q6f11L0o1rK6Xp1llp/+3ykvELB8gPqjwzXLK2mPmqtDlzAtbqnosnaoNu4eDhSQPAgHOauuwu3GZDDn4ONF1SFbVh1BQo+Wc+R4zVq9zfEtJS/CZkNJXv75UZIWCOfrAZzz51RLfZL+ypwOQ5oQpRWnaVEck+hrDa45+j+pj+q+9iWrR34Nqdb3iWXRO7r3e8xtOzcPe2/ZV0XbQskNNJgwWT3biypzdtUtGPd3ZOPE448hUeex63b1c3CgaHmTrJ3jSV3dy+pZ9047xYZIJ93J486vS76WnQw0IrU51zepK1d6pSCPIgeI+2goN/0h1FRKiJ01A0eIiGh36r4XlPqdJ97Gw424x9tXbcNFn2RQhw45fUpCwoEpKfdIUkZ4258PPwqz73G1xBciosuiH9RMFoLfkv3xMItOZwpAbUCSABnNXXcdMy2Iqu5blKf3IUAl4qTgjlJ9SCPGt+hbOqNKa7bjRE6WgaWefC3DJVfXHDxkd2lvuz/AI+c+oq52NHy/oZr2mPA+mHIrffJiqUGm3xjf3RJ4RnP1vKrY1DD1fbI0ZVk0m/qB9anA6ly7JhBlI+pjcDu3FSvltFXAjT05yzNvPxJES4ORkOGIiX3oYdON6FK/Lwc8j0rMFHvmm9ZwrWhWlomn13dL6TvvS190hvaclOw53Zx9lfXbV6oVZ4n4SPWsXtKXES27cpXs3idikE85xjOapl9g6ot1s7y1abkX6b3yWxEVcxCCG9p3L3qznGBxWsbTNyuFojz7za3bFcHkLD1uTchI7tQPuHvBgKyAOKRNKYtpyJDkomCKhxa0K7yQsEHAx4njx9PSqTKhwkxXJS5UZyOhOS5HO/HrgDJNXLaLRJRa5aZMRLru5DqESUhwEpTycH4mqQ5eLjZUPPsLTbWwnc44NiUj4+gxUavChX7ppbrEGdV2+NKYuVwtswPPPOqCVoXHVkhB8AQBxXRURGG2WEIYcYcUnC1q8FnyIHpjiu9F6sl3Qv8Jn9T3S8NTbZOaECTgx2QWF/V/UQfjXRiQEyYzCRIW+5t95KgR3avQV3w8M2e0ydmLSOtxrvRt2t8G/SNDRtVW9NylxlOC3Id79ASHQDtKuU+I4yKz5o8a8/HZpv16i9X+n1l+lpjdqk6ogOP29ElQjuqDycFTedqjx4keQr0Ejxqst1KUoFKUoFKUoFKUoFKUoFKUoFKUoFKUoFKUoFQj21h/wAlbqV/mhz9oqbqhHtr/wDRU6l4PP0Q5+0UGK7shw7lMu+v41nuCbRdHbZBTGnqb7wMK79R3bfPgY+2uwMC7XGBrW427Vjllvd/jtMrFyjwA04plScoTkc8DioD7IRuyLp1BVYm4z96Fut5iNzVFLKl9+rhePLGanH26RI1tLlai0rAtere7abffhSnFJMfZ+KI5xnHOK553wuPld8ZNtEtDjEJ5l/vA6VNOrCV+uU5wc/Kr3YIGFBPdk/m1Z1mnsR3m1fSc/ahYcXFdbC0LGMEZIyPKubWHXjS2itVaf0vc48v6XvOwRUsRitCypQSPeHAwTznyrG3TtXs286hYIWoY+Ir6zLeOPxqh8Mio10b160zrPqhedCwYk1F4tRcDzr7GGFbDhe1Xnz4etTK2zGKEq9na8M/VqSp2/ag+0vJOQ4f1Vr7S4r6y+PLIFXAqFHJx3DX82uFUFhPg02B8quztqgqdWrJKgonzwK2FShjOP0D7quEwox4MdG31rem3xMfyKT8qbO2rZUEnnCf0V8lwiNSWMOMtOAH8pI4q712uJn+QRj05rYu2RCkj2dHPqDUO2or1JY7bIhBEmCCylW8hrKCfmU8kfCrQiwtO2tp5tq0wyyoDKJTPeIA/wBKpf1PZVSYGyI/9HLQdynEJBJTjkc1E8m0RY6psK4PS7owoEKDju0EfHHjmh21YmqperkyXZlzuVud00/bJqLfaYkTu1MtlhYQSocbkkE/I10VmqcXHjL75pxe0KSlrAKOcYPHjXe3VN81G4+9Enaag2nSjdomiBJZlFby9rC9hKfIE5yK6Kzu8YZiPGM0wlSQpIbP1xjxNd8fEZvhfnZvcU9156bl0bFfhLBHh6PCvQv+VXnn7O0nvuuvTZxI2lOpYAwfP8aM16GB41WW6lKUClKUClKUClKUClKUClKUClKUClKUClKUCoO7batnZU6lHn+5S/8AaTU41BvbcIHZT6lHx/ipf+0KlGLnsgT5lounUWZb7a5eZzFtgKZt7SwhT575eQFHgYGTz6VNitRW+59Q5V/n2S+6Zv7sVph23ynGnmktoThC9uOSeefGoV7H19Z0vdOol3kR5UxqLboKlMQWi6+sd8sEISPEjOfkDU6Ro1o6ha9maptt8msRlstxXbRdba6w4haAff3ZyAc8etc8p4rWK5YusRsQVPwpOFYKH7dsc258loOP0ir7h31mdHadVa7a86gZQ45HCljjGQTyPsqwk2gNyh3tugOxlqAU8xcCl1CT5ltSOcfA+dX9boVvjsthDD5TjGe98f1Vh039tBdg26XW7bBZe81txwlR+3xOao0vq3c4M6RFRBgrDDhQCrcCR6nmrjdYhK/7M7kjyd/4V8P4P2V15x1219444dylF4jJ+ymobW3P6/t2pbLdxm6ZtbzwC0NTZ6WXFIyQFBKjnBwaqb3U6+ssrdctltCEKCCd5JyRxxnkHnnwNbLv0q0HfpIkXLR9uuElLYZS9LQHVpSM4SCoHgZzVZes1rkJKXLckpOOO9I8OB4Y8BRna17l1xVZ2WV3J/T9qacK0tm4TUxysp8du5XOMpz86+1PVS8OxDLZiWx2KG0vB1l7chbZ+qpBB94EeYpfOmejtSKY+ldMQbp3G7uvbB3ob3YKgM58cD9FVRuwWmPCahNW5pqGy0GG2U8BDY8EDHgOPKht9Nh1rOu9tTIcbYaVvUjCMkcY9a+5WoZmBju/0VTo0GJCY7piN3bQJUEpdJ5Pj41yBLP95WfgHB91XR3R8l8v9zUxiM7HbJJ3rda3jbjyGRUZTrguYZkS53WWlLgxugR2W1J9cHGQfjUhaicWmEpMG3tSX1EIIlS+6QlPrnB/Rio+l6dn3NqWHZlqs77gGx5CHZG0+ZHgDj5VF2s7Ves0XL2i0t6WvEC1Q7PN9nvE4oU2+oMKwRjnCuea6GyChpDBTHcaaWAolfO/jGRx4fdXfrVGtdNXiBJ0vFeny7lbbRNUuW7BWzHWtDC9wSo8HOeK6DSXGFJZSHnXG9oH41JAR8E8mu+Hhm+Eidm4Nv8AXzpspsZQdTQTkcf9aM16EQMGvPl2a2UJ6+9NQ39T8JYPAPH8qDXoN8TVYbqUpQKUpQKUpQKUpQKUpQKUpQKUpQKUpQKUpQKgvtvnHZR6lf5rV/tJqdKgrtwEjso9SsDJ+i1f7SaDGT2KL3adMak1rPu15g2lsxYSEe1vhpSgFrJUM+IFTFqzWWmJfUedeGuo+ljaZDDSXEG8IS8oobCRhOOAFA+fIxXTPQfSy/8AVS7XKNp+DGmuw22A6JL6GQkulSWwN/jkg/KoYvjbEO8To7jTbakObOEAlKsEHH2iuU7csrJeZ6dOJJdMmrWq2hHNzabtpsu7AvH0605GwT7u7bykn0+NSBp3qVpiazGba1Fp5yS4MBhFyypRA5AG2sYNvQn8DdNMBhptChLeUUpwVq3pTlXrgfoq5enxEPWFqktISh5ta1BYSMj8Wqlxv7amc1zGRt/rJopO4I1XphZSDn+NP+FbGOrWmpEZMlF/04Y+8o7w3IgbgM4+r448qxEXl1CLnKSClpIXu3BIyM+lSDp+SXemMWIpDamV3rv1BSQTvEcjOftpML+07sfiyfRep9huCmkRb7ph5x4hKGvpM71KPljbX02/XVvuq3EwblYJZb4cDE9SyjnHvAJ4rGxoAph62sDzTTaXW5iFJVsHBHnVyafvNvsVvEm5W5dwgqu8hL8Rp4sF0qYISoqT+aohXpxVuN1xV78fiyDnVsVDDz6pNpbZZ3d4pctSdm362cp8qpjvVTTbbZcOo9NqGM+7dAf91dE2rxF7yLbZLEiRcn/YXWJ5lq2oa7opW2UZwrcT4n0qPZMRj22Thlvl5zjYPzjWJjlfNXvx+LJe51NsKYKZar1YfZ1KKUrNxxuUOSkceIBBx8a1Y6lWWY4y2xd9OuuvEJbbTdRuUT4DGPGsbs3nSFqbKElCbnJWkbfAlpsE1ppBpDOsNPuoQhLqbkwpKwnkHfTst9r34/FkSuWuYs+Mtq2ptd8lc/2pbbmlboA8VKBGAB4VGi73JnuTEJumnbPNTwG51+aUAf8A5sePyFdKZLLZmzShIRuedGUHbkbzxx5Vyi2xvwNdUY7OU3ZABKASMsKz+yk6dnNrNzl9O/Wol2O86chWpvVNkkzBbnoaxHntd2t5xpSQM5yfeUOa6JdROld40I7BiXC42u6lcdboNqmokJYbQoJO7HgeRx41StPxWYmorQ+002243OjqSoIHunvE1Vr1pMMaelalDK0NIvj0FawkBvnJHxznj05FbuU6epllObqfyamU1MaqvZoYEbr301CDuH4TQTg/F0V6DE+Hzrz9dmlJT2g+mpUd2dTwiCfId6MV6BU+Jro5VupSlEKUpQKUpQKUpQKUpQKUpQKUpQKUpQKUpQKg3tquMs9l7qC5IaEiOiBudYKinvUBxO5G4cjI4z5ZqcqgrtsrbR2XeoDj7PtMduElb0feU96gOIKkbh4ZGRnyoMS+lusWk9G631dcLFoydZbPcosRMS2MXPv1Q3G1FSlqdcTuUDzhPzzmoFlWtN51GcgtNSpQSp3YPcyoA5+HPj4VfWuL3Yb7q+fN03pxWlLO400GrSuaqYWSBhR71WCcnJwfCo8nla3n0lRDW/aePdz6GnrRqS7St1P0Pb+n0jTdot9yTdmkQny682pKwh0vJCkAp4wOPD1q7OimhtO6ktV7u1zvgtt1txKYMAOoSZSlNLI4I3K5wOKihm4RX9L6XhxXQtyDDf8AaUgHLbrkgqCcnx90JNVzQFzh2TWVruM5SW2IqnFFak5wS2oJ/WRWLLFiJbnBKlvOlH4wuFHu48RwR4eNS7eNN2XT/TrSMu0XJ6Ym6yHZEiPICA5DcS0E7FbSQM5yM+RqLLvHU3c5aV7sd4TwCE7s+Pw/4Vc2mpkdzRJg94FS27qZXd452FgJ3Z9Nw8M1tEzdnvQendYTbnOveohZplrdaXBjFSE+1KIUQPeOT7wCcCrQcgTLjpl1EVDZmIvBJQ46lpITtws7lcDA+dU/QU+Hadb2CdOUhuJGmtvOOLGdgBzn9NXBLtLd3tlwacjTX2helSP4tSkvJCU54CuMHwrF2vttk2tZ1NEdS8gWyPBj/j+/SC46ANqQg+8sH1Hzqz3yn6ReyraDJUFKPkCs5P2Vf1xtwF1g3M2qetQtzUdLSQj2dn3skuE87kgHGP2VHsw/23IB5/Guc/6ZpiVJvXPQen+n0PTEHTl/Goo0h2Q+++FoV3TmxsBJ28DIwcHmvq6DdO7BrFU663fUKbRJs0pl2PG3NpMg4JSPe5OVYGAPOo4mzIq9E2q3NKSJbNykyVtJGCELbbSFfaUmtNHSo9u1fp+bK2pYi3Fh5xahnYkLGT9g5rXpeFJdcUpby9uFFxZIHllZz+2pW6xdPrBoHQtgVYdRJ1D9Jzg/JCVIV7PiOCke7nGcq4PPFRlcVINzmFtW5v2h3ar84bzg/or72ZcRvQNytylIRNXdWJjTQGCtIZUhR+zIp6SL46AdL7F1FudxXe9St6fNscjyGQsoBfG7J+sR4EJHHrUndLLFbbt2XesMqfao0mWw5OcZkvIypCwobdp8ik8g/GuscNbbE6HIcSFBiQy8QoZ4Q4lR/UK7L23qNbLf2bOpNuhMPyU3m7TUiY2yotKS44hTZCs4A8ckjjivN15e7C63Jf8AP+u/Ts5m9cf6jbstztN/2UdCQ5NknvasVq+B7Jdm54TFYYS6NyFsbSVLP52azzp86wNdlydplPVTQUB2xXB7VzmsYS416ROCYjEfvU7m1MYypRwcKzWeVI49fjXqcK3UpSiFKUoFKUoFKUoFKUoFKUoFKUoFKUoFKUoFQf20LZOvXZe6iwrdCfnzHLYrZHjILji8KBOEjk8AnipwraUg+VB5zLlap1okFVwgS4AeQO69tjrY7zA527wM4yM4q1p0/u332kv5b71AKUkbSNvJ+dejbV3TXSmvlRVak07bL6qLuDBuEVDxa3Y3bdwOM4FW8rs3dLFcHp7pwj/NrX3UGACAuO2cNuMpBSDgKAOfPPxr7e8bI/lEeI/KHrWe3+DL0m3lX9jnTW4+f0a191bj2aelBBH9jvTfP+DmvuoPPbqmaVXW4NCSnug8MIBzv5OefhVRsq2RGwlbKTgFWFgc/LNZ+3uy30ikAhzpvppefHNub5/VXGnsp9HU5x0100M+P8XN/dQYGsthtRLqCOOMipJFy0z7M9b9SvXCPCdu8h9yTatqnQgRwkIHP55Sflmszauyp0eUQT0305x/g9H3UV2VOkCwoK6caeUFEkgwUHJPjUs2u2GYaj0TqVqzp23iNeI8aBb2EZQGHnUKPeuuHdzuBHB+NR5NW2J0rC0Ad85j3x+efjWdVHZF6MNhAT0004kIIUnEFIwa1PZI6MknPTPTnP8A9CipJo2wPKWgPJ95Odnju+I48a5A8N6RuT9ZPGfHkVnfPZN6NEf+jTTf/wCPR91a/wAEzo3/APDTTf8AUEfdV0jBDNUBOkjek/jV8hQAPvGuB1aS6kbkgbTn3hms8auyV0aWcnpppsn/ACBFcauyF0VV49MdNn/wKKowQjaUlQWnwJ4UPQ1d9k1xAt3Sy76ZUxL+kbg+l1EluQBHSgd2cKR45yg+Hjn4VmsPY86KEY/sY6cx6exJrjV2NuiC/Hpfps+X/mSa49XCdWSZb4svF14dMM7hdxhn7LsJ+X2jOmZYjPyNmqIq1dy0pQSA4CSSBgYHJ54xWf4cCqFpXQ2n9D2iJa9P2WDZ4ERGxiPEYS2ltPoMCq6BgV2c2tKUoFKUoFKUoFKUoFKUoFKUoFKUoFKUoFKUoFKUoFKUoFKUoFKUoFKUoFKUoFKUoFKUoFKUoFKUoFKUoFKUoFKUoFKUoFKUoP/Z"/>
          <p:cNvSpPr>
            <a:spLocks noChangeAspect="1" noChangeArrowheads="1"/>
          </p:cNvSpPr>
          <p:nvPr/>
        </p:nvSpPr>
        <p:spPr bwMode="auto">
          <a:xfrm>
            <a:off x="230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 name="AutoShape 8" descr="http://img0.imgtn.bdimg.com/it/u=3157668398,2056971038&amp;fm=21&amp;gp=0.jpg"/>
          <p:cNvSpPr>
            <a:spLocks noChangeAspect="1" noChangeArrowheads="1"/>
          </p:cNvSpPr>
          <p:nvPr/>
        </p:nvSpPr>
        <p:spPr bwMode="auto">
          <a:xfrm>
            <a:off x="345281" y="1202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3" name="图片 2"/>
          <p:cNvPicPr>
            <a:picLocks noChangeAspect="1"/>
          </p:cNvPicPr>
          <p:nvPr/>
        </p:nvPicPr>
        <p:blipFill>
          <a:blip r:embed="rId6"/>
          <a:stretch>
            <a:fillRect/>
          </a:stretch>
        </p:blipFill>
        <p:spPr>
          <a:xfrm>
            <a:off x="2987824" y="2027110"/>
            <a:ext cx="5942335" cy="2798407"/>
          </a:xfrm>
          <a:prstGeom prst="rect">
            <a:avLst/>
          </a:prstGeom>
        </p:spPr>
      </p:pic>
      <p:sp>
        <p:nvSpPr>
          <p:cNvPr id="11" name="文本框 10"/>
          <p:cNvSpPr txBox="1"/>
          <p:nvPr/>
        </p:nvSpPr>
        <p:spPr>
          <a:xfrm>
            <a:off x="264782" y="693042"/>
            <a:ext cx="5860450" cy="1200329"/>
          </a:xfrm>
          <a:prstGeom prst="rect">
            <a:avLst/>
          </a:prstGeom>
          <a:noFill/>
        </p:spPr>
        <p:txBody>
          <a:bodyPr wrap="none" rtlCol="0">
            <a:spAutoFit/>
          </a:bodyPr>
          <a:lstStyle/>
          <a:p>
            <a:r>
              <a:rPr lang="en-US" altLang="zh-CN" sz="1200" dirty="0" smtClean="0"/>
              <a:t>Area 1 : Room name</a:t>
            </a:r>
          </a:p>
          <a:p>
            <a:r>
              <a:rPr lang="en-US" altLang="zh-CN" sz="1200" dirty="0" smtClean="0"/>
              <a:t>Area 2 : Person name</a:t>
            </a:r>
          </a:p>
          <a:p>
            <a:r>
              <a:rPr lang="en-US" altLang="zh-CN" sz="1200" dirty="0" smtClean="0"/>
              <a:t>Area 3 : </a:t>
            </a:r>
            <a:r>
              <a:rPr lang="en-US" altLang="zh-CN" sz="1200" dirty="0"/>
              <a:t>Different  </a:t>
            </a:r>
            <a:r>
              <a:rPr lang="en-US" altLang="zh-CN" sz="1200" dirty="0" smtClean="0"/>
              <a:t>color-block means the stay duration in different area</a:t>
            </a:r>
            <a:r>
              <a:rPr lang="en-US" altLang="zh-CN" sz="1200" dirty="0" smtClean="0">
                <a:ea typeface="微软雅黑" panose="020B0503020204020204" pitchFamily="34" charset="-122"/>
                <a:cs typeface="Arial" panose="020B0604020202020204" pitchFamily="34" charset="0"/>
              </a:rPr>
              <a:t>(</a:t>
            </a:r>
            <a:r>
              <a:rPr lang="en-US" altLang="zh-CN" sz="1200" dirty="0" smtClean="0">
                <a:solidFill>
                  <a:srgbClr val="FF0000"/>
                </a:solidFill>
                <a:ea typeface="微软雅黑" panose="020B0503020204020204" pitchFamily="34" charset="-122"/>
                <a:cs typeface="Arial" panose="020B0604020202020204" pitchFamily="34" charset="0"/>
              </a:rPr>
              <a:t>for </a:t>
            </a:r>
            <a:r>
              <a:rPr lang="en-US" altLang="zh-CN" sz="1200" dirty="0">
                <a:solidFill>
                  <a:srgbClr val="FF0000"/>
                </a:solidFill>
                <a:ea typeface="微软雅黑" panose="020B0503020204020204" pitchFamily="34" charset="-122"/>
                <a:cs typeface="Arial" panose="020B0604020202020204" pitchFamily="34" charset="0"/>
              </a:rPr>
              <a:t>single room</a:t>
            </a:r>
            <a:r>
              <a:rPr lang="en-US" altLang="zh-CN" sz="1200" dirty="0">
                <a:ea typeface="微软雅黑" panose="020B0503020204020204" pitchFamily="34" charset="-122"/>
                <a:cs typeface="Arial" panose="020B0604020202020204" pitchFamily="34" charset="0"/>
              </a:rPr>
              <a:t>) </a:t>
            </a:r>
            <a:endParaRPr lang="en-US" altLang="zh-CN" sz="1200" dirty="0" smtClean="0"/>
          </a:p>
          <a:p>
            <a:r>
              <a:rPr lang="en-US" altLang="zh-CN" sz="1200" dirty="0" smtClean="0"/>
              <a:t>Area 4 : Not Handled alarm information </a:t>
            </a:r>
          </a:p>
          <a:p>
            <a:r>
              <a:rPr lang="en-US" altLang="zh-CN" sz="1200" dirty="0"/>
              <a:t>Area </a:t>
            </a:r>
            <a:r>
              <a:rPr lang="en-US" altLang="zh-CN" sz="1200" dirty="0" smtClean="0"/>
              <a:t>5 : Receive data from </a:t>
            </a:r>
            <a:r>
              <a:rPr lang="en-US" altLang="zh-CN" sz="1200" dirty="0"/>
              <a:t>Auxiliary Care Radar </a:t>
            </a:r>
            <a:endParaRPr lang="en-US" altLang="zh-CN" sz="1200" dirty="0" smtClean="0"/>
          </a:p>
          <a:p>
            <a:r>
              <a:rPr lang="en-US" altLang="zh-CN" sz="1200" dirty="0"/>
              <a:t>Area </a:t>
            </a:r>
            <a:r>
              <a:rPr lang="en-US" altLang="zh-CN" sz="1200" dirty="0" smtClean="0"/>
              <a:t>6 : </a:t>
            </a:r>
            <a:r>
              <a:rPr lang="en-US" altLang="zh-CN" sz="1200" dirty="0"/>
              <a:t>Receive data from Auxiliary Care Radar </a:t>
            </a:r>
          </a:p>
        </p:txBody>
      </p:sp>
      <p:sp>
        <p:nvSpPr>
          <p:cNvPr id="9" name="文本框 8"/>
          <p:cNvSpPr txBox="1"/>
          <p:nvPr/>
        </p:nvSpPr>
        <p:spPr>
          <a:xfrm>
            <a:off x="4320755" y="2397422"/>
            <a:ext cx="288032" cy="369332"/>
          </a:xfrm>
          <a:prstGeom prst="rect">
            <a:avLst/>
          </a:prstGeom>
          <a:noFill/>
        </p:spPr>
        <p:txBody>
          <a:bodyPr wrap="square" rtlCol="0">
            <a:spAutoFit/>
          </a:bodyPr>
          <a:lstStyle/>
          <a:p>
            <a:r>
              <a:rPr lang="en-US" altLang="zh-CN" dirty="0" smtClean="0">
                <a:solidFill>
                  <a:srgbClr val="FF0000"/>
                </a:solidFill>
              </a:rPr>
              <a:t>1</a:t>
            </a:r>
            <a:endParaRPr lang="zh-CN" altLang="en-US" dirty="0">
              <a:solidFill>
                <a:srgbClr val="FF0000"/>
              </a:solidFill>
            </a:endParaRPr>
          </a:p>
        </p:txBody>
      </p:sp>
      <p:sp>
        <p:nvSpPr>
          <p:cNvPr id="13" name="文本框 12"/>
          <p:cNvSpPr txBox="1"/>
          <p:nvPr/>
        </p:nvSpPr>
        <p:spPr>
          <a:xfrm>
            <a:off x="5045969" y="2397422"/>
            <a:ext cx="288032" cy="369332"/>
          </a:xfrm>
          <a:prstGeom prst="rect">
            <a:avLst/>
          </a:prstGeom>
          <a:noFill/>
        </p:spPr>
        <p:txBody>
          <a:bodyPr wrap="square" rtlCol="0">
            <a:spAutoFit/>
          </a:bodyPr>
          <a:lstStyle/>
          <a:p>
            <a:r>
              <a:rPr lang="en-US" altLang="zh-CN" dirty="0" smtClean="0">
                <a:solidFill>
                  <a:srgbClr val="FF0000"/>
                </a:solidFill>
              </a:rPr>
              <a:t>2</a:t>
            </a:r>
            <a:endParaRPr lang="zh-CN" altLang="en-US" dirty="0">
              <a:solidFill>
                <a:srgbClr val="FF0000"/>
              </a:solidFill>
            </a:endParaRPr>
          </a:p>
        </p:txBody>
      </p:sp>
      <p:sp>
        <p:nvSpPr>
          <p:cNvPr id="14" name="文本框 13"/>
          <p:cNvSpPr txBox="1"/>
          <p:nvPr/>
        </p:nvSpPr>
        <p:spPr>
          <a:xfrm>
            <a:off x="6588224" y="2397422"/>
            <a:ext cx="288032" cy="369332"/>
          </a:xfrm>
          <a:prstGeom prst="rect">
            <a:avLst/>
          </a:prstGeom>
          <a:noFill/>
        </p:spPr>
        <p:txBody>
          <a:bodyPr wrap="square" rtlCol="0">
            <a:spAutoFit/>
          </a:bodyPr>
          <a:lstStyle/>
          <a:p>
            <a:r>
              <a:rPr lang="en-US" altLang="zh-CN" dirty="0" smtClean="0">
                <a:solidFill>
                  <a:srgbClr val="FF0000"/>
                </a:solidFill>
              </a:rPr>
              <a:t>4</a:t>
            </a:r>
            <a:endParaRPr lang="zh-CN" altLang="en-US" dirty="0">
              <a:solidFill>
                <a:srgbClr val="FF0000"/>
              </a:solidFill>
            </a:endParaRPr>
          </a:p>
        </p:txBody>
      </p:sp>
      <p:sp>
        <p:nvSpPr>
          <p:cNvPr id="15" name="文本框 14"/>
          <p:cNvSpPr txBox="1"/>
          <p:nvPr/>
        </p:nvSpPr>
        <p:spPr>
          <a:xfrm>
            <a:off x="6588224" y="3132874"/>
            <a:ext cx="288032" cy="369332"/>
          </a:xfrm>
          <a:prstGeom prst="rect">
            <a:avLst/>
          </a:prstGeom>
          <a:noFill/>
        </p:spPr>
        <p:txBody>
          <a:bodyPr wrap="square" rtlCol="0">
            <a:spAutoFit/>
          </a:bodyPr>
          <a:lstStyle/>
          <a:p>
            <a:r>
              <a:rPr lang="en-US" altLang="zh-CN" dirty="0" smtClean="0">
                <a:solidFill>
                  <a:srgbClr val="FF0000"/>
                </a:solidFill>
              </a:rPr>
              <a:t>5</a:t>
            </a:r>
            <a:endParaRPr lang="zh-CN" altLang="en-US" dirty="0">
              <a:solidFill>
                <a:srgbClr val="FF0000"/>
              </a:solidFill>
            </a:endParaRPr>
          </a:p>
        </p:txBody>
      </p:sp>
      <p:sp>
        <p:nvSpPr>
          <p:cNvPr id="16" name="文本框 15"/>
          <p:cNvSpPr txBox="1"/>
          <p:nvPr/>
        </p:nvSpPr>
        <p:spPr>
          <a:xfrm>
            <a:off x="6588224" y="4083918"/>
            <a:ext cx="288032" cy="369332"/>
          </a:xfrm>
          <a:prstGeom prst="rect">
            <a:avLst/>
          </a:prstGeom>
          <a:noFill/>
        </p:spPr>
        <p:txBody>
          <a:bodyPr wrap="square" rtlCol="0">
            <a:spAutoFit/>
          </a:bodyPr>
          <a:lstStyle/>
          <a:p>
            <a:r>
              <a:rPr lang="en-US" altLang="zh-CN" dirty="0" smtClean="0">
                <a:solidFill>
                  <a:srgbClr val="FF0000"/>
                </a:solidFill>
              </a:rPr>
              <a:t>6</a:t>
            </a:r>
            <a:endParaRPr lang="zh-CN" altLang="en-US" dirty="0">
              <a:solidFill>
                <a:srgbClr val="FF0000"/>
              </a:solidFill>
            </a:endParaRPr>
          </a:p>
        </p:txBody>
      </p:sp>
      <p:sp>
        <p:nvSpPr>
          <p:cNvPr id="19" name="文本框 18"/>
          <p:cNvSpPr txBox="1"/>
          <p:nvPr/>
        </p:nvSpPr>
        <p:spPr>
          <a:xfrm>
            <a:off x="5162509" y="3714586"/>
            <a:ext cx="288032" cy="369332"/>
          </a:xfrm>
          <a:prstGeom prst="rect">
            <a:avLst/>
          </a:prstGeom>
          <a:noFill/>
        </p:spPr>
        <p:txBody>
          <a:bodyPr wrap="square" rtlCol="0">
            <a:spAutoFit/>
          </a:bodyPr>
          <a:lstStyle/>
          <a:p>
            <a:r>
              <a:rPr lang="en-US" altLang="zh-CN" dirty="0" smtClean="0">
                <a:solidFill>
                  <a:srgbClr val="FF0000"/>
                </a:solidFill>
              </a:rPr>
              <a:t>3</a:t>
            </a:r>
            <a:endParaRPr lang="zh-CN" altLang="en-US" dirty="0">
              <a:solidFill>
                <a:srgbClr val="FF0000"/>
              </a:solidFill>
            </a:endParaRPr>
          </a:p>
        </p:txBody>
      </p:sp>
      <p:cxnSp>
        <p:nvCxnSpPr>
          <p:cNvPr id="21" name="直接箭头连接符 20"/>
          <p:cNvCxnSpPr/>
          <p:nvPr/>
        </p:nvCxnSpPr>
        <p:spPr>
          <a:xfrm flipH="1">
            <a:off x="4611916" y="1707654"/>
            <a:ext cx="2840404" cy="218117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618582" y="246877"/>
            <a:ext cx="4457474" cy="300082"/>
          </a:xfrm>
          <a:prstGeom prst="rect">
            <a:avLst/>
          </a:prstGeom>
        </p:spPr>
        <p:txBody>
          <a:bodyPr wrap="square">
            <a:spAutoFit/>
          </a:bodyPr>
          <a:lstStyle/>
          <a:p>
            <a:r>
              <a:rPr lang="en-US" altLang="zh-CN" sz="1350" b="1"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Function Verification – Room Details</a:t>
            </a:r>
            <a:endParaRPr lang="en-US" altLang="zh-CN" sz="135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pic>
        <p:nvPicPr>
          <p:cNvPr id="27" name="图片 26"/>
          <p:cNvPicPr>
            <a:picLocks noChangeAspect="1"/>
          </p:cNvPicPr>
          <p:nvPr/>
        </p:nvPicPr>
        <p:blipFill>
          <a:blip r:embed="rId7"/>
          <a:stretch>
            <a:fillRect/>
          </a:stretch>
        </p:blipFill>
        <p:spPr>
          <a:xfrm>
            <a:off x="153659" y="2733062"/>
            <a:ext cx="2602771" cy="1146640"/>
          </a:xfrm>
          <a:prstGeom prst="rect">
            <a:avLst/>
          </a:prstGeom>
        </p:spPr>
      </p:pic>
      <p:cxnSp>
        <p:nvCxnSpPr>
          <p:cNvPr id="30" name="直接箭头连接符 29"/>
          <p:cNvCxnSpPr/>
          <p:nvPr/>
        </p:nvCxnSpPr>
        <p:spPr>
          <a:xfrm>
            <a:off x="2387049" y="3730271"/>
            <a:ext cx="2016224"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6095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30982" y="648498"/>
            <a:ext cx="8612981" cy="350250"/>
            <a:chOff x="0" y="0"/>
            <a:chExt cx="8573907" cy="581245"/>
          </a:xfrm>
        </p:grpSpPr>
        <p:sp>
          <p:nvSpPr>
            <p:cNvPr id="14" name="圆角矩形 13"/>
            <p:cNvSpPr/>
            <p:nvPr/>
          </p:nvSpPr>
          <p:spPr>
            <a:xfrm>
              <a:off x="0" y="0"/>
              <a:ext cx="8466223" cy="581245"/>
            </a:xfrm>
            <a:prstGeom prst="roundRect">
              <a:avLst/>
            </a:prstGeom>
            <a:solidFill>
              <a:schemeClr val="tx1">
                <a:lumMod val="65000"/>
                <a:lumOff val="35000"/>
              </a:schemeClr>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r>
                <a:rPr lang="en-US" altLang="zh-CN" sz="1350" b="1" dirty="0">
                  <a:latin typeface="Arial" panose="020B0604020202020204" pitchFamily="34" charset="0"/>
                  <a:cs typeface="Arial" panose="020B0604020202020204" pitchFamily="34" charset="0"/>
                </a:rPr>
                <a:t>Device </a:t>
              </a:r>
              <a:r>
                <a:rPr lang="en-US" altLang="zh-CN" sz="1350" b="1" dirty="0" smtClean="0">
                  <a:latin typeface="Arial" panose="020B0604020202020204" pitchFamily="34" charset="0"/>
                  <a:cs typeface="Arial" panose="020B0604020202020204" pitchFamily="34" charset="0"/>
                </a:rPr>
                <a:t>Configuration</a:t>
              </a:r>
              <a:endParaRPr lang="en-US" altLang="zh-CN" sz="1350" b="1" dirty="0">
                <a:latin typeface="Arial" panose="020B0604020202020204" pitchFamily="34" charset="0"/>
                <a:cs typeface="Arial" panose="020B0604020202020204" pitchFamily="34" charset="0"/>
              </a:endParaRPr>
            </a:p>
          </p:txBody>
        </p:sp>
        <p:sp>
          <p:nvSpPr>
            <p:cNvPr id="15" name="圆角矩形 4"/>
            <p:cNvSpPr/>
            <p:nvPr/>
          </p:nvSpPr>
          <p:spPr>
            <a:xfrm>
              <a:off x="149312" y="53840"/>
              <a:ext cx="8424595" cy="463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5723" tIns="65723" rIns="65723" bIns="65723" numCol="1" spcCol="1270" anchor="ctr" anchorCtr="0">
              <a:noAutofit/>
            </a:bodyPr>
            <a:lstStyle/>
            <a:p>
              <a:pPr defTabSz="766763">
                <a:lnSpc>
                  <a:spcPct val="90000"/>
                </a:lnSpc>
                <a:spcBef>
                  <a:spcPct val="0"/>
                </a:spcBef>
                <a:spcAft>
                  <a:spcPct val="35000"/>
                </a:spcAft>
              </a:pPr>
              <a:endParaRPr lang="zh-CN" altLang="en-US" sz="1200" dirty="0"/>
            </a:p>
          </p:txBody>
        </p:sp>
      </p:grpSp>
      <p:pic>
        <p:nvPicPr>
          <p:cNvPr id="50" name="图片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18" y="223935"/>
            <a:ext cx="5893542" cy="335368"/>
          </a:xfrm>
          <a:prstGeom prst="rect">
            <a:avLst/>
          </a:prstGeom>
        </p:spPr>
      </p:pic>
      <p:pic>
        <p:nvPicPr>
          <p:cNvPr id="52" name="图片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 y="1"/>
            <a:ext cx="911438" cy="809030"/>
          </a:xfrm>
          <a:prstGeom prst="rect">
            <a:avLst/>
          </a:prstGeom>
        </p:spPr>
      </p:pic>
      <p:sp>
        <p:nvSpPr>
          <p:cNvPr id="53" name="矩形 52"/>
          <p:cNvSpPr/>
          <p:nvPr/>
        </p:nvSpPr>
        <p:spPr>
          <a:xfrm>
            <a:off x="618582" y="246877"/>
            <a:ext cx="2310248" cy="300082"/>
          </a:xfrm>
          <a:prstGeom prst="rect">
            <a:avLst/>
          </a:prstGeom>
        </p:spPr>
        <p:txBody>
          <a:bodyPr wrap="none">
            <a:spAutoFit/>
          </a:bodyPr>
          <a:lstStyle/>
          <a:p>
            <a:r>
              <a:rPr lang="en-US" altLang="zh-CN" sz="1350" b="1"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Installation &amp; Deployment</a:t>
            </a:r>
            <a:endParaRPr lang="en-US" altLang="zh-CN" sz="135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文本框 7"/>
          <p:cNvSpPr txBox="1"/>
          <p:nvPr/>
        </p:nvSpPr>
        <p:spPr>
          <a:xfrm>
            <a:off x="323528" y="2554770"/>
            <a:ext cx="2880320" cy="938719"/>
          </a:xfrm>
          <a:prstGeom prst="rect">
            <a:avLst/>
          </a:prstGeom>
          <a:noFill/>
        </p:spPr>
        <p:txBody>
          <a:bodyPr wrap="square" rtlCol="0">
            <a:spAutoFit/>
          </a:bodyPr>
          <a:lstStyle/>
          <a:p>
            <a:r>
              <a:rPr lang="en-US" altLang="zh-CN" sz="1100" b="1" dirty="0" smtClean="0"/>
              <a:t>Upgrade Firmware</a:t>
            </a:r>
          </a:p>
          <a:p>
            <a:pPr lvl="0"/>
            <a:r>
              <a:rPr lang="en-US" altLang="zh-CN" sz="1100" dirty="0" smtClean="0"/>
              <a:t>1. Go </a:t>
            </a:r>
            <a:r>
              <a:rPr lang="en-US" altLang="zh-CN" sz="1100" dirty="0"/>
              <a:t>to Configuration &gt; Maintenance.</a:t>
            </a:r>
            <a:endParaRPr lang="zh-CN" altLang="zh-CN" sz="1100" dirty="0"/>
          </a:p>
          <a:p>
            <a:pPr lvl="0"/>
            <a:r>
              <a:rPr lang="en-US" altLang="zh-CN" sz="1100" dirty="0" smtClean="0"/>
              <a:t>2. </a:t>
            </a:r>
            <a:r>
              <a:rPr lang="x-none" altLang="zh-CN" sz="1100" dirty="0" smtClean="0"/>
              <a:t>Choose </a:t>
            </a:r>
            <a:r>
              <a:rPr lang="x-none" altLang="zh-CN" sz="1100" dirty="0"/>
              <a:t>Firmware.</a:t>
            </a:r>
            <a:endParaRPr lang="zh-CN" altLang="zh-CN" sz="1100" dirty="0"/>
          </a:p>
          <a:p>
            <a:pPr lvl="0"/>
            <a:r>
              <a:rPr lang="en-US" altLang="zh-CN" sz="1100" dirty="0" smtClean="0"/>
              <a:t>3. </a:t>
            </a:r>
            <a:r>
              <a:rPr lang="x-none" altLang="zh-CN" sz="1100" dirty="0" smtClean="0"/>
              <a:t>Click </a:t>
            </a:r>
            <a:r>
              <a:rPr lang="x-none" altLang="zh-CN" sz="1100" dirty="0"/>
              <a:t>Upgrade.</a:t>
            </a:r>
            <a:endParaRPr lang="zh-CN" altLang="zh-CN" sz="1100" dirty="0"/>
          </a:p>
          <a:p>
            <a:pPr lvl="0"/>
            <a:r>
              <a:rPr lang="en-US" altLang="zh-CN" sz="1100" dirty="0" smtClean="0"/>
              <a:t>4. </a:t>
            </a:r>
            <a:r>
              <a:rPr lang="x-none" altLang="zh-CN" sz="1100" dirty="0" smtClean="0"/>
              <a:t>Reboot </a:t>
            </a:r>
            <a:r>
              <a:rPr lang="x-none" altLang="zh-CN" sz="1100" dirty="0"/>
              <a:t>the device.</a:t>
            </a:r>
            <a:endParaRPr lang="zh-CN" altLang="zh-CN" sz="1100" dirty="0"/>
          </a:p>
        </p:txBody>
      </p:sp>
      <p:sp>
        <p:nvSpPr>
          <p:cNvPr id="10" name="文本框 9"/>
          <p:cNvSpPr txBox="1"/>
          <p:nvPr/>
        </p:nvSpPr>
        <p:spPr>
          <a:xfrm>
            <a:off x="323528" y="1325011"/>
            <a:ext cx="3096344" cy="1107996"/>
          </a:xfrm>
          <a:prstGeom prst="rect">
            <a:avLst/>
          </a:prstGeom>
          <a:noFill/>
        </p:spPr>
        <p:txBody>
          <a:bodyPr wrap="square" rtlCol="0">
            <a:spAutoFit/>
          </a:bodyPr>
          <a:lstStyle/>
          <a:p>
            <a:pPr fontAlgn="ctr"/>
            <a:r>
              <a:rPr lang="en-US" altLang="zh-CN" sz="1100" b="1" dirty="0" smtClean="0"/>
              <a:t>Activation</a:t>
            </a:r>
            <a:r>
              <a:rPr lang="zh-CN" altLang="en-US" sz="1100" b="1" dirty="0" smtClean="0"/>
              <a:t>：</a:t>
            </a:r>
            <a:endParaRPr lang="en-US" altLang="zh-CN" sz="1100" b="1" dirty="0" smtClean="0"/>
          </a:p>
          <a:p>
            <a:pPr marL="228600" indent="-228600" fontAlgn="ctr">
              <a:buAutoNum type="arabicPeriod"/>
            </a:pPr>
            <a:r>
              <a:rPr lang="en-US" altLang="zh-CN" sz="1100" dirty="0" smtClean="0"/>
              <a:t>We can activate the Radar by SADP like other </a:t>
            </a:r>
            <a:r>
              <a:rPr lang="en-US" altLang="zh-CN" sz="1100" dirty="0" err="1" smtClean="0"/>
              <a:t>Hikvision</a:t>
            </a:r>
            <a:r>
              <a:rPr lang="en-US" altLang="zh-CN" sz="1100" dirty="0" smtClean="0"/>
              <a:t> Device</a:t>
            </a:r>
          </a:p>
          <a:p>
            <a:pPr marL="228600" indent="-228600" fontAlgn="ctr">
              <a:buAutoNum type="arabicPeriod"/>
            </a:pPr>
            <a:r>
              <a:rPr lang="en-US" altLang="zh-CN" sz="1100" dirty="0"/>
              <a:t>Activate via Web </a:t>
            </a:r>
            <a:r>
              <a:rPr lang="en-US" altLang="zh-CN" sz="1100" dirty="0" smtClean="0"/>
              <a:t>Browser</a:t>
            </a:r>
            <a:r>
              <a:rPr lang="zh-CN" altLang="en-US" sz="1100" dirty="0" smtClean="0"/>
              <a:t>：</a:t>
            </a:r>
            <a:endParaRPr lang="en-US" altLang="zh-CN" sz="1100" dirty="0" smtClean="0"/>
          </a:p>
          <a:p>
            <a:pPr fontAlgn="ctr"/>
            <a:r>
              <a:rPr lang="en-US" altLang="zh-CN" sz="1100" dirty="0" smtClean="0"/>
              <a:t>Default </a:t>
            </a:r>
            <a:r>
              <a:rPr lang="en-US" altLang="zh-CN" sz="1100" dirty="0"/>
              <a:t>IP address: 192.168.1.64</a:t>
            </a:r>
            <a:endParaRPr lang="zh-CN" altLang="zh-CN" sz="1100" dirty="0"/>
          </a:p>
          <a:p>
            <a:pPr fontAlgn="ctr"/>
            <a:r>
              <a:rPr lang="en-US" altLang="zh-CN" sz="1100" dirty="0"/>
              <a:t>Default user name: </a:t>
            </a:r>
            <a:r>
              <a:rPr lang="en-US" altLang="zh-CN" sz="1100" dirty="0" smtClean="0"/>
              <a:t>admin</a:t>
            </a:r>
            <a:endParaRPr lang="zh-CN" altLang="zh-CN" sz="1100" dirty="0"/>
          </a:p>
        </p:txBody>
      </p:sp>
      <p:pic>
        <p:nvPicPr>
          <p:cNvPr id="2" name="图片 1"/>
          <p:cNvPicPr>
            <a:picLocks noChangeAspect="1"/>
          </p:cNvPicPr>
          <p:nvPr/>
        </p:nvPicPr>
        <p:blipFill>
          <a:blip r:embed="rId5"/>
          <a:stretch>
            <a:fillRect/>
          </a:stretch>
        </p:blipFill>
        <p:spPr>
          <a:xfrm>
            <a:off x="3419872" y="1325011"/>
            <a:ext cx="4429472" cy="2865885"/>
          </a:xfrm>
          <a:prstGeom prst="rect">
            <a:avLst/>
          </a:prstGeom>
        </p:spPr>
      </p:pic>
      <p:pic>
        <p:nvPicPr>
          <p:cNvPr id="9" name="图片 8"/>
          <p:cNvPicPr/>
          <p:nvPr/>
        </p:nvPicPr>
        <p:blipFill>
          <a:blip r:embed="rId6"/>
          <a:stretch>
            <a:fillRect/>
          </a:stretch>
        </p:blipFill>
        <p:spPr>
          <a:xfrm>
            <a:off x="3419872" y="1325011"/>
            <a:ext cx="5328592" cy="2314803"/>
          </a:xfrm>
          <a:prstGeom prst="rect">
            <a:avLst/>
          </a:prstGeom>
        </p:spPr>
      </p:pic>
      <p:sp>
        <p:nvSpPr>
          <p:cNvPr id="3" name="文本框 2"/>
          <p:cNvSpPr txBox="1"/>
          <p:nvPr/>
        </p:nvSpPr>
        <p:spPr>
          <a:xfrm>
            <a:off x="174800" y="4424958"/>
            <a:ext cx="8617169" cy="261610"/>
          </a:xfrm>
          <a:prstGeom prst="rect">
            <a:avLst/>
          </a:prstGeom>
          <a:noFill/>
        </p:spPr>
        <p:txBody>
          <a:bodyPr wrap="square" rtlCol="0">
            <a:spAutoFit/>
          </a:bodyPr>
          <a:lstStyle/>
          <a:p>
            <a:r>
              <a:rPr lang="en-US" altLang="zh-CN" sz="1100" dirty="0" smtClean="0"/>
              <a:t>International </a:t>
            </a:r>
            <a:r>
              <a:rPr lang="en-US" altLang="zh-CN" sz="1100" dirty="0"/>
              <a:t>Resource Platform/02 Solutions/01 Solutions by Industry/01 EBG Solutions/</a:t>
            </a:r>
            <a:r>
              <a:rPr lang="en-US" altLang="zh-CN" sz="1100" dirty="0" err="1"/>
              <a:t>SmartHospital</a:t>
            </a:r>
            <a:r>
              <a:rPr lang="en-US" altLang="zh-CN" sz="1100" dirty="0"/>
              <a:t> SBI/03 Deployment Material/01 Firmware</a:t>
            </a:r>
            <a:endParaRPr lang="zh-CN" altLang="en-US" sz="1100" dirty="0"/>
          </a:p>
        </p:txBody>
      </p:sp>
    </p:spTree>
    <p:extLst>
      <p:ext uri="{BB962C8B-B14F-4D97-AF65-F5344CB8AC3E}">
        <p14:creationId xmlns:p14="http://schemas.microsoft.com/office/powerpoint/2010/main" val="337946662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18" y="223935"/>
            <a:ext cx="5749526" cy="335368"/>
          </a:xfrm>
          <a:prstGeom prst="rect">
            <a:avLst/>
          </a:prstGeom>
        </p:spPr>
      </p:pic>
      <p:sp>
        <p:nvSpPr>
          <p:cNvPr id="5" name="文本框 4"/>
          <p:cNvSpPr txBox="1"/>
          <p:nvPr/>
        </p:nvSpPr>
        <p:spPr>
          <a:xfrm>
            <a:off x="17291" y="38604"/>
            <a:ext cx="494982" cy="432808"/>
          </a:xfrm>
          <a:prstGeom prst="rect">
            <a:avLst/>
          </a:prstGeom>
          <a:noFill/>
        </p:spPr>
        <p:txBody>
          <a:bodyPr wrap="none" lIns="51422" tIns="25716" rIns="51422" bIns="2571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7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247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 y="1"/>
            <a:ext cx="911438" cy="809030"/>
          </a:xfrm>
          <a:prstGeom prst="rect">
            <a:avLst/>
          </a:prstGeom>
        </p:spPr>
      </p:pic>
      <p:sp>
        <p:nvSpPr>
          <p:cNvPr id="7" name="AutoShape 5" descr="data:image/jpeg;base64,/9j/4AAQSkZJRgABAQEAAQABAAD/2wBDAAMCAgMCAgMDAwMEAwMEBQgFBQQEBQoHBwYIDAoMDAsKCwsNDhIQDQ4RDgsLEBYQERMUFRUVDA8XGBYUGBIUFRT/2wBDAQMEBAUEBQkFBQkUDQsNFBQUFBQUFBQUFBQUFBQUFBQUFBQUFBQUFBQUFBQUFBQUFBQUFBQUFBQUFBQUFBQUFBT/wAARCADcASUDASIAAhEBAxEB/8QAHgABAAEDBQEAAAAAAAAAAAAAAAcFBgkBAgMICgT/xABaEAABAwMDAQUEBAgGDQcNAAABAgMEAAURBhIhBwgTMUFRFCJhcRUygdEWI0JSkaGx0hglM5KTlBckNVNlcnR1goOyweEoNjhDRGOEJjQ3RVRVV2Jkc5Wz8P/EABoBAQEBAQEBAQAAAAAAAAAAAAABAgMEBQb/xAAkEQEBAAIBBAICAwEAAAAAAAAAAQIRIQMSMUFSYQRRcaHhsf/aAAwDAQACEQMRAD8Ayp0pSgUpSgUpSgUpSgUpSgUpWhIFBrStMitaBSlaZFBrStNw9abh60GtK03D1pketBrStneJ/OH6a13p/OH6aDdStnfI/OT+mnfI/OT+mg30riL7YIG9O4+A3DNcgUFUGtKUoFKUoFKUoFKUoFKUoFKUoFKUoFKUoFKUoFKUoFKV8z8puKyt59xLTSAVLcWralIHiSTwBQcxUEjmo062dYIXSmwB3aJV6lpKYUPIwT5rX6IT5nz8K4uovX/TOhbewqPPi3q4SFbWYUKS2tWMfXXgnagevn5V0m6na3uGudUOXS4PB1xwBBSlY2oT4hCRnhIzXTHp2zu9Jub047vrvUd4myp0m/3JT8hwuObJS0JJPokHAHoBVHd1PeVK/u5c/smu/vVTHXlqJyAf9IffXCVnwJT/AD0/fW+FVVWqL2Rj6buf9dd/er5nNSXtR/u3c/667+9XwlZAGSn+en764VvoB5UjP+On76cCpJ1Fd8c3i5Z/y1396tF3+74/uvcT85rv71UwSEAH32/6VP31tMtoD3nWh83E/fWryKkm/XXPvXW4H/xjv71bjfbmAP40n/P2x396qMZjOf5dn+mSP99aLmNYA9oYHzfR99Z4H3u3y6FWfpKcc+ftbn71bPpy5gY+kZ39ac++qWu4Mj3faY2R/wB+j762GfHUOZUcf69H31R9j95uK1c3KaD/AJU5+9XGm93Af+spv9ac++vhdnRf/a4vz79H31we3xAM+2RP6wj76z7Fww9TXSFJZmsXSaxLjrS6y+JCyULByk/W558jWRroF1ii9YdDs3E4ZvEUiPcoo8W3R+UB+arxB+Y8qxh/ScRspJnRAT4ZfR99X30Y62r6P6wavUOZEkRlp7mbBEtCBJa9Mk8KBwQfI5HnUuOxlQByK1qN9C9fNB69t9rdtmq7KqZPQkt25dxZ9qSsjlst7s7gcjA9KkZKs1yG6lKUClKUClKUClKUClKUClKUClKUClKUClKUCoC7dilJ7I/U4oWptX0SoZQog/WT5ip9qCO293J7KvUb2oLMMW7MgM43lrvE7wnPG7bnGfOgwcaT05ebvIubtjQ8sQ2GTJLT2xSUrXsR4nn3uMfGpEjdIOoDDCUy9K6gfkKV7zjdwCElPptyefjV/wDQFvRdw6u6sZ0hFup0o5Dhd0zqYtGUVBZKt5R7uArBHnXaKAmdbtZXqIba6i1pbjux5IALSiW/fSkjzBHPzqbvhZHRUdFup68lOn7sU+W6QOB/OrcehvU5wc6duPzMhP31kOblRFIQpbzaELUEjIPvKPpVVTGj+BSc58Cmm9e10xtjoN1Nxxpu4H5yU/vUHQTqaoEnTk37ZCf3qySLZZCsYA8vCtF29BJJb4+Rqd1vs0xtDs+9SlA/+Tc0fN9P71P4PfUkD/m1L/p0/fWSdNvBHDWT4+FcbsJKfFoj7DWe7fs19MbX8HvqR5aakn5vp++n8HnqR56bk/06fvrJEmAgZIbrauCgj6n6qvdThjdV2d+o+P8Am1IA/wDvI++tn8HnqMDj8GpHPq8j76yQGKyOFBKfnRUFo+CQftq7pwxuOdnbqHnB009k/wDfo++tquzp1FCc/g24PTMhH31kQvYjW1hLr7yIySoJSVAnJ9OKpNuusea4oMq75LRHeKS2obQfPkCm7fZw6PyukVwjQoQf6ZBlxiIv2h1V4Un2hSE71OkZ4IAPAqLL/dLNcGWfouwps68lSliWt7eCOB73hXeLrLtiPhmM+2tSmJKl9wsEqHdq5IB9K6COtONR2EqjFj3MKcJ+v8ceVanKVd3QCO2OuPT9wJSlwalg4WBg579PnXoxTgHivP8A9m2ZolrWOm49ytd7f1s5qq3qtU6NLbRAYb79veHmiNyj9bBB8xXoBTRG6lKUClKUClKUClKUClKUClKUClKUClKUClKUCoM7bXs/8FfqN7X3nsn0ae/7jHed3vTv2Z43YzjPGanOoK7cXPZL6nfC0OftFBir6NWfQ1+6m6ttukTf5GkJNvhpT9OlDU4rCyVZLXAG4cY5qRtWs3TRGobvA0xHlTJkBbKmY761ZLTqApairwOCf/7FQ32V7Oq/al1RbkT5FqU/AjBM6JjvWCHSQpOePLB+BNTxrnU2oOm8q6QmbtcdVvRAyChwJDxS8nIJSPJI4z8qZehe2kmWX2EPOd5IeXhxaC6dyVHkjA9DnFSJGssHaC4w8oKGRtLlRZp1UuVDiyJFyfQsfjQtJSCgnnHHORnHNSlbAFxG0O36ZuT4q9oTz51htSteWSYNKylaSitKv4W37ObiHFMBO4d5uxz9XOPjUZfQ/WXvUBcbS/doR+NCW38rXz9Uk8DwqTtd3O4ab0vLuVkXL1JdGVIDNs9tDXfbjgndjjA5qwUdVupSpMZpWgHm0FguyHfpnIZXzhA497wHPxqaYU120da/Z2sM6UU8FFayIzxSUcYSOfreNXDrm966st1EfTNjiyLT9HrdaVNkLbd9qHJa2+SM5xVDV1W6nJhRHV9OFh5Tii40b2SG2xj38+ZOTx8Kr3UDqnfNK3VqBb9L3HUcdEAzGJ6VJAWrP8gfMkc8/CnEXa8NKCPfNPwZ13gOM3d5tKpTSN60IdxhQSeMpGOKqv0VZwRmG/wcn3HKp2lXRf7HCuLkuVbnJbSXlQu8AVHJAyg49P8AfVY+jW/D6am/01Z1KjgFqsuOYTx/1bhrT6PsuMexPKPoGnKpeuBPsulbncbK7Lvl2jNb4tvXKKA+vI90qHhUVJ6jdWlvwkr6eqa7wEycXVR7gZxx+dxg1dfYurq8xqFm2QToePborwdV7W7emFqb2bTtCRnhW7zqwrxqHUkeVYnIzMZq2u4Te9q1bkL24JaSPFJNaXXXPVSbaMSumDb5Lu4R3roop2gZ35P5WeMVtuWqrnpq92ViJAcbgXZO6ZLUUgQlbR+LJ8cBRPzosUnqFouHY2I16htPMz50WSXFrWoIKFIUOEHgZGK6POLDDLDgbV+avcPH5V3m1/pd23yxezebhNVNhSgYUlYXHbSppYyjz8sj0rpA/L3xoqXZC3kKBSpCv+qPkAflXTC8FTF2dJWhRrLSzNwhX53XC9T276KlRHW025trvmyoPoI3KVwrGPUVn+A8a863QZptvrl08bbwU/hFAOc5z+OTXorqoUpSgUpSgUpSgUpSgUpSgUpSgUpSgUpSgUpSgVBXbhSV9kzqcB/7ocP6xU61BvbdH/JQ6m/5nd/aKDEb2U27i/qPVQs0tqBd/YYvs0h9HeNoPenJUnzGARXae23S7fhLdGdQIs8m8MNspdmRYwSXG1JyhOTzwMD7K6s9lRy4xtRauds8Nq43ZFtimNFfc7tDqu+OQpXl7uf1V2OYvShrqZcL3pFNn1I4001I7mcXkBtKdrRwPdzj0rnbzpYvaAuEwpCUw0BwEKyjIyfj5VI0CRuYSe6aRkA47sVF8PU+4oQmQ62pCwVN7UqSsfmnjIqSrPcw/DQox2FKx+WDU8NPu71Yz7iP5ia07whOMN/zBWonAqG5hpJ58M4qzLv1CmwbrKit26AptlwoSpQVkgevvUF3lY8kpGOfq1T5tpiT1oU+whSkZx4jGc8ftqxrt1vt+mlxmb1ddKWV+S2HmmblNLLikEkBW0nwJBqtSdZXiOyt5yDbdiVBBKVqycjIIGeUn1oK/EtUeCwllmOhttP1Uj481yqYbx/Jo8PSo/vfWOJpttly9XPTljQ8paWfpOWWe8KT723J5ABT+mqo3rW4y7f7bHZtcmEWkvtvsOFSXW1cpW3z7wx51nScrq7hrA9wceHFcbjCBjCAMVx6durl4tKJEiOyh0uLSUt+GAaqBUj+8pqJ7W1f4sR+KUy44eaSd+w5HI8/11ZiEQYrzvsUeO027jKVoyD9hzUgahYfkw0+ySjbloXuW42ndvTjwwaim6plJmyWpjyLk2sEFKtyMfEbccGttLH1+9qX6VEu6TYsqzPQZaIsRlopcbHdLCdx8ODnwrpDMKn4sRLyo5S4n3O6ACknGPewPGu7+rrlqBd2ZauWn4lu0uzbpaYUuNI3LcUGF7MpPIGc5rpDLilUKMSwmP3qd7agf5THGfhzW8Wau/oGwYvXXp2N24q1FB//AHJr0XV51OgKXEddOnQdIKvwjgY5zj8cmvRSDkmtI3UpSgUpSgUpSgUpSgUpSgUpSgUpSgUpSgUpSgVB3bbweyj1Oz4fQzv7RU41B/bZQVdlHqaP8Du/tFBiS7Jc9dm1LrCe3Ak3VyNbojiYUIAvv/j8FKM8Zwc/ZXYwXfT9413LvEmFqOzSJDLTK7TcENpQgpTw5+cN3jXXbsn3SJYNR6vus9xTMOHbojrq20Fako78pyAOT412iWzY+o+uJOorTqxiZaFxGYpjGG4h1LraTuO5Xkc+lcsvKxzxpEN1xDgkxi2Vjc0Y5SsD/GB8fnUjWh2KYyFNtLIwOd1WNG0sgyCpyOENlYSFtyAVFJ8ykjyIqSrRarezHQBJk5AAyhCcH9NTbTkS+wrxbVuPkVVaF2u1jZuspDtgElaHCFvFf1jjx8PhV+KiW8H3ZEo/6tP31RpWjLFMkuPuOTi44rerkAZ/TTYtNUfTl4Qy7L0NbJqQgNtuzgwpWwHgJKxnGd2K+ybfY0lpS5OnSWEKS2tRWkhKsZCTx5V8mrOzv0211OjS7/Y13aVHaDDT7zigpCAcge6oeZNXdL0zZpLRQoPoBCU4RxwkcDxq7jCzHmrBe46DK0Zbp7TalbFTA0oJUTzjvB8E5x8K+9d0isw1MDTiBDjNJbU02UbGm+NqQEjhPh4elcOsehXT7qCzFb1HaHLsiIpZYDzqk7CvG4+6R47RVeh6NsNutEW2Q47rEGLHTEYaSfqNJxhOfPgeJ5rC1u07IjSrUhyPG9iRuUO6TjgjGTX3KCcfln4+tccC3RbZGDEbf3YUVe8cnJrkVtHgTQ0pGoETHIG2A6w06VALXLa7xOznOBkc1G8laEvymLlN7pwjah6FGQFIPr72fsqTb28pqKe6jmUtfulPebNoPnmo/TZXbmuUp9DFukY9xbii6hRPw4ra6R1rPVzF2nt2dNlusOFEt8st3mclPdS1pYXjbjzVz4eldEZLba4rKo7b6Fj3/wAbg5wPyfhXfrXep9P3N5nTUS5e2XW126Yt8FhTbYUlhalbSePMY5rpPrbSMnRsKzvPXJud7VHD7aEoIDTZA905PPJreNnDpj0epnjl1MZuY639b4n9qt2f90jrp067xJQfwjgYGMcd8jmvRKPE/OvO92fH0y+ufThQG3bqSAB8R3ya9ESfrGtOLdSlKBSlKBSlKBSlKBSlKBSlKBSlKBSlKBSlKBUJdtb/AKKfU3/M7v8AuqbahXtksOzOy/1HYZbU6+9altNNoGVLWopCUgepJAoMTfZDuMGx6m1lcrnMZgW+LbIan5MhW1ttPfkZUfTkD7a7Lbzduotyudou1ik6Wkx2O7kRJjZdLyG8LT3fHGR41166A6Dv+hOo2q7JquwyLLOatsRcqBdmkpCUKUstlxJyNhJHjxmpl0903muvSFuQY9vJlvENR0htoJKgd6AnI2qOcfKueTUnFu17ocCnnFOsT0tBQSmQkILS8+mCSPtq/bZOj+ys7HOCASPHGai0aMcgOlCZY3bsYDmOavm0IYgRkNrmxQB+Qp5O4Vjyt0ub22OM/jh+z9tPpOOkgBYwfDkffVq3+1RbwYykzoiO63eKwc5x8fhVK/Atl0hf0lCTzzlSR/vqJpfiro3n3Rn/AE0/fW36UQocIyfTemrFOim0Di5QRz/fE+tcsTS8eDMjyFXCIrulhRAdHOOfWhpe/t4A/klA5x4iuP28KJAaJOcH3hXxLuEcE/2wyVcflpPr8fn+io86oaRumr02oWPXb2kvZXFGUphlLplIUc48eCPI0NJL9tUrwjqOPRSa2Casf9mWrPkFJqMjoe7vdRIeomdfvNWBlDYc08lkEOrSnBO/OSFH3setceotB3279UYWoIuvJVrsTZQXdOeykpdx4jf4gK8x8KMr91LJXHgd6YEx7eShIjBKlZPzPhx41Hy5M90SvZUFuWlAKWrg+22kn0JzVD0d04uehtWX+7zOor12Fxbc7qJMQQzFUVDbs3HGQPdx9tVidpCRNuD0tb5WFbloZUtIGT6HNbaig64vVguKWbJHu9tkahYtEtyVEhvJWtBSwsrBxgnGRXVLrXFUi06LkBxK0m3hspCeBgJNdmtZ6fajd4tuBAj3D2OWoqjobVJ7sR17lLUnnIPifSutfWG9RHtIaRitPx3nG2UqUWXArb7ic7seB+FT3jp9/wDDxwx/F/Jxyym9Y6/ncUXs9uNudd+nPd+WpIIP9MK9DifE/OsAvZw6dakufUrROq4NgnydMQdUQGpl3aazGjuF5GErVng+8P0is/IOfnXZ+eb6UpQKUpQKUpQKUpQKUpQKUpQKUpQKUpQKUpQKhTtksPSezD1GZjpWuS7anEMoa+upwqSEhOPys4x8cVNdQj20lFvss9SlJJSsWlwpUk4KVZGCD5EetBjD6A9PtQOa86haV6kWq8sz5dogNzYN7ecMpbReJRlRUVY8MYPl8KkGfp1np91JlaW0/HuFvjNx2ZTbb7jqwSsHcQ4rjyHHlUZdlRM/XmpuoUa5Xy5CXNtEFlV09oUuU0A8cFK1EkY24+Wal+Xe9Q6f11L0o1rK6Xp1llp/+3ykvELB8gPqjwzXLK2mPmqtDlzAtbqnosnaoNu4eDhSQPAgHOauuwu3GZDDn4ONF1SFbVh1BQo+Wc+R4zVq9zfEtJS/CZkNJXv75UZIWCOfrAZzz51RLfZL+ypwOQ5oQpRWnaVEck+hrDa45+j+pj+q+9iWrR34Nqdb3iWXRO7r3e8xtOzcPe2/ZV0XbQskNNJgwWT3biypzdtUtGPd3ZOPE448hUeex63b1c3CgaHmTrJ3jSV3dy+pZ9047xYZIJ93J486vS76WnQw0IrU51zepK1d6pSCPIgeI+2goN/0h1FRKiJ01A0eIiGh36r4XlPqdJ97Gw424x9tXbcNFn2RQhw45fUpCwoEpKfdIUkZ4258PPwqz73G1xBciosuiH9RMFoLfkv3xMItOZwpAbUCSABnNXXcdMy2Iqu5blKf3IUAl4qTgjlJ9SCPGt+hbOqNKa7bjRE6WgaWefC3DJVfXHDxkd2lvuz/AI+c+oq52NHy/oZr2mPA+mHIrffJiqUGm3xjf3RJ4RnP1vKrY1DD1fbI0ZVk0m/qB9anA6ly7JhBlI+pjcDu3FSvltFXAjT05yzNvPxJES4ORkOGIiX3oYdON6FK/Lwc8j0rMFHvmm9ZwrWhWlomn13dL6TvvS190hvaclOw53Zx9lfXbV6oVZ4n4SPWsXtKXES27cpXs3idikE85xjOapl9g6ot1s7y1abkX6b3yWxEVcxCCG9p3L3qznGBxWsbTNyuFojz7za3bFcHkLD1uTchI7tQPuHvBgKyAOKRNKYtpyJDkomCKhxa0K7yQsEHAx4njx9PSqTKhwkxXJS5UZyOhOS5HO/HrgDJNXLaLRJRa5aZMRLru5DqESUhwEpTycH4mqQ5eLjZUPPsLTbWwnc44NiUj4+gxUavChX7ppbrEGdV2+NKYuVwtswPPPOqCVoXHVkhB8AQBxXRURGG2WEIYcYcUnC1q8FnyIHpjiu9F6sl3Qv8Jn9T3S8NTbZOaECTgx2QWF/V/UQfjXRiQEyYzCRIW+5t95KgR3avQV3w8M2e0ydmLSOtxrvRt2t8G/SNDRtVW9NylxlOC3Id79ASHQDtKuU+I4yKz5o8a8/HZpv16i9X+n1l+lpjdqk6ogOP29ElQjuqDycFTedqjx4keQr0Ejxqst1KUoFKUoFKUoFKUoFKUoFKUoFKUoFKUoFKUoFQj21h/wAlbqV/mhz9oqbqhHtr/wDRU6l4PP0Q5+0UGK7shw7lMu+v41nuCbRdHbZBTGnqb7wMK79R3bfPgY+2uwMC7XGBrW427Vjllvd/jtMrFyjwA04plScoTkc8DioD7IRuyLp1BVYm4z96Fut5iNzVFLKl9+rhePLGanH26RI1tLlai0rAtere7abffhSnFJMfZ+KI5xnHOK553wuPld8ZNtEtDjEJ5l/vA6VNOrCV+uU5wc/Kr3YIGFBPdk/m1Z1mnsR3m1fSc/ahYcXFdbC0LGMEZIyPKubWHXjS2itVaf0vc48v6XvOwRUsRitCypQSPeHAwTznyrG3TtXs286hYIWoY+Ir6zLeOPxqh8Mio10b160zrPqhedCwYk1F4tRcDzr7GGFbDhe1Xnz4etTK2zGKEq9na8M/VqSp2/ag+0vJOQ4f1Vr7S4r6y+PLIFXAqFHJx3DX82uFUFhPg02B8quztqgqdWrJKgonzwK2FShjOP0D7quEwox4MdG31rem3xMfyKT8qbO2rZUEnnCf0V8lwiNSWMOMtOAH8pI4q712uJn+QRj05rYu2RCkj2dHPqDUO2or1JY7bIhBEmCCylW8hrKCfmU8kfCrQiwtO2tp5tq0wyyoDKJTPeIA/wBKpf1PZVSYGyI/9HLQdynEJBJTjkc1E8m0RY6psK4PS7owoEKDju0EfHHjmh21YmqperkyXZlzuVud00/bJqLfaYkTu1MtlhYQSocbkkE/I10VmqcXHjL75pxe0KSlrAKOcYPHjXe3VN81G4+9Enaag2nSjdomiBJZlFby9rC9hKfIE5yK6Kzu8YZiPGM0wlSQpIbP1xjxNd8fEZvhfnZvcU9156bl0bFfhLBHh6PCvQv+VXnn7O0nvuuvTZxI2lOpYAwfP8aM16GB41WW6lKUClKUClKUClKUClKUClKUClKUClKUClKUCoO7batnZU6lHn+5S/8AaTU41BvbcIHZT6lHx/ipf+0KlGLnsgT5lounUWZb7a5eZzFtgKZt7SwhT575eQFHgYGTz6VNitRW+59Q5V/n2S+6Zv7sVph23ynGnmktoThC9uOSeefGoV7H19Z0vdOol3kR5UxqLboKlMQWi6+sd8sEISPEjOfkDU6Ro1o6ha9maptt8msRlstxXbRdba6w4haAff3ZyAc8etc8p4rWK5YusRsQVPwpOFYKH7dsc258loOP0ir7h31mdHadVa7a86gZQ45HCljjGQTyPsqwk2gNyh3tugOxlqAU8xcCl1CT5ltSOcfA+dX9boVvjsthDD5TjGe98f1Vh039tBdg26XW7bBZe81txwlR+3xOao0vq3c4M6RFRBgrDDhQCrcCR6nmrjdYhK/7M7kjyd/4V8P4P2V15x1219444dylF4jJ+ymobW3P6/t2pbLdxm6ZtbzwC0NTZ6WXFIyQFBKjnBwaqb3U6+ssrdctltCEKCCd5JyRxxnkHnnwNbLv0q0HfpIkXLR9uuElLYZS9LQHVpSM4SCoHgZzVZes1rkJKXLckpOOO9I8OB4Y8BRna17l1xVZ2WV3J/T9qacK0tm4TUxysp8du5XOMpz86+1PVS8OxDLZiWx2KG0vB1l7chbZ+qpBB94EeYpfOmejtSKY+ldMQbp3G7uvbB3ob3YKgM58cD9FVRuwWmPCahNW5pqGy0GG2U8BDY8EDHgOPKht9Nh1rOu9tTIcbYaVvUjCMkcY9a+5WoZmBju/0VTo0GJCY7piN3bQJUEpdJ5Pj41yBLP95WfgHB91XR3R8l8v9zUxiM7HbJJ3rda3jbjyGRUZTrguYZkS53WWlLgxugR2W1J9cHGQfjUhaicWmEpMG3tSX1EIIlS+6QlPrnB/Rio+l6dn3NqWHZlqs77gGx5CHZG0+ZHgDj5VF2s7Ves0XL2i0t6WvEC1Q7PN9nvE4oU2+oMKwRjnCuea6GyChpDBTHcaaWAolfO/jGRx4fdXfrVGtdNXiBJ0vFeny7lbbRNUuW7BWzHWtDC9wSo8HOeK6DSXGFJZSHnXG9oH41JAR8E8mu+Hhm+Eidm4Nv8AXzpspsZQdTQTkcf9aM16EQMGvPl2a2UJ6+9NQ39T8JYPAPH8qDXoN8TVYbqUpQKUpQKUpQKUpQKUpQKUpQKUpQKUpQKUpQKgvtvnHZR6lf5rV/tJqdKgrtwEjso9SsDJ+i1f7SaDGT2KL3adMak1rPu15g2lsxYSEe1vhpSgFrJUM+IFTFqzWWmJfUedeGuo+ljaZDDSXEG8IS8oobCRhOOAFA+fIxXTPQfSy/8AVS7XKNp+DGmuw22A6JL6GQkulSWwN/jkg/KoYvjbEO8To7jTbakObOEAlKsEHH2iuU7csrJeZ6dOJJdMmrWq2hHNzabtpsu7AvH0605GwT7u7bykn0+NSBp3qVpiazGba1Fp5yS4MBhFyypRA5AG2sYNvQn8DdNMBhptChLeUUpwVq3pTlXrgfoq5enxEPWFqktISh5ta1BYSMj8Wqlxv7amc1zGRt/rJopO4I1XphZSDn+NP+FbGOrWmpEZMlF/04Y+8o7w3IgbgM4+r448qxEXl1CLnKSClpIXu3BIyM+lSDp+SXemMWIpDamV3rv1BSQTvEcjOftpML+07sfiyfRep9huCmkRb7ph5x4hKGvpM71KPljbX02/XVvuq3EwblYJZb4cDE9SyjnHvAJ4rGxoAph62sDzTTaXW5iFJVsHBHnVyafvNvsVvEm5W5dwgqu8hL8Rp4sF0qYISoqT+aohXpxVuN1xV78fiyDnVsVDDz6pNpbZZ3d4pctSdm362cp8qpjvVTTbbZcOo9NqGM+7dAf91dE2rxF7yLbZLEiRcn/YXWJ5lq2oa7opW2UZwrcT4n0qPZMRj22Thlvl5zjYPzjWJjlfNXvx+LJe51NsKYKZar1YfZ1KKUrNxxuUOSkceIBBx8a1Y6lWWY4y2xd9OuuvEJbbTdRuUT4DGPGsbs3nSFqbKElCbnJWkbfAlpsE1ppBpDOsNPuoQhLqbkwpKwnkHfTst9r34/FkSuWuYs+Mtq2ptd8lc/2pbbmlboA8VKBGAB4VGi73JnuTEJumnbPNTwG51+aUAf8A5sePyFdKZLLZmzShIRuedGUHbkbzxx5Vyi2xvwNdUY7OU3ZABKASMsKz+yk6dnNrNzl9O/Wol2O86chWpvVNkkzBbnoaxHntd2t5xpSQM5yfeUOa6JdROld40I7BiXC42u6lcdboNqmokJYbQoJO7HgeRx41StPxWYmorQ+002243OjqSoIHunvE1Vr1pMMaelalDK0NIvj0FawkBvnJHxznj05FbuU6epllObqfyamU1MaqvZoYEbr301CDuH4TQTg/F0V6DE+Hzrz9dmlJT2g+mpUd2dTwiCfId6MV6BU+Jro5VupSlEKUpQKUpQKUpQKUpQKUpQKUpQKUpQKUpQKg3tquMs9l7qC5IaEiOiBudYKinvUBxO5G4cjI4z5ZqcqgrtsrbR2XeoDj7PtMduElb0feU96gOIKkbh4ZGRnyoMS+lusWk9G631dcLFoydZbPcosRMS2MXPv1Q3G1FSlqdcTuUDzhPzzmoFlWtN51GcgtNSpQSp3YPcyoA5+HPj4VfWuL3Yb7q+fN03pxWlLO400GrSuaqYWSBhR71WCcnJwfCo8nla3n0lRDW/aePdz6GnrRqS7St1P0Pb+n0jTdot9yTdmkQny682pKwh0vJCkAp4wOPD1q7OimhtO6ktV7u1zvgtt1txKYMAOoSZSlNLI4I3K5wOKihm4RX9L6XhxXQtyDDf8AaUgHLbrkgqCcnx90JNVzQFzh2TWVruM5SW2IqnFFak5wS2oJ/WRWLLFiJbnBKlvOlH4wuFHu48RwR4eNS7eNN2XT/TrSMu0XJ6Ym6yHZEiPICA5DcS0E7FbSQM5yM+RqLLvHU3c5aV7sd4TwCE7s+Pw/4Vc2mpkdzRJg94FS27qZXd452FgJ3Z9Nw8M1tEzdnvQendYTbnOveohZplrdaXBjFSE+1KIUQPeOT7wCcCrQcgTLjpl1EVDZmIvBJQ46lpITtws7lcDA+dU/QU+Hadb2CdOUhuJGmtvOOLGdgBzn9NXBLtLd3tlwacjTX2helSP4tSkvJCU54CuMHwrF2vttk2tZ1NEdS8gWyPBj/j+/SC46ANqQg+8sH1Hzqz3yn6ReyraDJUFKPkCs5P2Vf1xtwF1g3M2qetQtzUdLSQj2dn3skuE87kgHGP2VHsw/23IB5/Guc/6ZpiVJvXPQen+n0PTEHTl/Goo0h2Q+++FoV3TmxsBJ28DIwcHmvq6DdO7BrFU663fUKbRJs0pl2PG3NpMg4JSPe5OVYGAPOo4mzIq9E2q3NKSJbNykyVtJGCELbbSFfaUmtNHSo9u1fp+bK2pYi3Fh5xahnYkLGT9g5rXpeFJdcUpby9uFFxZIHllZz+2pW6xdPrBoHQtgVYdRJ1D9Jzg/JCVIV7PiOCke7nGcq4PPFRlcVINzmFtW5v2h3ar84bzg/or72ZcRvQNytylIRNXdWJjTQGCtIZUhR+zIp6SL46AdL7F1FudxXe9St6fNscjyGQsoBfG7J+sR4EJHHrUndLLFbbt2XesMqfao0mWw5OcZkvIypCwobdp8ik8g/GuscNbbE6HIcSFBiQy8QoZ4Q4lR/UK7L23qNbLf2bOpNuhMPyU3m7TUiY2yotKS44hTZCs4A8ckjjivN15e7C63Jf8AP+u/Ts5m9cf6jbstztN/2UdCQ5NknvasVq+B7Jdm54TFYYS6NyFsbSVLP52azzp86wNdlydplPVTQUB2xXB7VzmsYS416ROCYjEfvU7m1MYypRwcKzWeVI49fjXqcK3UpSiFKUoFKUoFKUoFKUoFKUoFKUoFKUoFKUoFQf20LZOvXZe6iwrdCfnzHLYrZHjILji8KBOEjk8AnipwraUg+VB5zLlap1okFVwgS4AeQO69tjrY7zA527wM4yM4q1p0/u332kv5b71AKUkbSNvJ+dejbV3TXSmvlRVak07bL6qLuDBuEVDxa3Y3bdwOM4FW8rs3dLFcHp7pwj/NrX3UGACAuO2cNuMpBSDgKAOfPPxr7e8bI/lEeI/KHrWe3+DL0m3lX9jnTW4+f0a191bj2aelBBH9jvTfP+DmvuoPPbqmaVXW4NCSnug8MIBzv5OefhVRsq2RGwlbKTgFWFgc/LNZ+3uy30ikAhzpvppefHNub5/VXGnsp9HU5x0100M+P8XN/dQYGsthtRLqCOOMipJFy0z7M9b9SvXCPCdu8h9yTatqnQgRwkIHP55Sflmszauyp0eUQT0305x/g9H3UV2VOkCwoK6caeUFEkgwUHJPjUs2u2GYaj0TqVqzp23iNeI8aBb2EZQGHnUKPeuuHdzuBHB+NR5NW2J0rC0Ad85j3x+efjWdVHZF6MNhAT0004kIIUnEFIwa1PZI6MknPTPTnP8A9CipJo2wPKWgPJ95Odnju+I48a5A8N6RuT9ZPGfHkVnfPZN6NEf+jTTf/wCPR91a/wAEzo3/APDTTf8AUEfdV0jBDNUBOkjek/jV8hQAPvGuB1aS6kbkgbTn3hms8auyV0aWcnpppsn/ACBFcauyF0VV49MdNn/wKKowQjaUlQWnwJ4UPQ1d9k1xAt3Sy76ZUxL+kbg+l1EluQBHSgd2cKR45yg+Hjn4VmsPY86KEY/sY6cx6exJrjV2NuiC/Hpfps+X/mSa49XCdWSZb4svF14dMM7hdxhn7LsJ+X2jOmZYjPyNmqIq1dy0pQSA4CSSBgYHJ54xWf4cCqFpXQ2n9D2iJa9P2WDZ4ERGxiPEYS2ltPoMCq6BgV2c2tKUoFKUoFKUoFKUoFKUoFKUoFKUoFKUoFKUoFKUoFKUoFKUoFKUoFKUoFKUoFKUoFKUoFKUoFKUoFKUoFKUoFKUoFKUoFKUoP/Z"/>
          <p:cNvSpPr>
            <a:spLocks noChangeAspect="1" noChangeArrowheads="1"/>
          </p:cNvSpPr>
          <p:nvPr/>
        </p:nvSpPr>
        <p:spPr bwMode="auto">
          <a:xfrm>
            <a:off x="230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 name="AutoShape 8" descr="http://img0.imgtn.bdimg.com/it/u=3157668398,2056971038&amp;fm=21&amp;gp=0.jpg"/>
          <p:cNvSpPr>
            <a:spLocks noChangeAspect="1" noChangeArrowheads="1"/>
          </p:cNvSpPr>
          <p:nvPr/>
        </p:nvSpPr>
        <p:spPr bwMode="auto">
          <a:xfrm>
            <a:off x="345281" y="1202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3" name="矩形 22"/>
          <p:cNvSpPr/>
          <p:nvPr/>
        </p:nvSpPr>
        <p:spPr>
          <a:xfrm>
            <a:off x="618582" y="246877"/>
            <a:ext cx="4457474" cy="300082"/>
          </a:xfrm>
          <a:prstGeom prst="rect">
            <a:avLst/>
          </a:prstGeom>
        </p:spPr>
        <p:txBody>
          <a:bodyPr wrap="square">
            <a:spAutoFit/>
          </a:bodyPr>
          <a:lstStyle/>
          <a:p>
            <a:r>
              <a:rPr lang="en-US" altLang="zh-CN" sz="1350" b="1"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Function Verification – Room Details</a:t>
            </a:r>
            <a:endParaRPr lang="en-US" altLang="zh-CN" sz="135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pic>
        <p:nvPicPr>
          <p:cNvPr id="2" name="图片 1"/>
          <p:cNvPicPr>
            <a:picLocks noChangeAspect="1"/>
          </p:cNvPicPr>
          <p:nvPr/>
        </p:nvPicPr>
        <p:blipFill>
          <a:blip r:embed="rId5"/>
          <a:stretch>
            <a:fillRect/>
          </a:stretch>
        </p:blipFill>
        <p:spPr>
          <a:xfrm>
            <a:off x="3346740" y="1851670"/>
            <a:ext cx="5700726" cy="2677794"/>
          </a:xfrm>
          <a:prstGeom prst="rect">
            <a:avLst/>
          </a:prstGeom>
        </p:spPr>
      </p:pic>
      <p:sp>
        <p:nvSpPr>
          <p:cNvPr id="24" name="文本框 23"/>
          <p:cNvSpPr txBox="1"/>
          <p:nvPr/>
        </p:nvSpPr>
        <p:spPr>
          <a:xfrm>
            <a:off x="474566" y="969231"/>
            <a:ext cx="7225696" cy="276999"/>
          </a:xfrm>
          <a:prstGeom prst="rect">
            <a:avLst/>
          </a:prstGeom>
          <a:noFill/>
        </p:spPr>
        <p:txBody>
          <a:bodyPr wrap="none" rtlCol="0">
            <a:spAutoFit/>
          </a:bodyPr>
          <a:lstStyle/>
          <a:p>
            <a:r>
              <a:rPr lang="en-US" altLang="zh-CN" sz="1200" dirty="0" smtClean="0"/>
              <a:t>If there have more then one person in this room, the area 3 can only show the stay duration in bed or out of bed </a:t>
            </a:r>
            <a:endParaRPr lang="en-US" altLang="zh-CN" sz="1200" dirty="0"/>
          </a:p>
        </p:txBody>
      </p:sp>
      <p:sp>
        <p:nvSpPr>
          <p:cNvPr id="25" name="文本框 24"/>
          <p:cNvSpPr txBox="1"/>
          <p:nvPr/>
        </p:nvSpPr>
        <p:spPr>
          <a:xfrm>
            <a:off x="5220072" y="3363838"/>
            <a:ext cx="288032" cy="369332"/>
          </a:xfrm>
          <a:prstGeom prst="rect">
            <a:avLst/>
          </a:prstGeom>
          <a:noFill/>
        </p:spPr>
        <p:txBody>
          <a:bodyPr wrap="square" rtlCol="0">
            <a:spAutoFit/>
          </a:bodyPr>
          <a:lstStyle/>
          <a:p>
            <a:r>
              <a:rPr lang="en-US" altLang="zh-CN" dirty="0" smtClean="0">
                <a:solidFill>
                  <a:srgbClr val="FF0000"/>
                </a:solidFill>
              </a:rPr>
              <a:t>3</a:t>
            </a:r>
            <a:endParaRPr lang="zh-CN" altLang="en-US" dirty="0">
              <a:solidFill>
                <a:srgbClr val="FF0000"/>
              </a:solidFill>
            </a:endParaRPr>
          </a:p>
        </p:txBody>
      </p:sp>
      <p:pic>
        <p:nvPicPr>
          <p:cNvPr id="12" name="图片 11"/>
          <p:cNvPicPr>
            <a:picLocks noChangeAspect="1"/>
          </p:cNvPicPr>
          <p:nvPr/>
        </p:nvPicPr>
        <p:blipFill>
          <a:blip r:embed="rId6"/>
          <a:stretch>
            <a:fillRect/>
          </a:stretch>
        </p:blipFill>
        <p:spPr>
          <a:xfrm>
            <a:off x="118618" y="1784585"/>
            <a:ext cx="3101851" cy="1631209"/>
          </a:xfrm>
          <a:prstGeom prst="rect">
            <a:avLst/>
          </a:prstGeom>
        </p:spPr>
      </p:pic>
    </p:spTree>
    <p:extLst>
      <p:ext uri="{BB962C8B-B14F-4D97-AF65-F5344CB8AC3E}">
        <p14:creationId xmlns:p14="http://schemas.microsoft.com/office/powerpoint/2010/main" val="1876997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18" y="223935"/>
            <a:ext cx="5749526" cy="335368"/>
          </a:xfrm>
          <a:prstGeom prst="rect">
            <a:avLst/>
          </a:prstGeom>
        </p:spPr>
      </p:pic>
      <p:sp>
        <p:nvSpPr>
          <p:cNvPr id="5" name="文本框 4"/>
          <p:cNvSpPr txBox="1"/>
          <p:nvPr/>
        </p:nvSpPr>
        <p:spPr>
          <a:xfrm>
            <a:off x="17291" y="38604"/>
            <a:ext cx="494982" cy="432808"/>
          </a:xfrm>
          <a:prstGeom prst="rect">
            <a:avLst/>
          </a:prstGeom>
          <a:noFill/>
        </p:spPr>
        <p:txBody>
          <a:bodyPr wrap="none" lIns="51422" tIns="25716" rIns="51422" bIns="25716" rtlCol="0">
            <a:spAutoFit/>
          </a:bodyPr>
          <a:lstStyle/>
          <a:p>
            <a:pPr algn="ctr"/>
            <a:r>
              <a:rPr lang="en-US" altLang="zh-CN" sz="2475" b="1" dirty="0">
                <a:solidFill>
                  <a:prstClr val="white"/>
                </a:solidFill>
                <a:latin typeface="微软雅黑" panose="020B0503020204020204" pitchFamily="34" charset="-122"/>
                <a:ea typeface="微软雅黑" panose="020B0503020204020204" pitchFamily="34" charset="-122"/>
              </a:rPr>
              <a:t>01</a:t>
            </a:r>
            <a:endParaRPr lang="zh-CN" altLang="en-US" sz="2475" b="1" dirty="0">
              <a:solidFill>
                <a:prstClr val="white"/>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 y="1"/>
            <a:ext cx="911438" cy="809030"/>
          </a:xfrm>
          <a:prstGeom prst="rect">
            <a:avLst/>
          </a:prstGeom>
        </p:spPr>
      </p:pic>
      <p:sp>
        <p:nvSpPr>
          <p:cNvPr id="7" name="AutoShape 5" descr="data:image/jpeg;base64,/9j/4AAQSkZJRgABAQEAAQABAAD/2wBDAAMCAgMCAgMDAwMEAwMEBQgFBQQEBQoHBwYIDAoMDAsKCwsNDhIQDQ4RDgsLEBYQERMUFRUVDA8XGBYUGBIUFRT/2wBDAQMEBAUEBQkFBQkUDQsNFBQUFBQUFBQUFBQUFBQUFBQUFBQUFBQUFBQUFBQUFBQUFBQUFBQUFBQUFBQUFBQUFBT/wAARCADcASUDASIAAhEBAxEB/8QAHgABAAEDBQEAAAAAAAAAAAAAAAcFBgkBAgMICgT/xABaEAABAwMDAQUEBAgGDQcNAAABAgMEAAURBhIhBwgTMUFRFCJhcRUygdEWI0JSkaGx0hglM5KTlBckNVNlcnR1goOyweEoNjhDRGOEJjQ3RVRVV2Jkc5Wz8P/EABoBAQEBAQEBAQAAAAAAAAAAAAABAgMEBQb/xAAkEQEBAAIBBAICAwEAAAAAAAAAAQIRIQMSMUFSYQRRcaHhsf/aAAwDAQACEQMRAD8Ayp0pSgUpSgUpSgUpSgUpSgUpWhIFBrStMitaBSlaZFBrStNw9abh60GtK03D1pketBrStneJ/OH6a13p/OH6aDdStnfI/OT+mnfI/OT+mg30riL7YIG9O4+A3DNcgUFUGtKUoFKUoFKUoFKUoFKUoFKUoFKUoFKUoFKUoFKUoFKV8z8puKyt59xLTSAVLcWralIHiSTwBQcxUEjmo062dYIXSmwB3aJV6lpKYUPIwT5rX6IT5nz8K4uovX/TOhbewqPPi3q4SFbWYUKS2tWMfXXgnagevn5V0m6na3uGudUOXS4PB1xwBBSlY2oT4hCRnhIzXTHp2zu9Jub047vrvUd4myp0m/3JT8hwuObJS0JJPokHAHoBVHd1PeVK/u5c/smu/vVTHXlqJyAf9IffXCVnwJT/AD0/fW+FVVWqL2Rj6buf9dd/er5nNSXtR/u3c/667+9XwlZAGSn+en764VvoB5UjP+On76cCpJ1Fd8c3i5Z/y1396tF3+74/uvcT85rv71UwSEAH32/6VP31tMtoD3nWh83E/fWryKkm/XXPvXW4H/xjv71bjfbmAP40n/P2x396qMZjOf5dn+mSP99aLmNYA9oYHzfR99Z4H3u3y6FWfpKcc+ftbn71bPpy5gY+kZ39ac++qWu4Mj3faY2R/wB+j762GfHUOZUcf69H31R9j95uK1c3KaD/AJU5+9XGm93Af+spv9ac++vhdnRf/a4vz79H31we3xAM+2RP6wj76z7Fww9TXSFJZmsXSaxLjrS6y+JCyULByk/W558jWRroF1ii9YdDs3E4ZvEUiPcoo8W3R+UB+arxB+Y8qxh/ScRspJnRAT4ZfR99X30Y62r6P6wavUOZEkRlp7mbBEtCBJa9Mk8KBwQfI5HnUuOxlQByK1qN9C9fNB69t9rdtmq7KqZPQkt25dxZ9qSsjlst7s7gcjA9KkZKs1yG6lKUClKUClKUClKUClKUClKUClKUClKUClKUCoC7dilJ7I/U4oWptX0SoZQog/WT5ip9qCO293J7KvUb2oLMMW7MgM43lrvE7wnPG7bnGfOgwcaT05ebvIubtjQ8sQ2GTJLT2xSUrXsR4nn3uMfGpEjdIOoDDCUy9K6gfkKV7zjdwCElPptyefjV/wDQFvRdw6u6sZ0hFup0o5Dhd0zqYtGUVBZKt5R7uArBHnXaKAmdbtZXqIba6i1pbjux5IALSiW/fSkjzBHPzqbvhZHRUdFup68lOn7sU+W6QOB/OrcehvU5wc6duPzMhP31kOblRFIQpbzaELUEjIPvKPpVVTGj+BSc58Cmm9e10xtjoN1Nxxpu4H5yU/vUHQTqaoEnTk37ZCf3qySLZZCsYA8vCtF29BJJb4+Rqd1vs0xtDs+9SlA/+Tc0fN9P71P4PfUkD/m1L/p0/fWSdNvBHDWT4+FcbsJKfFoj7DWe7fs19MbX8HvqR5aakn5vp++n8HnqR56bk/06fvrJEmAgZIbrauCgj6n6qvdThjdV2d+o+P8Am1IA/wDvI++tn8HnqMDj8GpHPq8j76yQGKyOFBKfnRUFo+CQftq7pwxuOdnbqHnB009k/wDfo++tquzp1FCc/g24PTMhH31kQvYjW1hLr7yIySoJSVAnJ9OKpNuusea4oMq75LRHeKS2obQfPkCm7fZw6PyukVwjQoQf6ZBlxiIv2h1V4Un2hSE71OkZ4IAPAqLL/dLNcGWfouwps68lSliWt7eCOB73hXeLrLtiPhmM+2tSmJKl9wsEqHdq5IB9K6COtONR2EqjFj3MKcJ+v8ceVanKVd3QCO2OuPT9wJSlwalg4WBg579PnXoxTgHivP8A9m2ZolrWOm49ytd7f1s5qq3qtU6NLbRAYb79veHmiNyj9bBB8xXoBTRG6lKUClKUClKUClKUClKUClKUClKUClKUClKUCoM7bXs/8FfqN7X3nsn0ae/7jHed3vTv2Z43YzjPGanOoK7cXPZL6nfC0OftFBir6NWfQ1+6m6ttukTf5GkJNvhpT9OlDU4rCyVZLXAG4cY5qRtWs3TRGobvA0xHlTJkBbKmY761ZLTqApairwOCf/7FQ32V7Oq/al1RbkT5FqU/AjBM6JjvWCHSQpOePLB+BNTxrnU2oOm8q6QmbtcdVvRAyChwJDxS8nIJSPJI4z8qZehe2kmWX2EPOd5IeXhxaC6dyVHkjA9DnFSJGssHaC4w8oKGRtLlRZp1UuVDiyJFyfQsfjQtJSCgnnHHORnHNSlbAFxG0O36ZuT4q9oTz51htSteWSYNKylaSitKv4W37ObiHFMBO4d5uxz9XOPjUZfQ/WXvUBcbS/doR+NCW38rXz9Uk8DwqTtd3O4ab0vLuVkXL1JdGVIDNs9tDXfbjgndjjA5qwUdVupSpMZpWgHm0FguyHfpnIZXzhA497wHPxqaYU120da/Z2sM6UU8FFayIzxSUcYSOfreNXDrm966st1EfTNjiyLT9HrdaVNkLbd9qHJa2+SM5xVDV1W6nJhRHV9OFh5Tii40b2SG2xj38+ZOTx8Kr3UDqnfNK3VqBb9L3HUcdEAzGJ6VJAWrP8gfMkc8/CnEXa8NKCPfNPwZ13gOM3d5tKpTSN60IdxhQSeMpGOKqv0VZwRmG/wcn3HKp2lXRf7HCuLkuVbnJbSXlQu8AVHJAyg49P8AfVY+jW/D6am/01Z1KjgFqsuOYTx/1bhrT6PsuMexPKPoGnKpeuBPsulbncbK7Lvl2jNb4tvXKKA+vI90qHhUVJ6jdWlvwkr6eqa7wEycXVR7gZxx+dxg1dfYurq8xqFm2QToePborwdV7W7emFqb2bTtCRnhW7zqwrxqHUkeVYnIzMZq2u4Te9q1bkL24JaSPFJNaXXXPVSbaMSumDb5Lu4R3roop2gZ35P5WeMVtuWqrnpq92ViJAcbgXZO6ZLUUgQlbR+LJ8cBRPzosUnqFouHY2I16htPMz50WSXFrWoIKFIUOEHgZGK6POLDDLDgbV+avcPH5V3m1/pd23yxezebhNVNhSgYUlYXHbSppYyjz8sj0rpA/L3xoqXZC3kKBSpCv+qPkAflXTC8FTF2dJWhRrLSzNwhX53XC9T276KlRHW025trvmyoPoI3KVwrGPUVn+A8a863QZptvrl08bbwU/hFAOc5z+OTXorqoUpSgUpSgUpSgUpSgUpSgUpSgUpSgUpSgUpSgVBXbhSV9kzqcB/7ocP6xU61BvbdH/JQ6m/5nd/aKDEb2U27i/qPVQs0tqBd/YYvs0h9HeNoPenJUnzGARXae23S7fhLdGdQIs8m8MNspdmRYwSXG1JyhOTzwMD7K6s9lRy4xtRauds8Nq43ZFtimNFfc7tDqu+OQpXl7uf1V2OYvShrqZcL3pFNn1I4001I7mcXkBtKdrRwPdzj0rnbzpYvaAuEwpCUw0BwEKyjIyfj5VI0CRuYSe6aRkA47sVF8PU+4oQmQ62pCwVN7UqSsfmnjIqSrPcw/DQox2FKx+WDU8NPu71Yz7iP5ia07whOMN/zBWonAqG5hpJ58M4qzLv1CmwbrKit26AptlwoSpQVkgevvUF3lY8kpGOfq1T5tpiT1oU+whSkZx4jGc8ftqxrt1vt+mlxmb1ddKWV+S2HmmblNLLikEkBW0nwJBqtSdZXiOyt5yDbdiVBBKVqycjIIGeUn1oK/EtUeCwllmOhttP1Uj481yqYbx/Jo8PSo/vfWOJpttly9XPTljQ8paWfpOWWe8KT723J5ABT+mqo3rW4y7f7bHZtcmEWkvtvsOFSXW1cpW3z7wx51nScrq7hrA9wceHFcbjCBjCAMVx6durl4tKJEiOyh0uLSUt+GAaqBUj+8pqJ7W1f4sR+KUy44eaSd+w5HI8/11ZiEQYrzvsUeO027jKVoyD9hzUgahYfkw0+ySjbloXuW42ndvTjwwaim6plJmyWpjyLk2sEFKtyMfEbccGttLH1+9qX6VEu6TYsqzPQZaIsRlopcbHdLCdx8ODnwrpDMKn4sRLyo5S4n3O6ACknGPewPGu7+rrlqBd2ZauWn4lu0uzbpaYUuNI3LcUGF7MpPIGc5rpDLilUKMSwmP3qd7agf5THGfhzW8Wau/oGwYvXXp2N24q1FB//AHJr0XV51OgKXEddOnQdIKvwjgY5zj8cmvRSDkmtI3UpSgUpSgUpSgUpSgUpSgUpSgUpSgUpSgUpSgVB3bbweyj1Oz4fQzv7RU41B/bZQVdlHqaP8Du/tFBiS7Jc9dm1LrCe3Ak3VyNbojiYUIAvv/j8FKM8Zwc/ZXYwXfT9413LvEmFqOzSJDLTK7TcENpQgpTw5+cN3jXXbsn3SJYNR6vus9xTMOHbojrq20Fako78pyAOT412iWzY+o+uJOorTqxiZaFxGYpjGG4h1LraTuO5Xkc+lcsvKxzxpEN1xDgkxi2Vjc0Y5SsD/GB8fnUjWh2KYyFNtLIwOd1WNG0sgyCpyOENlYSFtyAVFJ8ykjyIqSrRarezHQBJk5AAyhCcH9NTbTkS+wrxbVuPkVVaF2u1jZuspDtgElaHCFvFf1jjx8PhV+KiW8H3ZEo/6tP31RpWjLFMkuPuOTi44rerkAZ/TTYtNUfTl4Qy7L0NbJqQgNtuzgwpWwHgJKxnGd2K+ybfY0lpS5OnSWEKS2tRWkhKsZCTx5V8mrOzv0211OjS7/Y13aVHaDDT7zigpCAcge6oeZNXdL0zZpLRQoPoBCU4RxwkcDxq7jCzHmrBe46DK0Zbp7TalbFTA0oJUTzjvB8E5x8K+9d0isw1MDTiBDjNJbU02UbGm+NqQEjhPh4elcOsehXT7qCzFb1HaHLsiIpZYDzqk7CvG4+6R47RVeh6NsNutEW2Q47rEGLHTEYaSfqNJxhOfPgeJ5rC1u07IjSrUhyPG9iRuUO6TjgjGTX3KCcfln4+tccC3RbZGDEbf3YUVe8cnJrkVtHgTQ0pGoETHIG2A6w06VALXLa7xOznOBkc1G8laEvymLlN7pwjah6FGQFIPr72fsqTb28pqKe6jmUtfulPebNoPnmo/TZXbmuUp9DFukY9xbii6hRPw4ra6R1rPVzF2nt2dNlusOFEt8st3mclPdS1pYXjbjzVz4eldEZLba4rKo7b6Fj3/wAbg5wPyfhXfrXep9P3N5nTUS5e2XW126Yt8FhTbYUlhalbSePMY5rpPrbSMnRsKzvPXJud7VHD7aEoIDTZA905PPJreNnDpj0epnjl1MZuY639b4n9qt2f90jrp067xJQfwjgYGMcd8jmvRKPE/OvO92fH0y+ufThQG3bqSAB8R3ya9ESfrGtOLdSlKBSlKBSlKBSlKBSlKBSlKBSlKBSlKBSlKBUJdtb/AKKfU3/M7v8AuqbahXtksOzOy/1HYZbU6+9altNNoGVLWopCUgepJAoMTfZDuMGx6m1lcrnMZgW+LbIan5MhW1ttPfkZUfTkD7a7Lbzduotyudou1ik6Wkx2O7kRJjZdLyG8LT3fHGR41166A6Dv+hOo2q7JquwyLLOatsRcqBdmkpCUKUstlxJyNhJHjxmpl0903muvSFuQY9vJlvENR0htoJKgd6AnI2qOcfKueTUnFu17ocCnnFOsT0tBQSmQkILS8+mCSPtq/bZOj+ys7HOCASPHGai0aMcgOlCZY3bsYDmOavm0IYgRkNrmxQB+Qp5O4Vjyt0ub22OM/jh+z9tPpOOkgBYwfDkffVq3+1RbwYykzoiO63eKwc5x8fhVK/Atl0hf0lCTzzlSR/vqJpfiro3n3Rn/AE0/fW36UQocIyfTemrFOim0Di5QRz/fE+tcsTS8eDMjyFXCIrulhRAdHOOfWhpe/t4A/klA5x4iuP28KJAaJOcH3hXxLuEcE/2wyVcflpPr8fn+io86oaRumr02oWPXb2kvZXFGUphlLplIUc48eCPI0NJL9tUrwjqOPRSa2Casf9mWrPkFJqMjoe7vdRIeomdfvNWBlDYc08lkEOrSnBO/OSFH3setceotB3279UYWoIuvJVrsTZQXdOeykpdx4jf4gK8x8KMr91LJXHgd6YEx7eShIjBKlZPzPhx41Hy5M90SvZUFuWlAKWrg+22kn0JzVD0d04uehtWX+7zOor12Fxbc7qJMQQzFUVDbs3HGQPdx9tVidpCRNuD0tb5WFbloZUtIGT6HNbaig64vVguKWbJHu9tkahYtEtyVEhvJWtBSwsrBxgnGRXVLrXFUi06LkBxK0m3hspCeBgJNdmtZ6fajd4tuBAj3D2OWoqjobVJ7sR17lLUnnIPifSutfWG9RHtIaRitPx3nG2UqUWXArb7ic7seB+FT3jp9/wDDxwx/F/Jxyym9Y6/ncUXs9uNudd+nPd+WpIIP9MK9DifE/OsAvZw6dakufUrROq4NgnydMQdUQGpl3aazGjuF5GErVng+8P0is/IOfnXZ+eb6UpQKUpQKUpQKUpQKUpQKUpQKUpQKUpQKUpQKhTtksPSezD1GZjpWuS7anEMoa+upwqSEhOPys4x8cVNdQj20lFvss9SlJJSsWlwpUk4KVZGCD5EetBjD6A9PtQOa86haV6kWq8sz5dogNzYN7ecMpbReJRlRUVY8MYPl8KkGfp1np91JlaW0/HuFvjNx2ZTbb7jqwSsHcQ4rjyHHlUZdlRM/XmpuoUa5Xy5CXNtEFlV09oUuU0A8cFK1EkY24+Wal+Xe9Q6f11L0o1rK6Xp1llp/+3ykvELB8gPqjwzXLK2mPmqtDlzAtbqnosnaoNu4eDhSQPAgHOauuwu3GZDDn4ONF1SFbVh1BQo+Wc+R4zVq9zfEtJS/CZkNJXv75UZIWCOfrAZzz51RLfZL+ypwOQ5oQpRWnaVEck+hrDa45+j+pj+q+9iWrR34Nqdb3iWXRO7r3e8xtOzcPe2/ZV0XbQskNNJgwWT3biypzdtUtGPd3ZOPE448hUeex63b1c3CgaHmTrJ3jSV3dy+pZ9047xYZIJ93J486vS76WnQw0IrU51zepK1d6pSCPIgeI+2goN/0h1FRKiJ01A0eIiGh36r4XlPqdJ97Gw424x9tXbcNFn2RQhw45fUpCwoEpKfdIUkZ4258PPwqz73G1xBciosuiH9RMFoLfkv3xMItOZwpAbUCSABnNXXcdMy2Iqu5blKf3IUAl4qTgjlJ9SCPGt+hbOqNKa7bjRE6WgaWefC3DJVfXHDxkd2lvuz/AI+c+oq52NHy/oZr2mPA+mHIrffJiqUGm3xjf3RJ4RnP1vKrY1DD1fbI0ZVk0m/qB9anA6ly7JhBlI+pjcDu3FSvltFXAjT05yzNvPxJES4ORkOGIiX3oYdON6FK/Lwc8j0rMFHvmm9ZwrWhWlomn13dL6TvvS190hvaclOw53Zx9lfXbV6oVZ4n4SPWsXtKXES27cpXs3idikE85xjOapl9g6ot1s7y1abkX6b3yWxEVcxCCG9p3L3qznGBxWsbTNyuFojz7za3bFcHkLD1uTchI7tQPuHvBgKyAOKRNKYtpyJDkomCKhxa0K7yQsEHAx4njx9PSqTKhwkxXJS5UZyOhOS5HO/HrgDJNXLaLRJRa5aZMRLru5DqESUhwEpTycH4mqQ5eLjZUPPsLTbWwnc44NiUj4+gxUavChX7ppbrEGdV2+NKYuVwtswPPPOqCVoXHVkhB8AQBxXRURGG2WEIYcYcUnC1q8FnyIHpjiu9F6sl3Qv8Jn9T3S8NTbZOaECTgx2QWF/V/UQfjXRiQEyYzCRIW+5t95KgR3avQV3w8M2e0ydmLSOtxrvRt2t8G/SNDRtVW9NylxlOC3Id79ASHQDtKuU+I4yKz5o8a8/HZpv16i9X+n1l+lpjdqk6ogOP29ElQjuqDycFTedqjx4keQr0Ejxqst1KUoFKUoFKUoFKUoFKUoFKUoFKUoFKUoFKUoFQj21h/wAlbqV/mhz9oqbqhHtr/wDRU6l4PP0Q5+0UGK7shw7lMu+v41nuCbRdHbZBTGnqb7wMK79R3bfPgY+2uwMC7XGBrW427Vjllvd/jtMrFyjwA04plScoTkc8DioD7IRuyLp1BVYm4z96Fut5iNzVFLKl9+rhePLGanH26RI1tLlai0rAtere7abffhSnFJMfZ+KI5xnHOK553wuPld8ZNtEtDjEJ5l/vA6VNOrCV+uU5wc/Kr3YIGFBPdk/m1Z1mnsR3m1fSc/ahYcXFdbC0LGMEZIyPKubWHXjS2itVaf0vc48v6XvOwRUsRitCypQSPeHAwTznyrG3TtXs286hYIWoY+Ir6zLeOPxqh8Mio10b160zrPqhedCwYk1F4tRcDzr7GGFbDhe1Xnz4etTK2zGKEq9na8M/VqSp2/ag+0vJOQ4f1Vr7S4r6y+PLIFXAqFHJx3DX82uFUFhPg02B8quztqgqdWrJKgonzwK2FShjOP0D7quEwox4MdG31rem3xMfyKT8qbO2rZUEnnCf0V8lwiNSWMOMtOAH8pI4q712uJn+QRj05rYu2RCkj2dHPqDUO2or1JY7bIhBEmCCylW8hrKCfmU8kfCrQiwtO2tp5tq0wyyoDKJTPeIA/wBKpf1PZVSYGyI/9HLQdynEJBJTjkc1E8m0RY6psK4PS7owoEKDju0EfHHjmh21YmqperkyXZlzuVud00/bJqLfaYkTu1MtlhYQSocbkkE/I10VmqcXHjL75pxe0KSlrAKOcYPHjXe3VN81G4+9Enaag2nSjdomiBJZlFby9rC9hKfIE5yK6Kzu8YZiPGM0wlSQpIbP1xjxNd8fEZvhfnZvcU9156bl0bFfhLBHh6PCvQv+VXnn7O0nvuuvTZxI2lOpYAwfP8aM16GB41WW6lKUClKUClKUClKUClKUClKUClKUClKUClKUCoO7batnZU6lHn+5S/8AaTU41BvbcIHZT6lHx/ipf+0KlGLnsgT5lounUWZb7a5eZzFtgKZt7SwhT575eQFHgYGTz6VNitRW+59Q5V/n2S+6Zv7sVph23ynGnmktoThC9uOSeefGoV7H19Z0vdOol3kR5UxqLboKlMQWi6+sd8sEISPEjOfkDU6Ro1o6ha9maptt8msRlstxXbRdba6w4haAff3ZyAc8etc8p4rWK5YusRsQVPwpOFYKH7dsc258loOP0ir7h31mdHadVa7a86gZQ45HCljjGQTyPsqwk2gNyh3tugOxlqAU8xcCl1CT5ltSOcfA+dX9boVvjsthDD5TjGe98f1Vh039tBdg26XW7bBZe81txwlR+3xOao0vq3c4M6RFRBgrDDhQCrcCR6nmrjdYhK/7M7kjyd/4V8P4P2V15x1219444dylF4jJ+ymobW3P6/t2pbLdxm6ZtbzwC0NTZ6WXFIyQFBKjnBwaqb3U6+ssrdctltCEKCCd5JyRxxnkHnnwNbLv0q0HfpIkXLR9uuElLYZS9LQHVpSM4SCoHgZzVZes1rkJKXLckpOOO9I8OB4Y8BRna17l1xVZ2WV3J/T9qacK0tm4TUxysp8du5XOMpz86+1PVS8OxDLZiWx2KG0vB1l7chbZ+qpBB94EeYpfOmejtSKY+ldMQbp3G7uvbB3ob3YKgM58cD9FVRuwWmPCahNW5pqGy0GG2U8BDY8EDHgOPKht9Nh1rOu9tTIcbYaVvUjCMkcY9a+5WoZmBju/0VTo0GJCY7piN3bQJUEpdJ5Pj41yBLP95WfgHB91XR3R8l8v9zUxiM7HbJJ3rda3jbjyGRUZTrguYZkS53WWlLgxugR2W1J9cHGQfjUhaicWmEpMG3tSX1EIIlS+6QlPrnB/Rio+l6dn3NqWHZlqs77gGx5CHZG0+ZHgDj5VF2s7Ves0XL2i0t6WvEC1Q7PN9nvE4oU2+oMKwRjnCuea6GyChpDBTHcaaWAolfO/jGRx4fdXfrVGtdNXiBJ0vFeny7lbbRNUuW7BWzHWtDC9wSo8HOeK6DSXGFJZSHnXG9oH41JAR8E8mu+Hhm+Eidm4Nv8AXzpspsZQdTQTkcf9aM16EQMGvPl2a2UJ6+9NQ39T8JYPAPH8qDXoN8TVYbqUpQKUpQKUpQKUpQKUpQKUpQKUpQKUpQKUpQKgvtvnHZR6lf5rV/tJqdKgrtwEjso9SsDJ+i1f7SaDGT2KL3adMak1rPu15g2lsxYSEe1vhpSgFrJUM+IFTFqzWWmJfUedeGuo+ljaZDDSXEG8IS8oobCRhOOAFA+fIxXTPQfSy/8AVS7XKNp+DGmuw22A6JL6GQkulSWwN/jkg/KoYvjbEO8To7jTbakObOEAlKsEHH2iuU7csrJeZ6dOJJdMmrWq2hHNzabtpsu7AvH0605GwT7u7bykn0+NSBp3qVpiazGba1Fp5yS4MBhFyypRA5AG2sYNvQn8DdNMBhptChLeUUpwVq3pTlXrgfoq5enxEPWFqktISh5ta1BYSMj8Wqlxv7amc1zGRt/rJopO4I1XphZSDn+NP+FbGOrWmpEZMlF/04Y+8o7w3IgbgM4+r448qxEXl1CLnKSClpIXu3BIyM+lSDp+SXemMWIpDamV3rv1BSQTvEcjOftpML+07sfiyfRep9huCmkRb7ph5x4hKGvpM71KPljbX02/XVvuq3EwblYJZb4cDE9SyjnHvAJ4rGxoAph62sDzTTaXW5iFJVsHBHnVyafvNvsVvEm5W5dwgqu8hL8Rp4sF0qYISoqT+aohXpxVuN1xV78fiyDnVsVDDz6pNpbZZ3d4pctSdm362cp8qpjvVTTbbZcOo9NqGM+7dAf91dE2rxF7yLbZLEiRcn/YXWJ5lq2oa7opW2UZwrcT4n0qPZMRj22Thlvl5zjYPzjWJjlfNXvx+LJe51NsKYKZar1YfZ1KKUrNxxuUOSkceIBBx8a1Y6lWWY4y2xd9OuuvEJbbTdRuUT4DGPGsbs3nSFqbKElCbnJWkbfAlpsE1ppBpDOsNPuoQhLqbkwpKwnkHfTst9r34/FkSuWuYs+Mtq2ptd8lc/2pbbmlboA8VKBGAB4VGi73JnuTEJumnbPNTwG51+aUAf8A5sePyFdKZLLZmzShIRuedGUHbkbzxx5Vyi2xvwNdUY7OU3ZABKASMsKz+yk6dnNrNzl9O/Wol2O86chWpvVNkkzBbnoaxHntd2t5xpSQM5yfeUOa6JdROld40I7BiXC42u6lcdboNqmokJYbQoJO7HgeRx41StPxWYmorQ+002243OjqSoIHunvE1Vr1pMMaelalDK0NIvj0FawkBvnJHxznj05FbuU6epllObqfyamU1MaqvZoYEbr301CDuH4TQTg/F0V6DE+Hzrz9dmlJT2g+mpUd2dTwiCfId6MV6BU+Jro5VupSlEKUpQKUpQKUpQKUpQKUpQKUpQKUpQKUpQKg3tquMs9l7qC5IaEiOiBudYKinvUBxO5G4cjI4z5ZqcqgrtsrbR2XeoDj7PtMduElb0feU96gOIKkbh4ZGRnyoMS+lusWk9G631dcLFoydZbPcosRMS2MXPv1Q3G1FSlqdcTuUDzhPzzmoFlWtN51GcgtNSpQSp3YPcyoA5+HPj4VfWuL3Yb7q+fN03pxWlLO400GrSuaqYWSBhR71WCcnJwfCo8nla3n0lRDW/aePdz6GnrRqS7St1P0Pb+n0jTdot9yTdmkQny682pKwh0vJCkAp4wOPD1q7OimhtO6ktV7u1zvgtt1txKYMAOoSZSlNLI4I3K5wOKihm4RX9L6XhxXQtyDDf8AaUgHLbrkgqCcnx90JNVzQFzh2TWVruM5SW2IqnFFak5wS2oJ/WRWLLFiJbnBKlvOlH4wuFHu48RwR4eNS7eNN2XT/TrSMu0XJ6Ym6yHZEiPICA5DcS0E7FbSQM5yM+RqLLvHU3c5aV7sd4TwCE7s+Pw/4Vc2mpkdzRJg94FS27qZXd452FgJ3Z9Nw8M1tEzdnvQendYTbnOveohZplrdaXBjFSE+1KIUQPeOT7wCcCrQcgTLjpl1EVDZmIvBJQ46lpITtws7lcDA+dU/QU+Hadb2CdOUhuJGmtvOOLGdgBzn9NXBLtLd3tlwacjTX2helSP4tSkvJCU54CuMHwrF2vttk2tZ1NEdS8gWyPBj/j+/SC46ANqQg+8sH1Hzqz3yn6ReyraDJUFKPkCs5P2Vf1xtwF1g3M2qetQtzUdLSQj2dn3skuE87kgHGP2VHsw/23IB5/Guc/6ZpiVJvXPQen+n0PTEHTl/Goo0h2Q+++FoV3TmxsBJ28DIwcHmvq6DdO7BrFU663fUKbRJs0pl2PG3NpMg4JSPe5OVYGAPOo4mzIq9E2q3NKSJbNykyVtJGCELbbSFfaUmtNHSo9u1fp+bK2pYi3Fh5xahnYkLGT9g5rXpeFJdcUpby9uFFxZIHllZz+2pW6xdPrBoHQtgVYdRJ1D9Jzg/JCVIV7PiOCke7nGcq4PPFRlcVINzmFtW5v2h3ar84bzg/or72ZcRvQNytylIRNXdWJjTQGCtIZUhR+zIp6SL46AdL7F1FudxXe9St6fNscjyGQsoBfG7J+sR4EJHHrUndLLFbbt2XesMqfao0mWw5OcZkvIypCwobdp8ik8g/GuscNbbE6HIcSFBiQy8QoZ4Q4lR/UK7L23qNbLf2bOpNuhMPyU3m7TUiY2yotKS44hTZCs4A8ckjjivN15e7C63Jf8AP+u/Ts5m9cf6jbstztN/2UdCQ5NknvasVq+B7Jdm54TFYYS6NyFsbSVLP52azzp86wNdlydplPVTQUB2xXB7VzmsYS416ROCYjEfvU7m1MYypRwcKzWeVI49fjXqcK3UpSiFKUoFKUoFKUoFKUoFKUoFKUoFKUoFKUoFQf20LZOvXZe6iwrdCfnzHLYrZHjILji8KBOEjk8AnipwraUg+VB5zLlap1okFVwgS4AeQO69tjrY7zA527wM4yM4q1p0/u332kv5b71AKUkbSNvJ+dejbV3TXSmvlRVak07bL6qLuDBuEVDxa3Y3bdwOM4FW8rs3dLFcHp7pwj/NrX3UGACAuO2cNuMpBSDgKAOfPPxr7e8bI/lEeI/KHrWe3+DL0m3lX9jnTW4+f0a191bj2aelBBH9jvTfP+DmvuoPPbqmaVXW4NCSnug8MIBzv5OefhVRsq2RGwlbKTgFWFgc/LNZ+3uy30ikAhzpvppefHNub5/VXGnsp9HU5x0100M+P8XN/dQYGsthtRLqCOOMipJFy0z7M9b9SvXCPCdu8h9yTatqnQgRwkIHP55Sflmszauyp0eUQT0305x/g9H3UV2VOkCwoK6caeUFEkgwUHJPjUs2u2GYaj0TqVqzp23iNeI8aBb2EZQGHnUKPeuuHdzuBHB+NR5NW2J0rC0Ad85j3x+efjWdVHZF6MNhAT0004kIIUnEFIwa1PZI6MknPTPTnP8A9CipJo2wPKWgPJ95Odnju+I48a5A8N6RuT9ZPGfHkVnfPZN6NEf+jTTf/wCPR91a/wAEzo3/APDTTf8AUEfdV0jBDNUBOkjek/jV8hQAPvGuB1aS6kbkgbTn3hms8auyV0aWcnpppsn/ACBFcauyF0VV49MdNn/wKKowQjaUlQWnwJ4UPQ1d9k1xAt3Sy76ZUxL+kbg+l1EluQBHSgd2cKR45yg+Hjn4VmsPY86KEY/sY6cx6exJrjV2NuiC/Hpfps+X/mSa49XCdWSZb4svF14dMM7hdxhn7LsJ+X2jOmZYjPyNmqIq1dy0pQSA4CSSBgYHJ54xWf4cCqFpXQ2n9D2iJa9P2WDZ4ERGxiPEYS2ltPoMCq6BgV2c2tKUoFKUoFKUoFKUoFKUoFKUoFKUoFKUoFKUoFKUoFKUoFKUoFKUoFKUoFKUoFKUoFKUoFKUoFKUoFKUoFKUoFKUoFKUoFKUoP/Z"/>
          <p:cNvSpPr>
            <a:spLocks noChangeAspect="1" noChangeArrowheads="1"/>
          </p:cNvSpPr>
          <p:nvPr/>
        </p:nvSpPr>
        <p:spPr bwMode="auto">
          <a:xfrm>
            <a:off x="230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 name="AutoShape 8" descr="http://img0.imgtn.bdimg.com/it/u=3157668398,2056971038&amp;fm=21&amp;gp=0.jpg"/>
          <p:cNvSpPr>
            <a:spLocks noChangeAspect="1" noChangeArrowheads="1"/>
          </p:cNvSpPr>
          <p:nvPr/>
        </p:nvSpPr>
        <p:spPr bwMode="auto">
          <a:xfrm>
            <a:off x="345281" y="1202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 name="矩形 13"/>
          <p:cNvSpPr/>
          <p:nvPr/>
        </p:nvSpPr>
        <p:spPr>
          <a:xfrm>
            <a:off x="618582" y="246877"/>
            <a:ext cx="4457474" cy="300082"/>
          </a:xfrm>
          <a:prstGeom prst="rect">
            <a:avLst/>
          </a:prstGeom>
        </p:spPr>
        <p:txBody>
          <a:bodyPr wrap="square">
            <a:spAutoFit/>
          </a:bodyPr>
          <a:lstStyle/>
          <a:p>
            <a:r>
              <a:rPr lang="en-US" altLang="zh-CN" sz="1350" b="1"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Function Verification – Function List</a:t>
            </a:r>
            <a:endParaRPr lang="en-US" altLang="zh-CN" sz="135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矩形 11"/>
          <p:cNvSpPr/>
          <p:nvPr/>
        </p:nvSpPr>
        <p:spPr>
          <a:xfrm>
            <a:off x="230982" y="788427"/>
            <a:ext cx="8567823" cy="300082"/>
          </a:xfrm>
          <a:prstGeom prst="rect">
            <a:avLst/>
          </a:prstGeom>
        </p:spPr>
        <p:txBody>
          <a:bodyPr wrap="square">
            <a:spAutoFit/>
          </a:bodyPr>
          <a:lstStyle/>
          <a:p>
            <a:r>
              <a:rPr lang="en-US" altLang="zh-CN" sz="1350" dirty="0" smtClean="0">
                <a:latin typeface="Calibri" panose="020F0502020204030204" pitchFamily="34" charset="0"/>
                <a:cs typeface="Calibri" panose="020F0502020204030204" pitchFamily="34" charset="0"/>
              </a:rPr>
              <a:t>Please refer to the  Business &amp; Function Verification List to finish the verification.</a:t>
            </a:r>
            <a:endParaRPr lang="en-US" altLang="zh-CN" sz="1350" dirty="0">
              <a:latin typeface="Calibri" panose="020F0502020204030204" pitchFamily="34" charset="0"/>
              <a:cs typeface="Calibri" panose="020F0502020204030204" pitchFamily="34" charset="0"/>
            </a:endParaRPr>
          </a:p>
        </p:txBody>
      </p:sp>
      <p:graphicFrame>
        <p:nvGraphicFramePr>
          <p:cNvPr id="3" name="表格 2"/>
          <p:cNvGraphicFramePr>
            <a:graphicFrameLocks noGrp="1"/>
          </p:cNvGraphicFramePr>
          <p:nvPr>
            <p:extLst/>
          </p:nvPr>
        </p:nvGraphicFramePr>
        <p:xfrm>
          <a:off x="486063" y="1923678"/>
          <a:ext cx="7886700" cy="1876276"/>
        </p:xfrm>
        <a:graphic>
          <a:graphicData uri="http://schemas.openxmlformats.org/drawingml/2006/table">
            <a:tbl>
              <a:tblPr>
                <a:tableStyleId>{5C22544A-7EE6-4342-B048-85BDC9FD1C3A}</a:tableStyleId>
              </a:tblPr>
              <a:tblGrid>
                <a:gridCol w="1455672">
                  <a:extLst>
                    <a:ext uri="{9D8B030D-6E8A-4147-A177-3AD203B41FA5}">
                      <a16:colId xmlns:a16="http://schemas.microsoft.com/office/drawing/2014/main" val="2769858142"/>
                    </a:ext>
                  </a:extLst>
                </a:gridCol>
                <a:gridCol w="1694161">
                  <a:extLst>
                    <a:ext uri="{9D8B030D-6E8A-4147-A177-3AD203B41FA5}">
                      <a16:colId xmlns:a16="http://schemas.microsoft.com/office/drawing/2014/main" val="1306457273"/>
                    </a:ext>
                  </a:extLst>
                </a:gridCol>
                <a:gridCol w="4736867">
                  <a:extLst>
                    <a:ext uri="{9D8B030D-6E8A-4147-A177-3AD203B41FA5}">
                      <a16:colId xmlns:a16="http://schemas.microsoft.com/office/drawing/2014/main" val="636065515"/>
                    </a:ext>
                  </a:extLst>
                </a:gridCol>
              </a:tblGrid>
              <a:tr h="168769">
                <a:tc>
                  <a:txBody>
                    <a:bodyPr/>
                    <a:lstStyle/>
                    <a:p>
                      <a:pPr algn="ctr" fontAlgn="ctr"/>
                      <a:r>
                        <a:rPr lang="en-US" sz="900" u="none" strike="noStrike" dirty="0">
                          <a:effectLst/>
                        </a:rPr>
                        <a:t>Model</a:t>
                      </a:r>
                      <a:endParaRPr lang="en-US" sz="900" b="1" i="0" u="none" strike="noStrike" dirty="0">
                        <a:solidFill>
                          <a:srgbClr val="FFFFFF"/>
                        </a:solidFill>
                        <a:effectLst/>
                        <a:latin typeface="微软雅黑" panose="020B0503020204020204" pitchFamily="34" charset="-122"/>
                        <a:ea typeface="微软雅黑" panose="020B0503020204020204" pitchFamily="34" charset="-122"/>
                      </a:endParaRPr>
                    </a:p>
                  </a:txBody>
                  <a:tcPr marL="6491" marR="6491" marT="6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ctr"/>
                      <a:r>
                        <a:rPr lang="en-US" sz="900" u="none" strike="noStrike" dirty="0">
                          <a:effectLst/>
                        </a:rPr>
                        <a:t>Function</a:t>
                      </a:r>
                      <a:endParaRPr lang="en-US" sz="900" b="1" i="0" u="none" strike="noStrike" dirty="0">
                        <a:solidFill>
                          <a:srgbClr val="FFFFFF"/>
                        </a:solidFill>
                        <a:effectLst/>
                        <a:latin typeface="微软雅黑" panose="020B0503020204020204" pitchFamily="34" charset="-122"/>
                        <a:ea typeface="微软雅黑" panose="020B0503020204020204" pitchFamily="34" charset="-122"/>
                      </a:endParaRPr>
                    </a:p>
                  </a:txBody>
                  <a:tcPr marL="6491" marR="6491" marT="6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ctr"/>
                      <a:r>
                        <a:rPr lang="en-US" sz="900" u="none" strike="noStrike" dirty="0">
                          <a:effectLst/>
                        </a:rPr>
                        <a:t>Description</a:t>
                      </a:r>
                      <a:endParaRPr lang="en-US" sz="900" b="1" i="0" u="none" strike="noStrike" dirty="0">
                        <a:solidFill>
                          <a:srgbClr val="FFFFFF"/>
                        </a:solidFill>
                        <a:effectLst/>
                        <a:latin typeface="微软雅黑" panose="020B0503020204020204" pitchFamily="34" charset="-122"/>
                        <a:ea typeface="微软雅黑" panose="020B0503020204020204" pitchFamily="34" charset="-122"/>
                      </a:endParaRPr>
                    </a:p>
                  </a:txBody>
                  <a:tcPr marL="6491" marR="6491" marT="6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93406375"/>
                  </a:ext>
                </a:extLst>
              </a:tr>
              <a:tr h="292100">
                <a:tc rowSpan="6">
                  <a:txBody>
                    <a:bodyPr/>
                    <a:lstStyle/>
                    <a:p>
                      <a:pPr algn="ctr" fontAlgn="ctr"/>
                      <a:r>
                        <a:rPr lang="en-US" sz="900" u="none" strike="noStrike" dirty="0">
                          <a:effectLst/>
                        </a:rPr>
                        <a:t>Room Details</a:t>
                      </a:r>
                      <a:endParaRPr lang="en-US" sz="900" b="0" i="0" u="none" strike="noStrike" dirty="0">
                        <a:solidFill>
                          <a:srgbClr val="000000"/>
                        </a:solidFill>
                        <a:effectLst/>
                        <a:latin typeface="等线" panose="02010600030101010101" pitchFamily="2" charset="-122"/>
                        <a:ea typeface="等线" panose="02010600030101010101" pitchFamily="2" charset="-122"/>
                      </a:endParaRPr>
                    </a:p>
                  </a:txBody>
                  <a:tcPr marL="6491" marR="6491" marT="6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u="none" strike="noStrike" dirty="0">
                          <a:effectLst/>
                        </a:rPr>
                        <a:t>Duration report in </a:t>
                      </a:r>
                      <a:r>
                        <a:rPr lang="en-US" altLang="zh-CN" sz="900" u="none" strike="noStrike" dirty="0" smtClean="0">
                          <a:effectLst/>
                        </a:rPr>
                        <a:t>different</a:t>
                      </a:r>
                      <a:r>
                        <a:rPr lang="en-US" sz="900" u="none" strike="noStrike" dirty="0" smtClean="0">
                          <a:effectLst/>
                        </a:rPr>
                        <a:t> </a:t>
                      </a:r>
                      <a:r>
                        <a:rPr lang="en-US" sz="900" u="none" strike="noStrike" dirty="0">
                          <a:effectLst/>
                        </a:rPr>
                        <a:t>area</a:t>
                      </a:r>
                      <a:endParaRPr lang="en-US" sz="900" b="0" i="0" u="none" strike="noStrike" dirty="0">
                        <a:solidFill>
                          <a:srgbClr val="000000"/>
                        </a:solidFill>
                        <a:effectLst/>
                        <a:latin typeface="等线" panose="02010600030101010101" pitchFamily="2" charset="-122"/>
                        <a:ea typeface="等线" panose="02010600030101010101" pitchFamily="2" charset="-122"/>
                      </a:endParaRPr>
                    </a:p>
                  </a:txBody>
                  <a:tcPr marL="6491" marR="6491" marT="6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u="none" strike="noStrike" dirty="0">
                          <a:effectLst/>
                        </a:rPr>
                        <a:t>we can check the time duration about the people stay in different area </a:t>
                      </a:r>
                      <a:r>
                        <a:rPr lang="en-US" altLang="zh-CN" sz="900" u="none" strike="noStrike" dirty="0" smtClean="0">
                          <a:effectLst/>
                        </a:rPr>
                        <a:t>in</a:t>
                      </a:r>
                      <a:r>
                        <a:rPr lang="en-US" altLang="zh-CN" sz="900" u="none" strike="noStrike" baseline="0" dirty="0" smtClean="0">
                          <a:effectLst/>
                        </a:rPr>
                        <a:t> the </a:t>
                      </a:r>
                      <a:r>
                        <a:rPr lang="en-US" altLang="zh-CN" sz="900" u="none" strike="noStrike" kern="1200" dirty="0" smtClean="0">
                          <a:solidFill>
                            <a:schemeClr val="dk1"/>
                          </a:solidFill>
                          <a:effectLst/>
                          <a:latin typeface="+mn-lt"/>
                          <a:ea typeface="+mn-ea"/>
                          <a:cs typeface="+mn-cs"/>
                        </a:rPr>
                        <a:t>room(for  single room)</a:t>
                      </a:r>
                      <a:endParaRPr lang="en-US" sz="900" u="none" strike="noStrike" kern="1200" dirty="0">
                        <a:solidFill>
                          <a:schemeClr val="dk1"/>
                        </a:solidFill>
                        <a:effectLst/>
                        <a:latin typeface="+mn-lt"/>
                        <a:ea typeface="+mn-ea"/>
                        <a:cs typeface="+mn-cs"/>
                      </a:endParaRPr>
                    </a:p>
                  </a:txBody>
                  <a:tcPr marL="6491" marR="6491" marT="6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1011478"/>
                  </a:ext>
                </a:extLst>
              </a:tr>
              <a:tr h="292100">
                <a:tc vMerge="1">
                  <a:txBody>
                    <a:bodyPr/>
                    <a:lstStyle/>
                    <a:p>
                      <a:endParaRPr lang="zh-CN" altLang="en-US"/>
                    </a:p>
                  </a:txBody>
                  <a:tcPr/>
                </a:tc>
                <a:tc>
                  <a:txBody>
                    <a:bodyPr/>
                    <a:lstStyle/>
                    <a:p>
                      <a:pPr algn="l" fontAlgn="ctr"/>
                      <a:r>
                        <a:rPr lang="en-US" sz="900" u="none" strike="noStrike" dirty="0">
                          <a:effectLst/>
                        </a:rPr>
                        <a:t>Person information</a:t>
                      </a:r>
                      <a:endParaRPr lang="en-US" sz="900" b="0" i="0" u="none" strike="noStrike" dirty="0">
                        <a:solidFill>
                          <a:srgbClr val="000000"/>
                        </a:solidFill>
                        <a:effectLst/>
                        <a:latin typeface="等线" panose="02010600030101010101" pitchFamily="2" charset="-122"/>
                        <a:ea typeface="等线" panose="02010600030101010101" pitchFamily="2" charset="-122"/>
                      </a:endParaRPr>
                    </a:p>
                  </a:txBody>
                  <a:tcPr marL="6491" marR="6491" marT="6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u="none" strike="noStrike" dirty="0">
                          <a:effectLst/>
                        </a:rPr>
                        <a:t>we can check the person name, person ID, phone number, image of the person</a:t>
                      </a:r>
                      <a:endParaRPr lang="en-US" sz="900" b="0" i="0" u="none" strike="noStrike" dirty="0">
                        <a:solidFill>
                          <a:srgbClr val="000000"/>
                        </a:solidFill>
                        <a:effectLst/>
                        <a:latin typeface="等线" panose="02010600030101010101" pitchFamily="2" charset="-122"/>
                        <a:ea typeface="等线" panose="02010600030101010101" pitchFamily="2" charset="-122"/>
                      </a:endParaRPr>
                    </a:p>
                  </a:txBody>
                  <a:tcPr marL="6491" marR="6491" marT="6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5036705"/>
                  </a:ext>
                </a:extLst>
              </a:tr>
              <a:tr h="255143">
                <a:tc vMerge="1">
                  <a:txBody>
                    <a:bodyPr/>
                    <a:lstStyle/>
                    <a:p>
                      <a:endParaRPr lang="zh-CN" altLang="en-US"/>
                    </a:p>
                  </a:txBody>
                  <a:tcPr/>
                </a:tc>
                <a:tc>
                  <a:txBody>
                    <a:bodyPr/>
                    <a:lstStyle/>
                    <a:p>
                      <a:pPr algn="l" fontAlgn="ctr"/>
                      <a:r>
                        <a:rPr lang="en-US" sz="900" u="none" strike="noStrike">
                          <a:effectLst/>
                        </a:rPr>
                        <a:t>Person status</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6491" marR="6491" marT="6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u="none" strike="noStrike" dirty="0">
                          <a:effectLst/>
                        </a:rPr>
                        <a:t>we can check if the person in bed or in room</a:t>
                      </a:r>
                      <a:endParaRPr lang="en-US" sz="900" b="0" i="0" u="none" strike="noStrike" dirty="0">
                        <a:solidFill>
                          <a:srgbClr val="000000"/>
                        </a:solidFill>
                        <a:effectLst/>
                        <a:latin typeface="等线" panose="02010600030101010101" pitchFamily="2" charset="-122"/>
                        <a:ea typeface="等线" panose="02010600030101010101" pitchFamily="2" charset="-122"/>
                      </a:endParaRPr>
                    </a:p>
                  </a:txBody>
                  <a:tcPr marL="6491" marR="6491" marT="6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296717"/>
                  </a:ext>
                </a:extLst>
              </a:tr>
              <a:tr h="288032">
                <a:tc vMerge="1">
                  <a:txBody>
                    <a:bodyPr/>
                    <a:lstStyle/>
                    <a:p>
                      <a:endParaRPr lang="zh-CN" altLang="en-US"/>
                    </a:p>
                  </a:txBody>
                  <a:tcPr/>
                </a:tc>
                <a:tc>
                  <a:txBody>
                    <a:bodyPr/>
                    <a:lstStyle/>
                    <a:p>
                      <a:pPr algn="l" fontAlgn="ctr"/>
                      <a:r>
                        <a:rPr lang="en-US" sz="900" u="none" strike="noStrike">
                          <a:effectLst/>
                        </a:rPr>
                        <a:t>Unhandled alarm information</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6491" marR="6491" marT="6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u="none" strike="noStrike" dirty="0">
                          <a:effectLst/>
                        </a:rPr>
                        <a:t>show the unhandled alarm numbers in this room </a:t>
                      </a:r>
                      <a:endParaRPr lang="en-US" sz="900" b="0" i="0" u="none" strike="noStrike" dirty="0">
                        <a:solidFill>
                          <a:srgbClr val="000000"/>
                        </a:solidFill>
                        <a:effectLst/>
                        <a:latin typeface="等线" panose="02010600030101010101" pitchFamily="2" charset="-122"/>
                        <a:ea typeface="等线" panose="02010600030101010101" pitchFamily="2" charset="-122"/>
                      </a:endParaRPr>
                    </a:p>
                  </a:txBody>
                  <a:tcPr marL="6491" marR="6491" marT="6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1568290"/>
                  </a:ext>
                </a:extLst>
              </a:tr>
              <a:tr h="288032">
                <a:tc vMerge="1">
                  <a:txBody>
                    <a:bodyPr/>
                    <a:lstStyle/>
                    <a:p>
                      <a:endParaRPr lang="zh-CN" altLang="en-US"/>
                    </a:p>
                  </a:txBody>
                  <a:tcPr/>
                </a:tc>
                <a:tc>
                  <a:txBody>
                    <a:bodyPr/>
                    <a:lstStyle/>
                    <a:p>
                      <a:pPr algn="l" fontAlgn="ctr"/>
                      <a:r>
                        <a:rPr lang="en-US" sz="900" u="none" strike="noStrike">
                          <a:effectLst/>
                        </a:rPr>
                        <a:t>Sleep status</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6491" marR="6491" marT="6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u="none" strike="noStrike" dirty="0">
                          <a:effectLst/>
                        </a:rPr>
                        <a:t>we can check deep sleep, light sleep, wakefulness times</a:t>
                      </a:r>
                      <a:endParaRPr lang="en-US" sz="900" b="0" i="0" u="none" strike="noStrike" dirty="0">
                        <a:solidFill>
                          <a:srgbClr val="000000"/>
                        </a:solidFill>
                        <a:effectLst/>
                        <a:latin typeface="等线" panose="02010600030101010101" pitchFamily="2" charset="-122"/>
                        <a:ea typeface="等线" panose="02010600030101010101" pitchFamily="2" charset="-122"/>
                      </a:endParaRPr>
                    </a:p>
                  </a:txBody>
                  <a:tcPr marL="6491" marR="6491" marT="6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6997321"/>
                  </a:ext>
                </a:extLst>
              </a:tr>
              <a:tr h="292100">
                <a:tc vMerge="1">
                  <a:txBody>
                    <a:bodyPr/>
                    <a:lstStyle/>
                    <a:p>
                      <a:endParaRPr lang="zh-CN" altLang="en-US"/>
                    </a:p>
                  </a:txBody>
                  <a:tcPr/>
                </a:tc>
                <a:tc>
                  <a:txBody>
                    <a:bodyPr/>
                    <a:lstStyle/>
                    <a:p>
                      <a:pPr algn="l" fontAlgn="ctr"/>
                      <a:r>
                        <a:rPr lang="en-US" sz="900" u="none" strike="noStrike">
                          <a:effectLst/>
                        </a:rPr>
                        <a:t>Show health information</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6491" marR="6491" marT="6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u="none" strike="noStrike" dirty="0">
                          <a:effectLst/>
                        </a:rPr>
                        <a:t>we can check the breath rate/heart rate information from the 00:00 of today</a:t>
                      </a:r>
                      <a:endParaRPr lang="en-US" sz="900" b="0" i="0" u="none" strike="noStrike" dirty="0">
                        <a:solidFill>
                          <a:srgbClr val="000000"/>
                        </a:solidFill>
                        <a:effectLst/>
                        <a:latin typeface="等线" panose="02010600030101010101" pitchFamily="2" charset="-122"/>
                        <a:ea typeface="等线" panose="02010600030101010101" pitchFamily="2" charset="-122"/>
                      </a:endParaRPr>
                    </a:p>
                  </a:txBody>
                  <a:tcPr marL="6491" marR="6491" marT="6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8829363"/>
                  </a:ext>
                </a:extLst>
              </a:tr>
            </a:tbl>
          </a:graphicData>
        </a:graphic>
      </p:graphicFrame>
    </p:spTree>
    <p:extLst>
      <p:ext uri="{BB962C8B-B14F-4D97-AF65-F5344CB8AC3E}">
        <p14:creationId xmlns:p14="http://schemas.microsoft.com/office/powerpoint/2010/main" val="3122159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18" y="223935"/>
            <a:ext cx="5749526" cy="335368"/>
          </a:xfrm>
          <a:prstGeom prst="rect">
            <a:avLst/>
          </a:prstGeom>
        </p:spPr>
      </p:pic>
      <p:sp>
        <p:nvSpPr>
          <p:cNvPr id="5" name="文本框 4"/>
          <p:cNvSpPr txBox="1"/>
          <p:nvPr/>
        </p:nvSpPr>
        <p:spPr>
          <a:xfrm>
            <a:off x="17291" y="38604"/>
            <a:ext cx="494982" cy="432808"/>
          </a:xfrm>
          <a:prstGeom prst="rect">
            <a:avLst/>
          </a:prstGeom>
          <a:noFill/>
        </p:spPr>
        <p:txBody>
          <a:bodyPr wrap="none" lIns="51422" tIns="25716" rIns="51422" bIns="2571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7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247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 y="1"/>
            <a:ext cx="911438" cy="809030"/>
          </a:xfrm>
          <a:prstGeom prst="rect">
            <a:avLst/>
          </a:prstGeom>
        </p:spPr>
      </p:pic>
      <p:sp>
        <p:nvSpPr>
          <p:cNvPr id="7" name="AutoShape 5" descr="data:image/jpeg;base64,/9j/4AAQSkZJRgABAQEAAQABAAD/2wBDAAMCAgMCAgMDAwMEAwMEBQgFBQQEBQoHBwYIDAoMDAsKCwsNDhIQDQ4RDgsLEBYQERMUFRUVDA8XGBYUGBIUFRT/2wBDAQMEBAUEBQkFBQkUDQsNFBQUFBQUFBQUFBQUFBQUFBQUFBQUFBQUFBQUFBQUFBQUFBQUFBQUFBQUFBQUFBQUFBT/wAARCADcASUDASIAAhEBAxEB/8QAHgABAAEDBQEAAAAAAAAAAAAAAAcFBgkBAgMICgT/xABaEAABAwMDAQUEBAgGDQcNAAABAgMEAAURBhIhBwgTMUFRFCJhcRUygdEWI0JSkaGx0hglM5KTlBckNVNlcnR1goOyweEoNjhDRGOEJjQ3RVRVV2Jkc5Wz8P/EABoBAQEBAQEBAQAAAAAAAAAAAAABAgMEBQb/xAAkEQEBAAIBBAICAwEAAAAAAAAAAQIRIQMSMUFSYQRRcaHhsf/aAAwDAQACEQMRAD8Ayp0pSgUpSgUpSgUpSgUpSgUpWhIFBrStMitaBSlaZFBrStNw9abh60GtK03D1pketBrStneJ/OH6a13p/OH6aDdStnfI/OT+mnfI/OT+mg30riL7YIG9O4+A3DNcgUFUGtKUoFKUoFKUoFKUoFKUoFKUoFKUoFKUoFKUoFKUoFKV8z8puKyt59xLTSAVLcWralIHiSTwBQcxUEjmo062dYIXSmwB3aJV6lpKYUPIwT5rX6IT5nz8K4uovX/TOhbewqPPi3q4SFbWYUKS2tWMfXXgnagevn5V0m6na3uGudUOXS4PB1xwBBSlY2oT4hCRnhIzXTHp2zu9Jub047vrvUd4myp0m/3JT8hwuObJS0JJPokHAHoBVHd1PeVK/u5c/smu/vVTHXlqJyAf9IffXCVnwJT/AD0/fW+FVVWqL2Rj6buf9dd/er5nNSXtR/u3c/667+9XwlZAGSn+en764VvoB5UjP+On76cCpJ1Fd8c3i5Z/y1396tF3+74/uvcT85rv71UwSEAH32/6VP31tMtoD3nWh83E/fWryKkm/XXPvXW4H/xjv71bjfbmAP40n/P2x396qMZjOf5dn+mSP99aLmNYA9oYHzfR99Z4H3u3y6FWfpKcc+ftbn71bPpy5gY+kZ39ac++qWu4Mj3faY2R/wB+j762GfHUOZUcf69H31R9j95uK1c3KaD/AJU5+9XGm93Af+spv9ac++vhdnRf/a4vz79H31we3xAM+2RP6wj76z7Fww9TXSFJZmsXSaxLjrS6y+JCyULByk/W558jWRroF1ii9YdDs3E4ZvEUiPcoo8W3R+UB+arxB+Y8qxh/ScRspJnRAT4ZfR99X30Y62r6P6wavUOZEkRlp7mbBEtCBJa9Mk8KBwQfI5HnUuOxlQByK1qN9C9fNB69t9rdtmq7KqZPQkt25dxZ9qSsjlst7s7gcjA9KkZKs1yG6lKUClKUClKUClKUClKUClKUClKUClKUClKUCoC7dilJ7I/U4oWptX0SoZQog/WT5ip9qCO293J7KvUb2oLMMW7MgM43lrvE7wnPG7bnGfOgwcaT05ebvIubtjQ8sQ2GTJLT2xSUrXsR4nn3uMfGpEjdIOoDDCUy9K6gfkKV7zjdwCElPptyefjV/wDQFvRdw6u6sZ0hFup0o5Dhd0zqYtGUVBZKt5R7uArBHnXaKAmdbtZXqIba6i1pbjux5IALSiW/fSkjzBHPzqbvhZHRUdFup68lOn7sU+W6QOB/OrcehvU5wc6duPzMhP31kOblRFIQpbzaELUEjIPvKPpVVTGj+BSc58Cmm9e10xtjoN1Nxxpu4H5yU/vUHQTqaoEnTk37ZCf3qySLZZCsYA8vCtF29BJJb4+Rqd1vs0xtDs+9SlA/+Tc0fN9P71P4PfUkD/m1L/p0/fWSdNvBHDWT4+FcbsJKfFoj7DWe7fs19MbX8HvqR5aakn5vp++n8HnqR56bk/06fvrJEmAgZIbrauCgj6n6qvdThjdV2d+o+P8Am1IA/wDvI++tn8HnqMDj8GpHPq8j76yQGKyOFBKfnRUFo+CQftq7pwxuOdnbqHnB009k/wDfo++tquzp1FCc/g24PTMhH31kQvYjW1hLr7yIySoJSVAnJ9OKpNuusea4oMq75LRHeKS2obQfPkCm7fZw6PyukVwjQoQf6ZBlxiIv2h1V4Un2hSE71OkZ4IAPAqLL/dLNcGWfouwps68lSliWt7eCOB73hXeLrLtiPhmM+2tSmJKl9wsEqHdq5IB9K6COtONR2EqjFj3MKcJ+v8ceVanKVd3QCO2OuPT9wJSlwalg4WBg579PnXoxTgHivP8A9m2ZolrWOm49ytd7f1s5qq3qtU6NLbRAYb79veHmiNyj9bBB8xXoBTRG6lKUClKUClKUClKUClKUClKUClKUClKUClKUCoM7bXs/8FfqN7X3nsn0ae/7jHed3vTv2Z43YzjPGanOoK7cXPZL6nfC0OftFBir6NWfQ1+6m6ttukTf5GkJNvhpT9OlDU4rCyVZLXAG4cY5qRtWs3TRGobvA0xHlTJkBbKmY761ZLTqApairwOCf/7FQ32V7Oq/al1RbkT5FqU/AjBM6JjvWCHSQpOePLB+BNTxrnU2oOm8q6QmbtcdVvRAyChwJDxS8nIJSPJI4z8qZehe2kmWX2EPOd5IeXhxaC6dyVHkjA9DnFSJGssHaC4w8oKGRtLlRZp1UuVDiyJFyfQsfjQtJSCgnnHHORnHNSlbAFxG0O36ZuT4q9oTz51htSteWSYNKylaSitKv4W37ObiHFMBO4d5uxz9XOPjUZfQ/WXvUBcbS/doR+NCW38rXz9Uk8DwqTtd3O4ab0vLuVkXL1JdGVIDNs9tDXfbjgndjjA5qwUdVupSpMZpWgHm0FguyHfpnIZXzhA497wHPxqaYU120da/Z2sM6UU8FFayIzxSUcYSOfreNXDrm966st1EfTNjiyLT9HrdaVNkLbd9qHJa2+SM5xVDV1W6nJhRHV9OFh5Tii40b2SG2xj38+ZOTx8Kr3UDqnfNK3VqBb9L3HUcdEAzGJ6VJAWrP8gfMkc8/CnEXa8NKCPfNPwZ13gOM3d5tKpTSN60IdxhQSeMpGOKqv0VZwRmG/wcn3HKp2lXRf7HCuLkuVbnJbSXlQu8AVHJAyg49P8AfVY+jW/D6am/01Z1KjgFqsuOYTx/1bhrT6PsuMexPKPoGnKpeuBPsulbncbK7Lvl2jNb4tvXKKA+vI90qHhUVJ6jdWlvwkr6eqa7wEycXVR7gZxx+dxg1dfYurq8xqFm2QToePborwdV7W7emFqb2bTtCRnhW7zqwrxqHUkeVYnIzMZq2u4Te9q1bkL24JaSPFJNaXXXPVSbaMSumDb5Lu4R3roop2gZ35P5WeMVtuWqrnpq92ViJAcbgXZO6ZLUUgQlbR+LJ8cBRPzosUnqFouHY2I16htPMz50WSXFrWoIKFIUOEHgZGK6POLDDLDgbV+avcPH5V3m1/pd23yxezebhNVNhSgYUlYXHbSppYyjz8sj0rpA/L3xoqXZC3kKBSpCv+qPkAflXTC8FTF2dJWhRrLSzNwhX53XC9T276KlRHW025trvmyoPoI3KVwrGPUVn+A8a863QZptvrl08bbwU/hFAOc5z+OTXorqoUpSgUpSgUpSgUpSgUpSgUpSgUpSgUpSgUpSgVBXbhSV9kzqcB/7ocP6xU61BvbdH/JQ6m/5nd/aKDEb2U27i/qPVQs0tqBd/YYvs0h9HeNoPenJUnzGARXae23S7fhLdGdQIs8m8MNspdmRYwSXG1JyhOTzwMD7K6s9lRy4xtRauds8Nq43ZFtimNFfc7tDqu+OQpXl7uf1V2OYvShrqZcL3pFNn1I4001I7mcXkBtKdrRwPdzj0rnbzpYvaAuEwpCUw0BwEKyjIyfj5VI0CRuYSe6aRkA47sVF8PU+4oQmQ62pCwVN7UqSsfmnjIqSrPcw/DQox2FKx+WDU8NPu71Yz7iP5ia07whOMN/zBWonAqG5hpJ58M4qzLv1CmwbrKit26AptlwoSpQVkgevvUF3lY8kpGOfq1T5tpiT1oU+whSkZx4jGc8ftqxrt1vt+mlxmb1ddKWV+S2HmmblNLLikEkBW0nwJBqtSdZXiOyt5yDbdiVBBKVqycjIIGeUn1oK/EtUeCwllmOhttP1Uj481yqYbx/Jo8PSo/vfWOJpttly9XPTljQ8paWfpOWWe8KT723J5ABT+mqo3rW4y7f7bHZtcmEWkvtvsOFSXW1cpW3z7wx51nScrq7hrA9wceHFcbjCBjCAMVx6durl4tKJEiOyh0uLSUt+GAaqBUj+8pqJ7W1f4sR+KUy44eaSd+w5HI8/11ZiEQYrzvsUeO027jKVoyD9hzUgahYfkw0+ySjbloXuW42ndvTjwwaim6plJmyWpjyLk2sEFKtyMfEbccGttLH1+9qX6VEu6TYsqzPQZaIsRlopcbHdLCdx8ODnwrpDMKn4sRLyo5S4n3O6ACknGPewPGu7+rrlqBd2ZauWn4lu0uzbpaYUuNI3LcUGF7MpPIGc5rpDLilUKMSwmP3qd7agf5THGfhzW8Wau/oGwYvXXp2N24q1FB//AHJr0XV51OgKXEddOnQdIKvwjgY5zj8cmvRSDkmtI3UpSgUpSgUpSgUpSgUpSgUpSgUpSgUpSgUpSgVB3bbweyj1Oz4fQzv7RU41B/bZQVdlHqaP8Du/tFBiS7Jc9dm1LrCe3Ak3VyNbojiYUIAvv/j8FKM8Zwc/ZXYwXfT9413LvEmFqOzSJDLTK7TcENpQgpTw5+cN3jXXbsn3SJYNR6vus9xTMOHbojrq20Fako78pyAOT412iWzY+o+uJOorTqxiZaFxGYpjGG4h1LraTuO5Xkc+lcsvKxzxpEN1xDgkxi2Vjc0Y5SsD/GB8fnUjWh2KYyFNtLIwOd1WNG0sgyCpyOENlYSFtyAVFJ8ykjyIqSrRarezHQBJk5AAyhCcH9NTbTkS+wrxbVuPkVVaF2u1jZuspDtgElaHCFvFf1jjx8PhV+KiW8H3ZEo/6tP31RpWjLFMkuPuOTi44rerkAZ/TTYtNUfTl4Qy7L0NbJqQgNtuzgwpWwHgJKxnGd2K+ybfY0lpS5OnSWEKS2tRWkhKsZCTx5V8mrOzv0211OjS7/Y13aVHaDDT7zigpCAcge6oeZNXdL0zZpLRQoPoBCU4RxwkcDxq7jCzHmrBe46DK0Zbp7TalbFTA0oJUTzjvB8E5x8K+9d0isw1MDTiBDjNJbU02UbGm+NqQEjhPh4elcOsehXT7qCzFb1HaHLsiIpZYDzqk7CvG4+6R47RVeh6NsNutEW2Q47rEGLHTEYaSfqNJxhOfPgeJ5rC1u07IjSrUhyPG9iRuUO6TjgjGTX3KCcfln4+tccC3RbZGDEbf3YUVe8cnJrkVtHgTQ0pGoETHIG2A6w06VALXLa7xOznOBkc1G8laEvymLlN7pwjah6FGQFIPr72fsqTb28pqKe6jmUtfulPebNoPnmo/TZXbmuUp9DFukY9xbii6hRPw4ra6R1rPVzF2nt2dNlusOFEt8st3mclPdS1pYXjbjzVz4eldEZLba4rKo7b6Fj3/wAbg5wPyfhXfrXep9P3N5nTUS5e2XW126Yt8FhTbYUlhalbSePMY5rpPrbSMnRsKzvPXJud7VHD7aEoIDTZA905PPJreNnDpj0epnjl1MZuY639b4n9qt2f90jrp067xJQfwjgYGMcd8jmvRKPE/OvO92fH0y+ufThQG3bqSAB8R3ya9ESfrGtOLdSlKBSlKBSlKBSlKBSlKBSlKBSlKBSlKBSlKBUJdtb/AKKfU3/M7v8AuqbahXtksOzOy/1HYZbU6+9altNNoGVLWopCUgepJAoMTfZDuMGx6m1lcrnMZgW+LbIan5MhW1ttPfkZUfTkD7a7Lbzduotyudou1ik6Wkx2O7kRJjZdLyG8LT3fHGR41166A6Dv+hOo2q7JquwyLLOatsRcqBdmkpCUKUstlxJyNhJHjxmpl0903muvSFuQY9vJlvENR0htoJKgd6AnI2qOcfKueTUnFu17ocCnnFOsT0tBQSmQkILS8+mCSPtq/bZOj+ys7HOCASPHGai0aMcgOlCZY3bsYDmOavm0IYgRkNrmxQB+Qp5O4Vjyt0ub22OM/jh+z9tPpOOkgBYwfDkffVq3+1RbwYykzoiO63eKwc5x8fhVK/Atl0hf0lCTzzlSR/vqJpfiro3n3Rn/AE0/fW36UQocIyfTemrFOim0Di5QRz/fE+tcsTS8eDMjyFXCIrulhRAdHOOfWhpe/t4A/klA5x4iuP28KJAaJOcH3hXxLuEcE/2wyVcflpPr8fn+io86oaRumr02oWPXb2kvZXFGUphlLplIUc48eCPI0NJL9tUrwjqOPRSa2Casf9mWrPkFJqMjoe7vdRIeomdfvNWBlDYc08lkEOrSnBO/OSFH3setceotB3279UYWoIuvJVrsTZQXdOeykpdx4jf4gK8x8KMr91LJXHgd6YEx7eShIjBKlZPzPhx41Hy5M90SvZUFuWlAKWrg+22kn0JzVD0d04uehtWX+7zOor12Fxbc7qJMQQzFUVDbs3HGQPdx9tVidpCRNuD0tb5WFbloZUtIGT6HNbaig64vVguKWbJHu9tkahYtEtyVEhvJWtBSwsrBxgnGRXVLrXFUi06LkBxK0m3hspCeBgJNdmtZ6fajd4tuBAj3D2OWoqjobVJ7sR17lLUnnIPifSutfWG9RHtIaRitPx3nG2UqUWXArb7ic7seB+FT3jp9/wDDxwx/F/Jxyym9Y6/ncUXs9uNudd+nPd+WpIIP9MK9DifE/OsAvZw6dakufUrROq4NgnydMQdUQGpl3aazGjuF5GErVng+8P0is/IOfnXZ+eb6UpQKUpQKUpQKUpQKUpQKUpQKUpQKUpQKUpQKhTtksPSezD1GZjpWuS7anEMoa+upwqSEhOPys4x8cVNdQj20lFvss9SlJJSsWlwpUk4KVZGCD5EetBjD6A9PtQOa86haV6kWq8sz5dogNzYN7ecMpbReJRlRUVY8MYPl8KkGfp1np91JlaW0/HuFvjNx2ZTbb7jqwSsHcQ4rjyHHlUZdlRM/XmpuoUa5Xy5CXNtEFlV09oUuU0A8cFK1EkY24+Wal+Xe9Q6f11L0o1rK6Xp1llp/+3ykvELB8gPqjwzXLK2mPmqtDlzAtbqnosnaoNu4eDhSQPAgHOauuwu3GZDDn4ONF1SFbVh1BQo+Wc+R4zVq9zfEtJS/CZkNJXv75UZIWCOfrAZzz51RLfZL+ypwOQ5oQpRWnaVEck+hrDa45+j+pj+q+9iWrR34Nqdb3iWXRO7r3e8xtOzcPe2/ZV0XbQskNNJgwWT3biypzdtUtGPd3ZOPE448hUeex63b1c3CgaHmTrJ3jSV3dy+pZ9047xYZIJ93J486vS76WnQw0IrU51zepK1d6pSCPIgeI+2goN/0h1FRKiJ01A0eIiGh36r4XlPqdJ97Gw424x9tXbcNFn2RQhw45fUpCwoEpKfdIUkZ4258PPwqz73G1xBciosuiH9RMFoLfkv3xMItOZwpAbUCSABnNXXcdMy2Iqu5blKf3IUAl4qTgjlJ9SCPGt+hbOqNKa7bjRE6WgaWefC3DJVfXHDxkd2lvuz/AI+c+oq52NHy/oZr2mPA+mHIrffJiqUGm3xjf3RJ4RnP1vKrY1DD1fbI0ZVk0m/qB9anA6ly7JhBlI+pjcDu3FSvltFXAjT05yzNvPxJES4ORkOGIiX3oYdON6FK/Lwc8j0rMFHvmm9ZwrWhWlomn13dL6TvvS190hvaclOw53Zx9lfXbV6oVZ4n4SPWsXtKXES27cpXs3idikE85xjOapl9g6ot1s7y1abkX6b3yWxEVcxCCG9p3L3qznGBxWsbTNyuFojz7za3bFcHkLD1uTchI7tQPuHvBgKyAOKRNKYtpyJDkomCKhxa0K7yQsEHAx4njx9PSqTKhwkxXJS5UZyOhOS5HO/HrgDJNXLaLRJRa5aZMRLru5DqESUhwEpTycH4mqQ5eLjZUPPsLTbWwnc44NiUj4+gxUavChX7ppbrEGdV2+NKYuVwtswPPPOqCVoXHVkhB8AQBxXRURGG2WEIYcYcUnC1q8FnyIHpjiu9F6sl3Qv8Jn9T3S8NTbZOaECTgx2QWF/V/UQfjXRiQEyYzCRIW+5t95KgR3avQV3w8M2e0ydmLSOtxrvRt2t8G/SNDRtVW9NylxlOC3Id79ASHQDtKuU+I4yKz5o8a8/HZpv16i9X+n1l+lpjdqk6ogOP29ElQjuqDycFTedqjx4keQr0Ejxqst1KUoFKUoFKUoFKUoFKUoFKUoFKUoFKUoFKUoFQj21h/wAlbqV/mhz9oqbqhHtr/wDRU6l4PP0Q5+0UGK7shw7lMu+v41nuCbRdHbZBTGnqb7wMK79R3bfPgY+2uwMC7XGBrW427Vjllvd/jtMrFyjwA04plScoTkc8DioD7IRuyLp1BVYm4z96Fut5iNzVFLKl9+rhePLGanH26RI1tLlai0rAtere7abffhSnFJMfZ+KI5xnHOK553wuPld8ZNtEtDjEJ5l/vA6VNOrCV+uU5wc/Kr3YIGFBPdk/m1Z1mnsR3m1fSc/ahYcXFdbC0LGMEZIyPKubWHXjS2itVaf0vc48v6XvOwRUsRitCypQSPeHAwTznyrG3TtXs286hYIWoY+Ir6zLeOPxqh8Mio10b160zrPqhedCwYk1F4tRcDzr7GGFbDhe1Xnz4etTK2zGKEq9na8M/VqSp2/ag+0vJOQ4f1Vr7S4r6y+PLIFXAqFHJx3DX82uFUFhPg02B8quztqgqdWrJKgonzwK2FShjOP0D7quEwox4MdG31rem3xMfyKT8qbO2rZUEnnCf0V8lwiNSWMOMtOAH8pI4q712uJn+QRj05rYu2RCkj2dHPqDUO2or1JY7bIhBEmCCylW8hrKCfmU8kfCrQiwtO2tp5tq0wyyoDKJTPeIA/wBKpf1PZVSYGyI/9HLQdynEJBJTjkc1E8m0RY6psK4PS7owoEKDju0EfHHjmh21YmqperkyXZlzuVud00/bJqLfaYkTu1MtlhYQSocbkkE/I10VmqcXHjL75pxe0KSlrAKOcYPHjXe3VN81G4+9Enaag2nSjdomiBJZlFby9rC9hKfIE5yK6Kzu8YZiPGM0wlSQpIbP1xjxNd8fEZvhfnZvcU9156bl0bFfhLBHh6PCvQv+VXnn7O0nvuuvTZxI2lOpYAwfP8aM16GB41WW6lKUClKUClKUClKUClKUClKUClKUClKUClKUCoO7batnZU6lHn+5S/8AaTU41BvbcIHZT6lHx/ipf+0KlGLnsgT5lounUWZb7a5eZzFtgKZt7SwhT575eQFHgYGTz6VNitRW+59Q5V/n2S+6Zv7sVph23ynGnmktoThC9uOSeefGoV7H19Z0vdOol3kR5UxqLboKlMQWi6+sd8sEISPEjOfkDU6Ro1o6ha9maptt8msRlstxXbRdba6w4haAff3ZyAc8etc8p4rWK5YusRsQVPwpOFYKH7dsc258loOP0ir7h31mdHadVa7a86gZQ45HCljjGQTyPsqwk2gNyh3tugOxlqAU8xcCl1CT5ltSOcfA+dX9boVvjsthDD5TjGe98f1Vh039tBdg26XW7bBZe81txwlR+3xOao0vq3c4M6RFRBgrDDhQCrcCR6nmrjdYhK/7M7kjyd/4V8P4P2V15x1219444dylF4jJ+ymobW3P6/t2pbLdxm6ZtbzwC0NTZ6WXFIyQFBKjnBwaqb3U6+ssrdctltCEKCCd5JyRxxnkHnnwNbLv0q0HfpIkXLR9uuElLYZS9LQHVpSM4SCoHgZzVZes1rkJKXLckpOOO9I8OB4Y8BRna17l1xVZ2WV3J/T9qacK0tm4TUxysp8du5XOMpz86+1PVS8OxDLZiWx2KG0vB1l7chbZ+qpBB94EeYpfOmejtSKY+ldMQbp3G7uvbB3ob3YKgM58cD9FVRuwWmPCahNW5pqGy0GG2U8BDY8EDHgOPKht9Nh1rOu9tTIcbYaVvUjCMkcY9a+5WoZmBju/0VTo0GJCY7piN3bQJUEpdJ5Pj41yBLP95WfgHB91XR3R8l8v9zUxiM7HbJJ3rda3jbjyGRUZTrguYZkS53WWlLgxugR2W1J9cHGQfjUhaicWmEpMG3tSX1EIIlS+6QlPrnB/Rio+l6dn3NqWHZlqs77gGx5CHZG0+ZHgDj5VF2s7Ves0XL2i0t6WvEC1Q7PN9nvE4oU2+oMKwRjnCuea6GyChpDBTHcaaWAolfO/jGRx4fdXfrVGtdNXiBJ0vFeny7lbbRNUuW7BWzHWtDC9wSo8HOeK6DSXGFJZSHnXG9oH41JAR8E8mu+Hhm+Eidm4Nv8AXzpspsZQdTQTkcf9aM16EQMGvPl2a2UJ6+9NQ39T8JYPAPH8qDXoN8TVYbqUpQKUpQKUpQKUpQKUpQKUpQKUpQKUpQKUpQKgvtvnHZR6lf5rV/tJqdKgrtwEjso9SsDJ+i1f7SaDGT2KL3adMak1rPu15g2lsxYSEe1vhpSgFrJUM+IFTFqzWWmJfUedeGuo+ljaZDDSXEG8IS8oobCRhOOAFA+fIxXTPQfSy/8AVS7XKNp+DGmuw22A6JL6GQkulSWwN/jkg/KoYvjbEO8To7jTbakObOEAlKsEHH2iuU7csrJeZ6dOJJdMmrWq2hHNzabtpsu7AvH0605GwT7u7bykn0+NSBp3qVpiazGba1Fp5yS4MBhFyypRA5AG2sYNvQn8DdNMBhptChLeUUpwVq3pTlXrgfoq5enxEPWFqktISh5ta1BYSMj8Wqlxv7amc1zGRt/rJopO4I1XphZSDn+NP+FbGOrWmpEZMlF/04Y+8o7w3IgbgM4+r448qxEXl1CLnKSClpIXu3BIyM+lSDp+SXemMWIpDamV3rv1BSQTvEcjOftpML+07sfiyfRep9huCmkRb7ph5x4hKGvpM71KPljbX02/XVvuq3EwblYJZb4cDE9SyjnHvAJ4rGxoAph62sDzTTaXW5iFJVsHBHnVyafvNvsVvEm5W5dwgqu8hL8Rp4sF0qYISoqT+aohXpxVuN1xV78fiyDnVsVDDz6pNpbZZ3d4pctSdm362cp8qpjvVTTbbZcOo9NqGM+7dAf91dE2rxF7yLbZLEiRcn/YXWJ5lq2oa7opW2UZwrcT4n0qPZMRj22Thlvl5zjYPzjWJjlfNXvx+LJe51NsKYKZar1YfZ1KKUrNxxuUOSkceIBBx8a1Y6lWWY4y2xd9OuuvEJbbTdRuUT4DGPGsbs3nSFqbKElCbnJWkbfAlpsE1ppBpDOsNPuoQhLqbkwpKwnkHfTst9r34/FkSuWuYs+Mtq2ptd8lc/2pbbmlboA8VKBGAB4VGi73JnuTEJumnbPNTwG51+aUAf8A5sePyFdKZLLZmzShIRuedGUHbkbzxx5Vyi2xvwNdUY7OU3ZABKASMsKz+yk6dnNrNzl9O/Wol2O86chWpvVNkkzBbnoaxHntd2t5xpSQM5yfeUOa6JdROld40I7BiXC42u6lcdboNqmokJYbQoJO7HgeRx41StPxWYmorQ+002243OjqSoIHunvE1Vr1pMMaelalDK0NIvj0FawkBvnJHxznj05FbuU6epllObqfyamU1MaqvZoYEbr301CDuH4TQTg/F0V6DE+Hzrz9dmlJT2g+mpUd2dTwiCfId6MV6BU+Jro5VupSlEKUpQKUpQKUpQKUpQKUpQKUpQKUpQKUpQKg3tquMs9l7qC5IaEiOiBudYKinvUBxO5G4cjI4z5ZqcqgrtsrbR2XeoDj7PtMduElb0feU96gOIKkbh4ZGRnyoMS+lusWk9G631dcLFoydZbPcosRMS2MXPv1Q3G1FSlqdcTuUDzhPzzmoFlWtN51GcgtNSpQSp3YPcyoA5+HPj4VfWuL3Yb7q+fN03pxWlLO400GrSuaqYWSBhR71WCcnJwfCo8nla3n0lRDW/aePdz6GnrRqS7St1P0Pb+n0jTdot9yTdmkQny682pKwh0vJCkAp4wOPD1q7OimhtO6ktV7u1zvgtt1txKYMAOoSZSlNLI4I3K5wOKihm4RX9L6XhxXQtyDDf8AaUgHLbrkgqCcnx90JNVzQFzh2TWVruM5SW2IqnFFak5wS2oJ/WRWLLFiJbnBKlvOlH4wuFHu48RwR4eNS7eNN2XT/TrSMu0XJ6Ym6yHZEiPICA5DcS0E7FbSQM5yM+RqLLvHU3c5aV7sd4TwCE7s+Pw/4Vc2mpkdzRJg94FS27qZXd452FgJ3Z9Nw8M1tEzdnvQendYTbnOveohZplrdaXBjFSE+1KIUQPeOT7wCcCrQcgTLjpl1EVDZmIvBJQ46lpITtws7lcDA+dU/QU+Hadb2CdOUhuJGmtvOOLGdgBzn9NXBLtLd3tlwacjTX2helSP4tSkvJCU54CuMHwrF2vttk2tZ1NEdS8gWyPBj/j+/SC46ANqQg+8sH1Hzqz3yn6ReyraDJUFKPkCs5P2Vf1xtwF1g3M2qetQtzUdLSQj2dn3skuE87kgHGP2VHsw/23IB5/Guc/6ZpiVJvXPQen+n0PTEHTl/Goo0h2Q+++FoV3TmxsBJ28DIwcHmvq6DdO7BrFU663fUKbRJs0pl2PG3NpMg4JSPe5OVYGAPOo4mzIq9E2q3NKSJbNykyVtJGCELbbSFfaUmtNHSo9u1fp+bK2pYi3Fh5xahnYkLGT9g5rXpeFJdcUpby9uFFxZIHllZz+2pW6xdPrBoHQtgVYdRJ1D9Jzg/JCVIV7PiOCke7nGcq4PPFRlcVINzmFtW5v2h3ar84bzg/or72ZcRvQNytylIRNXdWJjTQGCtIZUhR+zIp6SL46AdL7F1FudxXe9St6fNscjyGQsoBfG7J+sR4EJHHrUndLLFbbt2XesMqfao0mWw5OcZkvIypCwobdp8ik8g/GuscNbbE6HIcSFBiQy8QoZ4Q4lR/UK7L23qNbLf2bOpNuhMPyU3m7TUiY2yotKS44hTZCs4A8ckjjivN15e7C63Jf8AP+u/Ts5m9cf6jbstztN/2UdCQ5NknvasVq+B7Jdm54TFYYS6NyFsbSVLP52azzp86wNdlydplPVTQUB2xXB7VzmsYS416ROCYjEfvU7m1MYypRwcKzWeVI49fjXqcK3UpSiFKUoFKUoFKUoFKUoFKUoFKUoFKUoFKUoFQf20LZOvXZe6iwrdCfnzHLYrZHjILji8KBOEjk8AnipwraUg+VB5zLlap1okFVwgS4AeQO69tjrY7zA527wM4yM4q1p0/u332kv5b71AKUkbSNvJ+dejbV3TXSmvlRVak07bL6qLuDBuEVDxa3Y3bdwOM4FW8rs3dLFcHp7pwj/NrX3UGACAuO2cNuMpBSDgKAOfPPxr7e8bI/lEeI/KHrWe3+DL0m3lX9jnTW4+f0a191bj2aelBBH9jvTfP+DmvuoPPbqmaVXW4NCSnug8MIBzv5OefhVRsq2RGwlbKTgFWFgc/LNZ+3uy30ikAhzpvppefHNub5/VXGnsp9HU5x0100M+P8XN/dQYGsthtRLqCOOMipJFy0z7M9b9SvXCPCdu8h9yTatqnQgRwkIHP55Sflmszauyp0eUQT0305x/g9H3UV2VOkCwoK6caeUFEkgwUHJPjUs2u2GYaj0TqVqzp23iNeI8aBb2EZQGHnUKPeuuHdzuBHB+NR5NW2J0rC0Ad85j3x+efjWdVHZF6MNhAT0004kIIUnEFIwa1PZI6MknPTPTnP8A9CipJo2wPKWgPJ95Odnju+I48a5A8N6RuT9ZPGfHkVnfPZN6NEf+jTTf/wCPR91a/wAEzo3/APDTTf8AUEfdV0jBDNUBOkjek/jV8hQAPvGuB1aS6kbkgbTn3hms8auyV0aWcnpppsn/ACBFcauyF0VV49MdNn/wKKowQjaUlQWnwJ4UPQ1d9k1xAt3Sy76ZUxL+kbg+l1EluQBHSgd2cKR45yg+Hjn4VmsPY86KEY/sY6cx6exJrjV2NuiC/Hpfps+X/mSa49XCdWSZb4svF14dMM7hdxhn7LsJ+X2jOmZYjPyNmqIq1dy0pQSA4CSSBgYHJ54xWf4cCqFpXQ2n9D2iJa9P2WDZ4ERGxiPEYS2ltPoMCq6BgV2c2tKUoFKUoFKUoFKUoFKUoFKUoFKUoFKUoFKUoFKUoFKUoFKUoFKUoFKUoFKUoFKUoFKUoFKUoFKUoFKUoFKUoFKUoFKUoFKUoP/Z"/>
          <p:cNvSpPr>
            <a:spLocks noChangeAspect="1" noChangeArrowheads="1"/>
          </p:cNvSpPr>
          <p:nvPr/>
        </p:nvSpPr>
        <p:spPr bwMode="auto">
          <a:xfrm>
            <a:off x="230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 name="AutoShape 8" descr="http://img0.imgtn.bdimg.com/it/u=3157668398,2056971038&amp;fm=21&amp;gp=0.jpg"/>
          <p:cNvSpPr>
            <a:spLocks noChangeAspect="1" noChangeArrowheads="1"/>
          </p:cNvSpPr>
          <p:nvPr/>
        </p:nvSpPr>
        <p:spPr bwMode="auto">
          <a:xfrm>
            <a:off x="345281" y="1202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8" name="圆角矩形 4"/>
          <p:cNvSpPr/>
          <p:nvPr/>
        </p:nvSpPr>
        <p:spPr>
          <a:xfrm>
            <a:off x="383401" y="680942"/>
            <a:ext cx="8599931" cy="2792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5723" tIns="65723" rIns="65723" bIns="65723" numCol="1" spcCol="1270" anchor="ctr" anchorCtr="0">
            <a:noAutofit/>
          </a:bodyPr>
          <a:lstStyle/>
          <a:p>
            <a:pPr marL="0" marR="0" lvl="0" indent="0" algn="l" defTabSz="766763" rtl="0" eaLnBrk="1" fontAlgn="auto" latinLnBrk="0" hangingPunct="1">
              <a:lnSpc>
                <a:spcPct val="90000"/>
              </a:lnSpc>
              <a:spcBef>
                <a:spcPct val="0"/>
              </a:spcBef>
              <a:spcAft>
                <a:spcPct val="35000"/>
              </a:spcAft>
              <a:buClrTx/>
              <a:buSzTx/>
              <a:buFontTx/>
              <a:buNone/>
              <a:tabLst/>
              <a:defRPr/>
            </a:pPr>
            <a:endParaRPr kumimoji="0" lang="zh-CN" altLang="en-US" sz="1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11" name="文本框 10"/>
          <p:cNvSpPr txBox="1"/>
          <p:nvPr/>
        </p:nvSpPr>
        <p:spPr>
          <a:xfrm>
            <a:off x="618582" y="766744"/>
            <a:ext cx="69127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smtClean="0">
                <a:solidFill>
                  <a:prstClr val="black"/>
                </a:solidFill>
                <a:latin typeface="Calibri"/>
                <a:ea typeface="宋体" panose="02010600030101010101" pitchFamily="2" charset="-122"/>
              </a:rPr>
              <a:t>We can receive and handle the alarm information in control client</a:t>
            </a:r>
            <a:endParaRPr kumimoji="0" lang="zh-CN" altLang="en-US" sz="1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2" name="矩形 11"/>
          <p:cNvSpPr/>
          <p:nvPr/>
        </p:nvSpPr>
        <p:spPr>
          <a:xfrm>
            <a:off x="618582" y="246877"/>
            <a:ext cx="4457474" cy="300082"/>
          </a:xfrm>
          <a:prstGeom prst="rect">
            <a:avLst/>
          </a:prstGeom>
        </p:spPr>
        <p:txBody>
          <a:bodyPr wrap="square">
            <a:spAutoFit/>
          </a:bodyPr>
          <a:lstStyle/>
          <a:p>
            <a:r>
              <a:rPr lang="en-US" altLang="zh-CN" sz="1350" b="1"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Function Verification – Control Client</a:t>
            </a:r>
            <a:endParaRPr lang="en-US" altLang="zh-CN" sz="135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pic>
        <p:nvPicPr>
          <p:cNvPr id="3" name="图片 2"/>
          <p:cNvPicPr>
            <a:picLocks noChangeAspect="1"/>
          </p:cNvPicPr>
          <p:nvPr/>
        </p:nvPicPr>
        <p:blipFill>
          <a:blip r:embed="rId5"/>
          <a:stretch>
            <a:fillRect/>
          </a:stretch>
        </p:blipFill>
        <p:spPr>
          <a:xfrm>
            <a:off x="827583" y="1176616"/>
            <a:ext cx="6662417" cy="3555374"/>
          </a:xfrm>
          <a:prstGeom prst="rect">
            <a:avLst/>
          </a:prstGeom>
        </p:spPr>
      </p:pic>
    </p:spTree>
    <p:extLst>
      <p:ext uri="{BB962C8B-B14F-4D97-AF65-F5344CB8AC3E}">
        <p14:creationId xmlns:p14="http://schemas.microsoft.com/office/powerpoint/2010/main" val="489372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18" y="223935"/>
            <a:ext cx="5749526" cy="335368"/>
          </a:xfrm>
          <a:prstGeom prst="rect">
            <a:avLst/>
          </a:prstGeom>
        </p:spPr>
      </p:pic>
      <p:sp>
        <p:nvSpPr>
          <p:cNvPr id="5" name="文本框 4"/>
          <p:cNvSpPr txBox="1"/>
          <p:nvPr/>
        </p:nvSpPr>
        <p:spPr>
          <a:xfrm>
            <a:off x="17291" y="38604"/>
            <a:ext cx="494982" cy="432808"/>
          </a:xfrm>
          <a:prstGeom prst="rect">
            <a:avLst/>
          </a:prstGeom>
          <a:noFill/>
        </p:spPr>
        <p:txBody>
          <a:bodyPr wrap="none" lIns="51422" tIns="25716" rIns="51422" bIns="2571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7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247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 y="1"/>
            <a:ext cx="911438" cy="809030"/>
          </a:xfrm>
          <a:prstGeom prst="rect">
            <a:avLst/>
          </a:prstGeom>
        </p:spPr>
      </p:pic>
      <p:sp>
        <p:nvSpPr>
          <p:cNvPr id="7" name="AutoShape 5" descr="data:image/jpeg;base64,/9j/4AAQSkZJRgABAQEAAQABAAD/2wBDAAMCAgMCAgMDAwMEAwMEBQgFBQQEBQoHBwYIDAoMDAsKCwsNDhIQDQ4RDgsLEBYQERMUFRUVDA8XGBYUGBIUFRT/2wBDAQMEBAUEBQkFBQkUDQsNFBQUFBQUFBQUFBQUFBQUFBQUFBQUFBQUFBQUFBQUFBQUFBQUFBQUFBQUFBQUFBQUFBT/wAARCADcASUDASIAAhEBAxEB/8QAHgABAAEDBQEAAAAAAAAAAAAAAAcFBgkBAgMICgT/xABaEAABAwMDAQUEBAgGDQcNAAABAgMEAAURBhIhBwgTMUFRFCJhcRUygdEWI0JSkaGx0hglM5KTlBckNVNlcnR1goOyweEoNjhDRGOEJjQ3RVRVV2Jkc5Wz8P/EABoBAQEBAQEBAQAAAAAAAAAAAAABAgMEBQb/xAAkEQEBAAIBBAICAwEAAAAAAAAAAQIRIQMSMUFSYQRRcaHhsf/aAAwDAQACEQMRAD8Ayp0pSgUpSgUpSgUpSgUpSgUpWhIFBrStMitaBSlaZFBrStNw9abh60GtK03D1pketBrStneJ/OH6a13p/OH6aDdStnfI/OT+mnfI/OT+mg30riL7YIG9O4+A3DNcgUFUGtKUoFKUoFKUoFKUoFKUoFKUoFKUoFKUoFKUoFKUoFKV8z8puKyt59xLTSAVLcWralIHiSTwBQcxUEjmo062dYIXSmwB3aJV6lpKYUPIwT5rX6IT5nz8K4uovX/TOhbewqPPi3q4SFbWYUKS2tWMfXXgnagevn5V0m6na3uGudUOXS4PB1xwBBSlY2oT4hCRnhIzXTHp2zu9Jub047vrvUd4myp0m/3JT8hwuObJS0JJPokHAHoBVHd1PeVK/u5c/smu/vVTHXlqJyAf9IffXCVnwJT/AD0/fW+FVVWqL2Rj6buf9dd/er5nNSXtR/u3c/667+9XwlZAGSn+en764VvoB5UjP+On76cCpJ1Fd8c3i5Z/y1396tF3+74/uvcT85rv71UwSEAH32/6VP31tMtoD3nWh83E/fWryKkm/XXPvXW4H/xjv71bjfbmAP40n/P2x396qMZjOf5dn+mSP99aLmNYA9oYHzfR99Z4H3u3y6FWfpKcc+ftbn71bPpy5gY+kZ39ac++qWu4Mj3faY2R/wB+j762GfHUOZUcf69H31R9j95uK1c3KaD/AJU5+9XGm93Af+spv9ac++vhdnRf/a4vz79H31we3xAM+2RP6wj76z7Fww9TXSFJZmsXSaxLjrS6y+JCyULByk/W558jWRroF1ii9YdDs3E4ZvEUiPcoo8W3R+UB+arxB+Y8qxh/ScRspJnRAT4ZfR99X30Y62r6P6wavUOZEkRlp7mbBEtCBJa9Mk8KBwQfI5HnUuOxlQByK1qN9C9fNB69t9rdtmq7KqZPQkt25dxZ9qSsjlst7s7gcjA9KkZKs1yG6lKUClKUClKUClKUClKUClKUClKUClKUClKUCoC7dilJ7I/U4oWptX0SoZQog/WT5ip9qCO293J7KvUb2oLMMW7MgM43lrvE7wnPG7bnGfOgwcaT05ebvIubtjQ8sQ2GTJLT2xSUrXsR4nn3uMfGpEjdIOoDDCUy9K6gfkKV7zjdwCElPptyefjV/wDQFvRdw6u6sZ0hFup0o5Dhd0zqYtGUVBZKt5R7uArBHnXaKAmdbtZXqIba6i1pbjux5IALSiW/fSkjzBHPzqbvhZHRUdFup68lOn7sU+W6QOB/OrcehvU5wc6duPzMhP31kOblRFIQpbzaELUEjIPvKPpVVTGj+BSc58Cmm9e10xtjoN1Nxxpu4H5yU/vUHQTqaoEnTk37ZCf3qySLZZCsYA8vCtF29BJJb4+Rqd1vs0xtDs+9SlA/+Tc0fN9P71P4PfUkD/m1L/p0/fWSdNvBHDWT4+FcbsJKfFoj7DWe7fs19MbX8HvqR5aakn5vp++n8HnqR56bk/06fvrJEmAgZIbrauCgj6n6qvdThjdV2d+o+P8Am1IA/wDvI++tn8HnqMDj8GpHPq8j76yQGKyOFBKfnRUFo+CQftq7pwxuOdnbqHnB009k/wDfo++tquzp1FCc/g24PTMhH31kQvYjW1hLr7yIySoJSVAnJ9OKpNuusea4oMq75LRHeKS2obQfPkCm7fZw6PyukVwjQoQf6ZBlxiIv2h1V4Un2hSE71OkZ4IAPAqLL/dLNcGWfouwps68lSliWt7eCOB73hXeLrLtiPhmM+2tSmJKl9wsEqHdq5IB9K6COtONR2EqjFj3MKcJ+v8ceVanKVd3QCO2OuPT9wJSlwalg4WBg579PnXoxTgHivP8A9m2ZolrWOm49ytd7f1s5qq3qtU6NLbRAYb79veHmiNyj9bBB8xXoBTRG6lKUClKUClKUClKUClKUClKUClKUClKUClKUCoM7bXs/8FfqN7X3nsn0ae/7jHed3vTv2Z43YzjPGanOoK7cXPZL6nfC0OftFBir6NWfQ1+6m6ttukTf5GkJNvhpT9OlDU4rCyVZLXAG4cY5qRtWs3TRGobvA0xHlTJkBbKmY761ZLTqApairwOCf/7FQ32V7Oq/al1RbkT5FqU/AjBM6JjvWCHSQpOePLB+BNTxrnU2oOm8q6QmbtcdVvRAyChwJDxS8nIJSPJI4z8qZehe2kmWX2EPOd5IeXhxaC6dyVHkjA9DnFSJGssHaC4w8oKGRtLlRZp1UuVDiyJFyfQsfjQtJSCgnnHHORnHNSlbAFxG0O36ZuT4q9oTz51htSteWSYNKylaSitKv4W37ObiHFMBO4d5uxz9XOPjUZfQ/WXvUBcbS/doR+NCW38rXz9Uk8DwqTtd3O4ab0vLuVkXL1JdGVIDNs9tDXfbjgndjjA5qwUdVupSpMZpWgHm0FguyHfpnIZXzhA497wHPxqaYU120da/Z2sM6UU8FFayIzxSUcYSOfreNXDrm966st1EfTNjiyLT9HrdaVNkLbd9qHJa2+SM5xVDV1W6nJhRHV9OFh5Tii40b2SG2xj38+ZOTx8Kr3UDqnfNK3VqBb9L3HUcdEAzGJ6VJAWrP8gfMkc8/CnEXa8NKCPfNPwZ13gOM3d5tKpTSN60IdxhQSeMpGOKqv0VZwRmG/wcn3HKp2lXRf7HCuLkuVbnJbSXlQu8AVHJAyg49P8AfVY+jW/D6am/01Z1KjgFqsuOYTx/1bhrT6PsuMexPKPoGnKpeuBPsulbncbK7Lvl2jNb4tvXKKA+vI90qHhUVJ6jdWlvwkr6eqa7wEycXVR7gZxx+dxg1dfYurq8xqFm2QToePborwdV7W7emFqb2bTtCRnhW7zqwrxqHUkeVYnIzMZq2u4Te9q1bkL24JaSPFJNaXXXPVSbaMSumDb5Lu4R3roop2gZ35P5WeMVtuWqrnpq92ViJAcbgXZO6ZLUUgQlbR+LJ8cBRPzosUnqFouHY2I16htPMz50WSXFrWoIKFIUOEHgZGK6POLDDLDgbV+avcPH5V3m1/pd23yxezebhNVNhSgYUlYXHbSppYyjz8sj0rpA/L3xoqXZC3kKBSpCv+qPkAflXTC8FTF2dJWhRrLSzNwhX53XC9T276KlRHW025trvmyoPoI3KVwrGPUVn+A8a863QZptvrl08bbwU/hFAOc5z+OTXorqoUpSgUpSgUpSgUpSgUpSgUpSgUpSgUpSgUpSgVBXbhSV9kzqcB/7ocP6xU61BvbdH/JQ6m/5nd/aKDEb2U27i/qPVQs0tqBd/YYvs0h9HeNoPenJUnzGARXae23S7fhLdGdQIs8m8MNspdmRYwSXG1JyhOTzwMD7K6s9lRy4xtRauds8Nq43ZFtimNFfc7tDqu+OQpXl7uf1V2OYvShrqZcL3pFNn1I4001I7mcXkBtKdrRwPdzj0rnbzpYvaAuEwpCUw0BwEKyjIyfj5VI0CRuYSe6aRkA47sVF8PU+4oQmQ62pCwVN7UqSsfmnjIqSrPcw/DQox2FKx+WDU8NPu71Yz7iP5ia07whOMN/zBWonAqG5hpJ58M4qzLv1CmwbrKit26AptlwoSpQVkgevvUF3lY8kpGOfq1T5tpiT1oU+whSkZx4jGc8ftqxrt1vt+mlxmb1ddKWV+S2HmmblNLLikEkBW0nwJBqtSdZXiOyt5yDbdiVBBKVqycjIIGeUn1oK/EtUeCwllmOhttP1Uj481yqYbx/Jo8PSo/vfWOJpttly9XPTljQ8paWfpOWWe8KT723J5ABT+mqo3rW4y7f7bHZtcmEWkvtvsOFSXW1cpW3z7wx51nScrq7hrA9wceHFcbjCBjCAMVx6durl4tKJEiOyh0uLSUt+GAaqBUj+8pqJ7W1f4sR+KUy44eaSd+w5HI8/11ZiEQYrzvsUeO027jKVoyD9hzUgahYfkw0+ySjbloXuW42ndvTjwwaim6plJmyWpjyLk2sEFKtyMfEbccGttLH1+9qX6VEu6TYsqzPQZaIsRlopcbHdLCdx8ODnwrpDMKn4sRLyo5S4n3O6ACknGPewPGu7+rrlqBd2ZauWn4lu0uzbpaYUuNI3LcUGF7MpPIGc5rpDLilUKMSwmP3qd7agf5THGfhzW8Wau/oGwYvXXp2N24q1FB//AHJr0XV51OgKXEddOnQdIKvwjgY5zj8cmvRSDkmtI3UpSgUpSgUpSgUpSgUpSgUpSgUpSgUpSgUpSgVB3bbweyj1Oz4fQzv7RU41B/bZQVdlHqaP8Du/tFBiS7Jc9dm1LrCe3Ak3VyNbojiYUIAvv/j8FKM8Zwc/ZXYwXfT9413LvEmFqOzSJDLTK7TcENpQgpTw5+cN3jXXbsn3SJYNR6vus9xTMOHbojrq20Fako78pyAOT412iWzY+o+uJOorTqxiZaFxGYpjGG4h1LraTuO5Xkc+lcsvKxzxpEN1xDgkxi2Vjc0Y5SsD/GB8fnUjWh2KYyFNtLIwOd1WNG0sgyCpyOENlYSFtyAVFJ8ykjyIqSrRarezHQBJk5AAyhCcH9NTbTkS+wrxbVuPkVVaF2u1jZuspDtgElaHCFvFf1jjx8PhV+KiW8H3ZEo/6tP31RpWjLFMkuPuOTi44rerkAZ/TTYtNUfTl4Qy7L0NbJqQgNtuzgwpWwHgJKxnGd2K+ybfY0lpS5OnSWEKS2tRWkhKsZCTx5V8mrOzv0211OjS7/Y13aVHaDDT7zigpCAcge6oeZNXdL0zZpLRQoPoBCU4RxwkcDxq7jCzHmrBe46DK0Zbp7TalbFTA0oJUTzjvB8E5x8K+9d0isw1MDTiBDjNJbU02UbGm+NqQEjhPh4elcOsehXT7qCzFb1HaHLsiIpZYDzqk7CvG4+6R47RVeh6NsNutEW2Q47rEGLHTEYaSfqNJxhOfPgeJ5rC1u07IjSrUhyPG9iRuUO6TjgjGTX3KCcfln4+tccC3RbZGDEbf3YUVe8cnJrkVtHgTQ0pGoETHIG2A6w06VALXLa7xOznOBkc1G8laEvymLlN7pwjah6FGQFIPr72fsqTb28pqKe6jmUtfulPebNoPnmo/TZXbmuUp9DFukY9xbii6hRPw4ra6R1rPVzF2nt2dNlusOFEt8st3mclPdS1pYXjbjzVz4eldEZLba4rKo7b6Fj3/wAbg5wPyfhXfrXep9P3N5nTUS5e2XW126Yt8FhTbYUlhalbSePMY5rpPrbSMnRsKzvPXJud7VHD7aEoIDTZA905PPJreNnDpj0epnjl1MZuY639b4n9qt2f90jrp067xJQfwjgYGMcd8jmvRKPE/OvO92fH0y+ufThQG3bqSAB8R3ya9ESfrGtOLdSlKBSlKBSlKBSlKBSlKBSlKBSlKBSlKBSlKBUJdtb/AKKfU3/M7v8AuqbahXtksOzOy/1HYZbU6+9altNNoGVLWopCUgepJAoMTfZDuMGx6m1lcrnMZgW+LbIan5MhW1ttPfkZUfTkD7a7Lbzduotyudou1ik6Wkx2O7kRJjZdLyG8LT3fHGR41166A6Dv+hOo2q7JquwyLLOatsRcqBdmkpCUKUstlxJyNhJHjxmpl0903muvSFuQY9vJlvENR0htoJKgd6AnI2qOcfKueTUnFu17ocCnnFOsT0tBQSmQkILS8+mCSPtq/bZOj+ys7HOCASPHGai0aMcgOlCZY3bsYDmOavm0IYgRkNrmxQB+Qp5O4Vjyt0ub22OM/jh+z9tPpOOkgBYwfDkffVq3+1RbwYykzoiO63eKwc5x8fhVK/Atl0hf0lCTzzlSR/vqJpfiro3n3Rn/AE0/fW36UQocIyfTemrFOim0Di5QRz/fE+tcsTS8eDMjyFXCIrulhRAdHOOfWhpe/t4A/klA5x4iuP28KJAaJOcH3hXxLuEcE/2wyVcflpPr8fn+io86oaRumr02oWPXb2kvZXFGUphlLplIUc48eCPI0NJL9tUrwjqOPRSa2Casf9mWrPkFJqMjoe7vdRIeomdfvNWBlDYc08lkEOrSnBO/OSFH3setceotB3279UYWoIuvJVrsTZQXdOeykpdx4jf4gK8x8KMr91LJXHgd6YEx7eShIjBKlZPzPhx41Hy5M90SvZUFuWlAKWrg+22kn0JzVD0d04uehtWX+7zOor12Fxbc7qJMQQzFUVDbs3HGQPdx9tVidpCRNuD0tb5WFbloZUtIGT6HNbaig64vVguKWbJHu9tkahYtEtyVEhvJWtBSwsrBxgnGRXVLrXFUi06LkBxK0m3hspCeBgJNdmtZ6fajd4tuBAj3D2OWoqjobVJ7sR17lLUnnIPifSutfWG9RHtIaRitPx3nG2UqUWXArb7ic7seB+FT3jp9/wDDxwx/F/Jxyym9Y6/ncUXs9uNudd+nPd+WpIIP9MK9DifE/OsAvZw6dakufUrROq4NgnydMQdUQGpl3aazGjuF5GErVng+8P0is/IOfnXZ+eb6UpQKUpQKUpQKUpQKUpQKUpQKUpQKUpQKUpQKhTtksPSezD1GZjpWuS7anEMoa+upwqSEhOPys4x8cVNdQj20lFvss9SlJJSsWlwpUk4KVZGCD5EetBjD6A9PtQOa86haV6kWq8sz5dogNzYN7ecMpbReJRlRUVY8MYPl8KkGfp1np91JlaW0/HuFvjNx2ZTbb7jqwSsHcQ4rjyHHlUZdlRM/XmpuoUa5Xy5CXNtEFlV09oUuU0A8cFK1EkY24+Wal+Xe9Q6f11L0o1rK6Xp1llp/+3ykvELB8gPqjwzXLK2mPmqtDlzAtbqnosnaoNu4eDhSQPAgHOauuwu3GZDDn4ONF1SFbVh1BQo+Wc+R4zVq9zfEtJS/CZkNJXv75UZIWCOfrAZzz51RLfZL+ypwOQ5oQpRWnaVEck+hrDa45+j+pj+q+9iWrR34Nqdb3iWXRO7r3e8xtOzcPe2/ZV0XbQskNNJgwWT3biypzdtUtGPd3ZOPE448hUeex63b1c3CgaHmTrJ3jSV3dy+pZ9047xYZIJ93J486vS76WnQw0IrU51zepK1d6pSCPIgeI+2goN/0h1FRKiJ01A0eIiGh36r4XlPqdJ97Gw424x9tXbcNFn2RQhw45fUpCwoEpKfdIUkZ4258PPwqz73G1xBciosuiH9RMFoLfkv3xMItOZwpAbUCSABnNXXcdMy2Iqu5blKf3IUAl4qTgjlJ9SCPGt+hbOqNKa7bjRE6WgaWefC3DJVfXHDxkd2lvuz/AI+c+oq52NHy/oZr2mPA+mHIrffJiqUGm3xjf3RJ4RnP1vKrY1DD1fbI0ZVk0m/qB9anA6ly7JhBlI+pjcDu3FSvltFXAjT05yzNvPxJES4ORkOGIiX3oYdON6FK/Lwc8j0rMFHvmm9ZwrWhWlomn13dL6TvvS190hvaclOw53Zx9lfXbV6oVZ4n4SPWsXtKXES27cpXs3idikE85xjOapl9g6ot1s7y1abkX6b3yWxEVcxCCG9p3L3qznGBxWsbTNyuFojz7za3bFcHkLD1uTchI7tQPuHvBgKyAOKRNKYtpyJDkomCKhxa0K7yQsEHAx4njx9PSqTKhwkxXJS5UZyOhOS5HO/HrgDJNXLaLRJRa5aZMRLru5DqESUhwEpTycH4mqQ5eLjZUPPsLTbWwnc44NiUj4+gxUavChX7ppbrEGdV2+NKYuVwtswPPPOqCVoXHVkhB8AQBxXRURGG2WEIYcYcUnC1q8FnyIHpjiu9F6sl3Qv8Jn9T3S8NTbZOaECTgx2QWF/V/UQfjXRiQEyYzCRIW+5t95KgR3avQV3w8M2e0ydmLSOtxrvRt2t8G/SNDRtVW9NylxlOC3Id79ASHQDtKuU+I4yKz5o8a8/HZpv16i9X+n1l+lpjdqk6ogOP29ElQjuqDycFTedqjx4keQr0Ejxqst1KUoFKUoFKUoFKUoFKUoFKUoFKUoFKUoFKUoFQj21h/wAlbqV/mhz9oqbqhHtr/wDRU6l4PP0Q5+0UGK7shw7lMu+v41nuCbRdHbZBTGnqb7wMK79R3bfPgY+2uwMC7XGBrW427Vjllvd/jtMrFyjwA04plScoTkc8DioD7IRuyLp1BVYm4z96Fut5iNzVFLKl9+rhePLGanH26RI1tLlai0rAtere7abffhSnFJMfZ+KI5xnHOK553wuPld8ZNtEtDjEJ5l/vA6VNOrCV+uU5wc/Kr3YIGFBPdk/m1Z1mnsR3m1fSc/ahYcXFdbC0LGMEZIyPKubWHXjS2itVaf0vc48v6XvOwRUsRitCypQSPeHAwTznyrG3TtXs286hYIWoY+Ir6zLeOPxqh8Mio10b160zrPqhedCwYk1F4tRcDzr7GGFbDhe1Xnz4etTK2zGKEq9na8M/VqSp2/ag+0vJOQ4f1Vr7S4r6y+PLIFXAqFHJx3DX82uFUFhPg02B8quztqgqdWrJKgonzwK2FShjOP0D7quEwox4MdG31rem3xMfyKT8qbO2rZUEnnCf0V8lwiNSWMOMtOAH8pI4q712uJn+QRj05rYu2RCkj2dHPqDUO2or1JY7bIhBEmCCylW8hrKCfmU8kfCrQiwtO2tp5tq0wyyoDKJTPeIA/wBKpf1PZVSYGyI/9HLQdynEJBJTjkc1E8m0RY6psK4PS7owoEKDju0EfHHjmh21YmqperkyXZlzuVud00/bJqLfaYkTu1MtlhYQSocbkkE/I10VmqcXHjL75pxe0KSlrAKOcYPHjXe3VN81G4+9Enaag2nSjdomiBJZlFby9rC9hKfIE5yK6Kzu8YZiPGM0wlSQpIbP1xjxNd8fEZvhfnZvcU9156bl0bFfhLBHh6PCvQv+VXnn7O0nvuuvTZxI2lOpYAwfP8aM16GB41WW6lKUClKUClKUClKUClKUClKUClKUClKUClKUCoO7batnZU6lHn+5S/8AaTU41BvbcIHZT6lHx/ipf+0KlGLnsgT5lounUWZb7a5eZzFtgKZt7SwhT575eQFHgYGTz6VNitRW+59Q5V/n2S+6Zv7sVph23ynGnmktoThC9uOSeefGoV7H19Z0vdOol3kR5UxqLboKlMQWi6+sd8sEISPEjOfkDU6Ro1o6ha9maptt8msRlstxXbRdba6w4haAff3ZyAc8etc8p4rWK5YusRsQVPwpOFYKH7dsc258loOP0ir7h31mdHadVa7a86gZQ45HCljjGQTyPsqwk2gNyh3tugOxlqAU8xcCl1CT5ltSOcfA+dX9boVvjsthDD5TjGe98f1Vh039tBdg26XW7bBZe81txwlR+3xOao0vq3c4M6RFRBgrDDhQCrcCR6nmrjdYhK/7M7kjyd/4V8P4P2V15x1219444dylF4jJ+ymobW3P6/t2pbLdxm6ZtbzwC0NTZ6WXFIyQFBKjnBwaqb3U6+ssrdctltCEKCCd5JyRxxnkHnnwNbLv0q0HfpIkXLR9uuElLYZS9LQHVpSM4SCoHgZzVZes1rkJKXLckpOOO9I8OB4Y8BRna17l1xVZ2WV3J/T9qacK0tm4TUxysp8du5XOMpz86+1PVS8OxDLZiWx2KG0vB1l7chbZ+qpBB94EeYpfOmejtSKY+ldMQbp3G7uvbB3ob3YKgM58cD9FVRuwWmPCahNW5pqGy0GG2U8BDY8EDHgOPKht9Nh1rOu9tTIcbYaVvUjCMkcY9a+5WoZmBju/0VTo0GJCY7piN3bQJUEpdJ5Pj41yBLP95WfgHB91XR3R8l8v9zUxiM7HbJJ3rda3jbjyGRUZTrguYZkS53WWlLgxugR2W1J9cHGQfjUhaicWmEpMG3tSX1EIIlS+6QlPrnB/Rio+l6dn3NqWHZlqs77gGx5CHZG0+ZHgDj5VF2s7Ves0XL2i0t6WvEC1Q7PN9nvE4oU2+oMKwRjnCuea6GyChpDBTHcaaWAolfO/jGRx4fdXfrVGtdNXiBJ0vFeny7lbbRNUuW7BWzHWtDC9wSo8HOeK6DSXGFJZSHnXG9oH41JAR8E8mu+Hhm+Eidm4Nv8AXzpspsZQdTQTkcf9aM16EQMGvPl2a2UJ6+9NQ39T8JYPAPH8qDXoN8TVYbqUpQKUpQKUpQKUpQKUpQKUpQKUpQKUpQKUpQKgvtvnHZR6lf5rV/tJqdKgrtwEjso9SsDJ+i1f7SaDGT2KL3adMak1rPu15g2lsxYSEe1vhpSgFrJUM+IFTFqzWWmJfUedeGuo+ljaZDDSXEG8IS8oobCRhOOAFA+fIxXTPQfSy/8AVS7XKNp+DGmuw22A6JL6GQkulSWwN/jkg/KoYvjbEO8To7jTbakObOEAlKsEHH2iuU7csrJeZ6dOJJdMmrWq2hHNzabtpsu7AvH0605GwT7u7bykn0+NSBp3qVpiazGba1Fp5yS4MBhFyypRA5AG2sYNvQn8DdNMBhptChLeUUpwVq3pTlXrgfoq5enxEPWFqktISh5ta1BYSMj8Wqlxv7amc1zGRt/rJopO4I1XphZSDn+NP+FbGOrWmpEZMlF/04Y+8o7w3IgbgM4+r448qxEXl1CLnKSClpIXu3BIyM+lSDp+SXemMWIpDamV3rv1BSQTvEcjOftpML+07sfiyfRep9huCmkRb7ph5x4hKGvpM71KPljbX02/XVvuq3EwblYJZb4cDE9SyjnHvAJ4rGxoAph62sDzTTaXW5iFJVsHBHnVyafvNvsVvEm5W5dwgqu8hL8Rp4sF0qYISoqT+aohXpxVuN1xV78fiyDnVsVDDz6pNpbZZ3d4pctSdm362cp8qpjvVTTbbZcOo9NqGM+7dAf91dE2rxF7yLbZLEiRcn/YXWJ5lq2oa7opW2UZwrcT4n0qPZMRj22Thlvl5zjYPzjWJjlfNXvx+LJe51NsKYKZar1YfZ1KKUrNxxuUOSkceIBBx8a1Y6lWWY4y2xd9OuuvEJbbTdRuUT4DGPGsbs3nSFqbKElCbnJWkbfAlpsE1ppBpDOsNPuoQhLqbkwpKwnkHfTst9r34/FkSuWuYs+Mtq2ptd8lc/2pbbmlboA8VKBGAB4VGi73JnuTEJumnbPNTwG51+aUAf8A5sePyFdKZLLZmzShIRuedGUHbkbzxx5Vyi2xvwNdUY7OU3ZABKASMsKz+yk6dnNrNzl9O/Wol2O86chWpvVNkkzBbnoaxHntd2t5xpSQM5yfeUOa6JdROld40I7BiXC42u6lcdboNqmokJYbQoJO7HgeRx41StPxWYmorQ+002243OjqSoIHunvE1Vr1pMMaelalDK0NIvj0FawkBvnJHxznj05FbuU6epllObqfyamU1MaqvZoYEbr301CDuH4TQTg/F0V6DE+Hzrz9dmlJT2g+mpUd2dTwiCfId6MV6BU+Jro5VupSlEKUpQKUpQKUpQKUpQKUpQKUpQKUpQKUpQKg3tquMs9l7qC5IaEiOiBudYKinvUBxO5G4cjI4z5ZqcqgrtsrbR2XeoDj7PtMduElb0feU96gOIKkbh4ZGRnyoMS+lusWk9G631dcLFoydZbPcosRMS2MXPv1Q3G1FSlqdcTuUDzhPzzmoFlWtN51GcgtNSpQSp3YPcyoA5+HPj4VfWuL3Yb7q+fN03pxWlLO400GrSuaqYWSBhR71WCcnJwfCo8nla3n0lRDW/aePdz6GnrRqS7St1P0Pb+n0jTdot9yTdmkQny682pKwh0vJCkAp4wOPD1q7OimhtO6ktV7u1zvgtt1txKYMAOoSZSlNLI4I3K5wOKihm4RX9L6XhxXQtyDDf8AaUgHLbrkgqCcnx90JNVzQFzh2TWVruM5SW2IqnFFak5wS2oJ/WRWLLFiJbnBKlvOlH4wuFHu48RwR4eNS7eNN2XT/TrSMu0XJ6Ym6yHZEiPICA5DcS0E7FbSQM5yM+RqLLvHU3c5aV7sd4TwCE7s+Pw/4Vc2mpkdzRJg94FS27qZXd452FgJ3Z9Nw8M1tEzdnvQendYTbnOveohZplrdaXBjFSE+1KIUQPeOT7wCcCrQcgTLjpl1EVDZmIvBJQ46lpITtws7lcDA+dU/QU+Hadb2CdOUhuJGmtvOOLGdgBzn9NXBLtLd3tlwacjTX2helSP4tSkvJCU54CuMHwrF2vttk2tZ1NEdS8gWyPBj/j+/SC46ANqQg+8sH1Hzqz3yn6ReyraDJUFKPkCs5P2Vf1xtwF1g3M2qetQtzUdLSQj2dn3skuE87kgHGP2VHsw/23IB5/Guc/6ZpiVJvXPQen+n0PTEHTl/Goo0h2Q+++FoV3TmxsBJ28DIwcHmvq6DdO7BrFU663fUKbRJs0pl2PG3NpMg4JSPe5OVYGAPOo4mzIq9E2q3NKSJbNykyVtJGCELbbSFfaUmtNHSo9u1fp+bK2pYi3Fh5xahnYkLGT9g5rXpeFJdcUpby9uFFxZIHllZz+2pW6xdPrBoHQtgVYdRJ1D9Jzg/JCVIV7PiOCke7nGcq4PPFRlcVINzmFtW5v2h3ar84bzg/or72ZcRvQNytylIRNXdWJjTQGCtIZUhR+zIp6SL46AdL7F1FudxXe9St6fNscjyGQsoBfG7J+sR4EJHHrUndLLFbbt2XesMqfao0mWw5OcZkvIypCwobdp8ik8g/GuscNbbE6HIcSFBiQy8QoZ4Q4lR/UK7L23qNbLf2bOpNuhMPyU3m7TUiY2yotKS44hTZCs4A8ckjjivN15e7C63Jf8AP+u/Ts5m9cf6jbstztN/2UdCQ5NknvasVq+B7Jdm54TFYYS6NyFsbSVLP52azzp86wNdlydplPVTQUB2xXB7VzmsYS416ROCYjEfvU7m1MYypRwcKzWeVI49fjXqcK3UpSiFKUoFKUoFKUoFKUoFKUoFKUoFKUoFKUoFQf20LZOvXZe6iwrdCfnzHLYrZHjILji8KBOEjk8AnipwraUg+VB5zLlap1okFVwgS4AeQO69tjrY7zA527wM4yM4q1p0/u332kv5b71AKUkbSNvJ+dejbV3TXSmvlRVak07bL6qLuDBuEVDxa3Y3bdwOM4FW8rs3dLFcHp7pwj/NrX3UGACAuO2cNuMpBSDgKAOfPPxr7e8bI/lEeI/KHrWe3+DL0m3lX9jnTW4+f0a191bj2aelBBH9jvTfP+DmvuoPPbqmaVXW4NCSnug8MIBzv5OefhVRsq2RGwlbKTgFWFgc/LNZ+3uy30ikAhzpvppefHNub5/VXGnsp9HU5x0100M+P8XN/dQYGsthtRLqCOOMipJFy0z7M9b9SvXCPCdu8h9yTatqnQgRwkIHP55Sflmszauyp0eUQT0305x/g9H3UV2VOkCwoK6caeUFEkgwUHJPjUs2u2GYaj0TqVqzp23iNeI8aBb2EZQGHnUKPeuuHdzuBHB+NR5NW2J0rC0Ad85j3x+efjWdVHZF6MNhAT0004kIIUnEFIwa1PZI6MknPTPTnP8A9CipJo2wPKWgPJ95Odnju+I48a5A8N6RuT9ZPGfHkVnfPZN6NEf+jTTf/wCPR91a/wAEzo3/APDTTf8AUEfdV0jBDNUBOkjek/jV8hQAPvGuB1aS6kbkgbTn3hms8auyV0aWcnpppsn/ACBFcauyF0VV49MdNn/wKKowQjaUlQWnwJ4UPQ1d9k1xAt3Sy76ZUxL+kbg+l1EluQBHSgd2cKR45yg+Hjn4VmsPY86KEY/sY6cx6exJrjV2NuiC/Hpfps+X/mSa49XCdWSZb4svF14dMM7hdxhn7LsJ+X2jOmZYjPyNmqIq1dy0pQSA4CSSBgYHJ54xWf4cCqFpXQ2n9D2iJa9P2WDZ4ERGxiPEYS2ltPoMCq6BgV2c2tKUoFKUoFKUoFKUoFKUoFKUoFKUoFKUoFKUoFKUoFKUoFKUoFKUoFKUoFKUoFKUoFKUoFKUoFKUoFKUoFKUoFKUoFKUoFKUoP/Z"/>
          <p:cNvSpPr>
            <a:spLocks noChangeAspect="1" noChangeArrowheads="1"/>
          </p:cNvSpPr>
          <p:nvPr/>
        </p:nvSpPr>
        <p:spPr bwMode="auto">
          <a:xfrm>
            <a:off x="230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 name="AutoShape 8" descr="http://img0.imgtn.bdimg.com/it/u=3157668398,2056971038&amp;fm=21&amp;gp=0.jpg"/>
          <p:cNvSpPr>
            <a:spLocks noChangeAspect="1" noChangeArrowheads="1"/>
          </p:cNvSpPr>
          <p:nvPr/>
        </p:nvSpPr>
        <p:spPr bwMode="auto">
          <a:xfrm>
            <a:off x="345281" y="1202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8" name="圆角矩形 4"/>
          <p:cNvSpPr/>
          <p:nvPr/>
        </p:nvSpPr>
        <p:spPr>
          <a:xfrm>
            <a:off x="383401" y="680942"/>
            <a:ext cx="8599931" cy="2792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5723" tIns="65723" rIns="65723" bIns="65723" numCol="1" spcCol="1270" anchor="ctr" anchorCtr="0">
            <a:noAutofit/>
          </a:bodyPr>
          <a:lstStyle/>
          <a:p>
            <a:pPr marL="0" marR="0" lvl="0" indent="0" algn="l" defTabSz="766763" rtl="0" eaLnBrk="1" fontAlgn="auto" latinLnBrk="0" hangingPunct="1">
              <a:lnSpc>
                <a:spcPct val="90000"/>
              </a:lnSpc>
              <a:spcBef>
                <a:spcPct val="0"/>
              </a:spcBef>
              <a:spcAft>
                <a:spcPct val="35000"/>
              </a:spcAft>
              <a:buClrTx/>
              <a:buSzTx/>
              <a:buFontTx/>
              <a:buNone/>
              <a:tabLst/>
              <a:defRPr/>
            </a:pPr>
            <a:endParaRPr kumimoji="0" lang="zh-CN" altLang="en-US" sz="1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17" name="矩形 16"/>
          <p:cNvSpPr/>
          <p:nvPr/>
        </p:nvSpPr>
        <p:spPr>
          <a:xfrm>
            <a:off x="618582" y="246877"/>
            <a:ext cx="4457474" cy="30008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350" b="1" i="0" u="none" strike="noStrike" kern="120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Function </a:t>
            </a:r>
            <a:r>
              <a:rPr kumimoji="0" lang="en-US" altLang="zh-CN" sz="135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Verification</a:t>
            </a:r>
          </a:p>
        </p:txBody>
      </p:sp>
      <p:pic>
        <p:nvPicPr>
          <p:cNvPr id="9" name="图片 8"/>
          <p:cNvPicPr>
            <a:picLocks noChangeAspect="1"/>
          </p:cNvPicPr>
          <p:nvPr/>
        </p:nvPicPr>
        <p:blipFill>
          <a:blip r:embed="rId5"/>
          <a:stretch>
            <a:fillRect/>
          </a:stretch>
        </p:blipFill>
        <p:spPr>
          <a:xfrm>
            <a:off x="2051720" y="1098518"/>
            <a:ext cx="5015454" cy="3164733"/>
          </a:xfrm>
          <a:prstGeom prst="rect">
            <a:avLst/>
          </a:prstGeom>
        </p:spPr>
      </p:pic>
      <p:sp>
        <p:nvSpPr>
          <p:cNvPr id="13" name="文本框 12"/>
          <p:cNvSpPr txBox="1"/>
          <p:nvPr/>
        </p:nvSpPr>
        <p:spPr>
          <a:xfrm>
            <a:off x="618582" y="766744"/>
            <a:ext cx="6912768" cy="307777"/>
          </a:xfrm>
          <a:prstGeom prst="rect">
            <a:avLst/>
          </a:prstGeom>
          <a:noFill/>
        </p:spPr>
        <p:txBody>
          <a:bodyPr wrap="square" rtlCol="0">
            <a:spAutoFit/>
          </a:bodyPr>
          <a:lstStyle/>
          <a:p>
            <a:pPr lvl="0">
              <a:defRPr/>
            </a:pPr>
            <a:r>
              <a:rPr lang="en-US" altLang="zh-CN" sz="1400" dirty="0" smtClean="0">
                <a:solidFill>
                  <a:prstClr val="black"/>
                </a:solidFill>
                <a:latin typeface="Calibri"/>
                <a:ea typeface="宋体" panose="02010600030101010101" pitchFamily="2" charset="-122"/>
              </a:rPr>
              <a:t>We can realize two-way audio with </a:t>
            </a:r>
            <a:r>
              <a:rPr lang="en-US" altLang="zh-CN" sz="1400" dirty="0" smtClean="0">
                <a:solidFill>
                  <a:prstClr val="black"/>
                </a:solidFill>
              </a:rPr>
              <a:t>the </a:t>
            </a:r>
            <a:r>
              <a:rPr lang="en-US" altLang="zh-CN" sz="1400" dirty="0">
                <a:solidFill>
                  <a:prstClr val="black"/>
                </a:solidFill>
              </a:rPr>
              <a:t>Panic Alarm </a:t>
            </a:r>
            <a:r>
              <a:rPr lang="en-US" altLang="zh-CN" sz="1400" dirty="0" smtClean="0">
                <a:solidFill>
                  <a:prstClr val="black"/>
                </a:solidFill>
              </a:rPr>
              <a:t>Station via click the Answer button</a:t>
            </a:r>
            <a:endParaRPr kumimoji="0" lang="zh-CN" altLang="en-US" sz="1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4" name="文本框 13"/>
          <p:cNvSpPr txBox="1"/>
          <p:nvPr/>
        </p:nvSpPr>
        <p:spPr>
          <a:xfrm>
            <a:off x="523241" y="4317378"/>
            <a:ext cx="7721167" cy="261610"/>
          </a:xfrm>
          <a:prstGeom prst="rect">
            <a:avLst/>
          </a:prstGeom>
          <a:noFill/>
        </p:spPr>
        <p:txBody>
          <a:bodyPr wrap="square" rtlCol="0">
            <a:spAutoFit/>
          </a:bodyPr>
          <a:lstStyle/>
          <a:p>
            <a:r>
              <a:rPr lang="en-US" altLang="zh-CN" sz="1100" dirty="0" smtClean="0">
                <a:solidFill>
                  <a:srgbClr val="FF0000"/>
                </a:solidFill>
              </a:rPr>
              <a:t>Note: </a:t>
            </a:r>
            <a:r>
              <a:rPr lang="en-US" altLang="zh-CN" sz="1100" dirty="0" smtClean="0"/>
              <a:t>after trigger the SOS alarm,  both control client and master station can receive the alarm</a:t>
            </a:r>
          </a:p>
        </p:txBody>
      </p:sp>
    </p:spTree>
    <p:extLst>
      <p:ext uri="{BB962C8B-B14F-4D97-AF65-F5344CB8AC3E}">
        <p14:creationId xmlns:p14="http://schemas.microsoft.com/office/powerpoint/2010/main" val="2911721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18" y="223935"/>
            <a:ext cx="5749526" cy="335368"/>
          </a:xfrm>
          <a:prstGeom prst="rect">
            <a:avLst/>
          </a:prstGeom>
        </p:spPr>
      </p:pic>
      <p:sp>
        <p:nvSpPr>
          <p:cNvPr id="5" name="文本框 4"/>
          <p:cNvSpPr txBox="1"/>
          <p:nvPr/>
        </p:nvSpPr>
        <p:spPr>
          <a:xfrm>
            <a:off x="17291" y="38604"/>
            <a:ext cx="494982" cy="432808"/>
          </a:xfrm>
          <a:prstGeom prst="rect">
            <a:avLst/>
          </a:prstGeom>
          <a:noFill/>
        </p:spPr>
        <p:txBody>
          <a:bodyPr wrap="none" lIns="51422" tIns="25716" rIns="51422" bIns="25716" rtlCol="0">
            <a:spAutoFit/>
          </a:bodyPr>
          <a:lstStyle/>
          <a:p>
            <a:pPr algn="ctr"/>
            <a:r>
              <a:rPr lang="en-US" altLang="zh-CN" sz="2475" b="1" dirty="0">
                <a:solidFill>
                  <a:prstClr val="white"/>
                </a:solidFill>
                <a:latin typeface="微软雅黑" panose="020B0503020204020204" pitchFamily="34" charset="-122"/>
                <a:ea typeface="微软雅黑" panose="020B0503020204020204" pitchFamily="34" charset="-122"/>
              </a:rPr>
              <a:t>01</a:t>
            </a:r>
            <a:endParaRPr lang="zh-CN" altLang="en-US" sz="2475" b="1" dirty="0">
              <a:solidFill>
                <a:prstClr val="white"/>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 y="1"/>
            <a:ext cx="911438" cy="809030"/>
          </a:xfrm>
          <a:prstGeom prst="rect">
            <a:avLst/>
          </a:prstGeom>
        </p:spPr>
      </p:pic>
      <p:sp>
        <p:nvSpPr>
          <p:cNvPr id="7" name="AutoShape 5" descr="data:image/jpeg;base64,/9j/4AAQSkZJRgABAQEAAQABAAD/2wBDAAMCAgMCAgMDAwMEAwMEBQgFBQQEBQoHBwYIDAoMDAsKCwsNDhIQDQ4RDgsLEBYQERMUFRUVDA8XGBYUGBIUFRT/2wBDAQMEBAUEBQkFBQkUDQsNFBQUFBQUFBQUFBQUFBQUFBQUFBQUFBQUFBQUFBQUFBQUFBQUFBQUFBQUFBQUFBQUFBT/wAARCADcASUDASIAAhEBAxEB/8QAHgABAAEDBQEAAAAAAAAAAAAAAAcFBgkBAgMICgT/xABaEAABAwMDAQUEBAgGDQcNAAABAgMEAAURBhIhBwgTMUFRFCJhcRUygdEWI0JSkaGx0hglM5KTlBckNVNlcnR1goOyweEoNjhDRGOEJjQ3RVRVV2Jkc5Wz8P/EABoBAQEBAQEBAQAAAAAAAAAAAAABAgMEBQb/xAAkEQEBAAIBBAICAwEAAAAAAAAAAQIRIQMSMUFSYQRRcaHhsf/aAAwDAQACEQMRAD8Ayp0pSgUpSgUpSgUpSgUpSgUpWhIFBrStMitaBSlaZFBrStNw9abh60GtK03D1pketBrStneJ/OH6a13p/OH6aDdStnfI/OT+mnfI/OT+mg30riL7YIG9O4+A3DNcgUFUGtKUoFKUoFKUoFKUoFKUoFKUoFKUoFKUoFKUoFKUoFKV8z8puKyt59xLTSAVLcWralIHiSTwBQcxUEjmo062dYIXSmwB3aJV6lpKYUPIwT5rX6IT5nz8K4uovX/TOhbewqPPi3q4SFbWYUKS2tWMfXXgnagevn5V0m6na3uGudUOXS4PB1xwBBSlY2oT4hCRnhIzXTHp2zu9Jub047vrvUd4myp0m/3JT8hwuObJS0JJPokHAHoBVHd1PeVK/u5c/smu/vVTHXlqJyAf9IffXCVnwJT/AD0/fW+FVVWqL2Rj6buf9dd/er5nNSXtR/u3c/667+9XwlZAGSn+en764VvoB5UjP+On76cCpJ1Fd8c3i5Z/y1396tF3+74/uvcT85rv71UwSEAH32/6VP31tMtoD3nWh83E/fWryKkm/XXPvXW4H/xjv71bjfbmAP40n/P2x396qMZjOf5dn+mSP99aLmNYA9oYHzfR99Z4H3u3y6FWfpKcc+ftbn71bPpy5gY+kZ39ac++qWu4Mj3faY2R/wB+j762GfHUOZUcf69H31R9j95uK1c3KaD/AJU5+9XGm93Af+spv9ac++vhdnRf/a4vz79H31we3xAM+2RP6wj76z7Fww9TXSFJZmsXSaxLjrS6y+JCyULByk/W558jWRroF1ii9YdDs3E4ZvEUiPcoo8W3R+UB+arxB+Y8qxh/ScRspJnRAT4ZfR99X30Y62r6P6wavUOZEkRlp7mbBEtCBJa9Mk8KBwQfI5HnUuOxlQByK1qN9C9fNB69t9rdtmq7KqZPQkt25dxZ9qSsjlst7s7gcjA9KkZKs1yG6lKUClKUClKUClKUClKUClKUClKUClKUClKUCoC7dilJ7I/U4oWptX0SoZQog/WT5ip9qCO293J7KvUb2oLMMW7MgM43lrvE7wnPG7bnGfOgwcaT05ebvIubtjQ8sQ2GTJLT2xSUrXsR4nn3uMfGpEjdIOoDDCUy9K6gfkKV7zjdwCElPptyefjV/wDQFvRdw6u6sZ0hFup0o5Dhd0zqYtGUVBZKt5R7uArBHnXaKAmdbtZXqIba6i1pbjux5IALSiW/fSkjzBHPzqbvhZHRUdFup68lOn7sU+W6QOB/OrcehvU5wc6duPzMhP31kOblRFIQpbzaELUEjIPvKPpVVTGj+BSc58Cmm9e10xtjoN1Nxxpu4H5yU/vUHQTqaoEnTk37ZCf3qySLZZCsYA8vCtF29BJJb4+Rqd1vs0xtDs+9SlA/+Tc0fN9P71P4PfUkD/m1L/p0/fWSdNvBHDWT4+FcbsJKfFoj7DWe7fs19MbX8HvqR5aakn5vp++n8HnqR56bk/06fvrJEmAgZIbrauCgj6n6qvdThjdV2d+o+P8Am1IA/wDvI++tn8HnqMDj8GpHPq8j76yQGKyOFBKfnRUFo+CQftq7pwxuOdnbqHnB009k/wDfo++tquzp1FCc/g24PTMhH31kQvYjW1hLr7yIySoJSVAnJ9OKpNuusea4oMq75LRHeKS2obQfPkCm7fZw6PyukVwjQoQf6ZBlxiIv2h1V4Un2hSE71OkZ4IAPAqLL/dLNcGWfouwps68lSliWt7eCOB73hXeLrLtiPhmM+2tSmJKl9wsEqHdq5IB9K6COtONR2EqjFj3MKcJ+v8ceVanKVd3QCO2OuPT9wJSlwalg4WBg579PnXoxTgHivP8A9m2ZolrWOm49ytd7f1s5qq3qtU6NLbRAYb79veHmiNyj9bBB8xXoBTRG6lKUClKUClKUClKUClKUClKUClKUClKUClKUCoM7bXs/8FfqN7X3nsn0ae/7jHed3vTv2Z43YzjPGanOoK7cXPZL6nfC0OftFBir6NWfQ1+6m6ttukTf5GkJNvhpT9OlDU4rCyVZLXAG4cY5qRtWs3TRGobvA0xHlTJkBbKmY761ZLTqApairwOCf/7FQ32V7Oq/al1RbkT5FqU/AjBM6JjvWCHSQpOePLB+BNTxrnU2oOm8q6QmbtcdVvRAyChwJDxS8nIJSPJI4z8qZehe2kmWX2EPOd5IeXhxaC6dyVHkjA9DnFSJGssHaC4w8oKGRtLlRZp1UuVDiyJFyfQsfjQtJSCgnnHHORnHNSlbAFxG0O36ZuT4q9oTz51htSteWSYNKylaSitKv4W37ObiHFMBO4d5uxz9XOPjUZfQ/WXvUBcbS/doR+NCW38rXz9Uk8DwqTtd3O4ab0vLuVkXL1JdGVIDNs9tDXfbjgndjjA5qwUdVupSpMZpWgHm0FguyHfpnIZXzhA497wHPxqaYU120da/Z2sM6UU8FFayIzxSUcYSOfreNXDrm966st1EfTNjiyLT9HrdaVNkLbd9qHJa2+SM5xVDV1W6nJhRHV9OFh5Tii40b2SG2xj38+ZOTx8Kr3UDqnfNK3VqBb9L3HUcdEAzGJ6VJAWrP8gfMkc8/CnEXa8NKCPfNPwZ13gOM3d5tKpTSN60IdxhQSeMpGOKqv0VZwRmG/wcn3HKp2lXRf7HCuLkuVbnJbSXlQu8AVHJAyg49P8AfVY+jW/D6am/01Z1KjgFqsuOYTx/1bhrT6PsuMexPKPoGnKpeuBPsulbncbK7Lvl2jNb4tvXKKA+vI90qHhUVJ6jdWlvwkr6eqa7wEycXVR7gZxx+dxg1dfYurq8xqFm2QToePborwdV7W7emFqb2bTtCRnhW7zqwrxqHUkeVYnIzMZq2u4Te9q1bkL24JaSPFJNaXXXPVSbaMSumDb5Lu4R3roop2gZ35P5WeMVtuWqrnpq92ViJAcbgXZO6ZLUUgQlbR+LJ8cBRPzosUnqFouHY2I16htPMz50WSXFrWoIKFIUOEHgZGK6POLDDLDgbV+avcPH5V3m1/pd23yxezebhNVNhSgYUlYXHbSppYyjz8sj0rpA/L3xoqXZC3kKBSpCv+qPkAflXTC8FTF2dJWhRrLSzNwhX53XC9T276KlRHW025trvmyoPoI3KVwrGPUVn+A8a863QZptvrl08bbwU/hFAOc5z+OTXorqoUpSgUpSgUpSgUpSgUpSgUpSgUpSgUpSgUpSgVBXbhSV9kzqcB/7ocP6xU61BvbdH/JQ6m/5nd/aKDEb2U27i/qPVQs0tqBd/YYvs0h9HeNoPenJUnzGARXae23S7fhLdGdQIs8m8MNspdmRYwSXG1JyhOTzwMD7K6s9lRy4xtRauds8Nq43ZFtimNFfc7tDqu+OQpXl7uf1V2OYvShrqZcL3pFNn1I4001I7mcXkBtKdrRwPdzj0rnbzpYvaAuEwpCUw0BwEKyjIyfj5VI0CRuYSe6aRkA47sVF8PU+4oQmQ62pCwVN7UqSsfmnjIqSrPcw/DQox2FKx+WDU8NPu71Yz7iP5ia07whOMN/zBWonAqG5hpJ58M4qzLv1CmwbrKit26AptlwoSpQVkgevvUF3lY8kpGOfq1T5tpiT1oU+whSkZx4jGc8ftqxrt1vt+mlxmb1ddKWV+S2HmmblNLLikEkBW0nwJBqtSdZXiOyt5yDbdiVBBKVqycjIIGeUn1oK/EtUeCwllmOhttP1Uj481yqYbx/Jo8PSo/vfWOJpttly9XPTljQ8paWfpOWWe8KT723J5ABT+mqo3rW4y7f7bHZtcmEWkvtvsOFSXW1cpW3z7wx51nScrq7hrA9wceHFcbjCBjCAMVx6durl4tKJEiOyh0uLSUt+GAaqBUj+8pqJ7W1f4sR+KUy44eaSd+w5HI8/11ZiEQYrzvsUeO027jKVoyD9hzUgahYfkw0+ySjbloXuW42ndvTjwwaim6plJmyWpjyLk2sEFKtyMfEbccGttLH1+9qX6VEu6TYsqzPQZaIsRlopcbHdLCdx8ODnwrpDMKn4sRLyo5S4n3O6ACknGPewPGu7+rrlqBd2ZauWn4lu0uzbpaYUuNI3LcUGF7MpPIGc5rpDLilUKMSwmP3qd7agf5THGfhzW8Wau/oGwYvXXp2N24q1FB//AHJr0XV51OgKXEddOnQdIKvwjgY5zj8cmvRSDkmtI3UpSgUpSgUpSgUpSgUpSgUpSgUpSgUpSgUpSgVB3bbweyj1Oz4fQzv7RU41B/bZQVdlHqaP8Du/tFBiS7Jc9dm1LrCe3Ak3VyNbojiYUIAvv/j8FKM8Zwc/ZXYwXfT9413LvEmFqOzSJDLTK7TcENpQgpTw5+cN3jXXbsn3SJYNR6vus9xTMOHbojrq20Fako78pyAOT412iWzY+o+uJOorTqxiZaFxGYpjGG4h1LraTuO5Xkc+lcsvKxzxpEN1xDgkxi2Vjc0Y5SsD/GB8fnUjWh2KYyFNtLIwOd1WNG0sgyCpyOENlYSFtyAVFJ8ykjyIqSrRarezHQBJk5AAyhCcH9NTbTkS+wrxbVuPkVVaF2u1jZuspDtgElaHCFvFf1jjx8PhV+KiW8H3ZEo/6tP31RpWjLFMkuPuOTi44rerkAZ/TTYtNUfTl4Qy7L0NbJqQgNtuzgwpWwHgJKxnGd2K+ybfY0lpS5OnSWEKS2tRWkhKsZCTx5V8mrOzv0211OjS7/Y13aVHaDDT7zigpCAcge6oeZNXdL0zZpLRQoPoBCU4RxwkcDxq7jCzHmrBe46DK0Zbp7TalbFTA0oJUTzjvB8E5x8K+9d0isw1MDTiBDjNJbU02UbGm+NqQEjhPh4elcOsehXT7qCzFb1HaHLsiIpZYDzqk7CvG4+6R47RVeh6NsNutEW2Q47rEGLHTEYaSfqNJxhOfPgeJ5rC1u07IjSrUhyPG9iRuUO6TjgjGTX3KCcfln4+tccC3RbZGDEbf3YUVe8cnJrkVtHgTQ0pGoETHIG2A6w06VALXLa7xOznOBkc1G8laEvymLlN7pwjah6FGQFIPr72fsqTb28pqKe6jmUtfulPebNoPnmo/TZXbmuUp9DFukY9xbii6hRPw4ra6R1rPVzF2nt2dNlusOFEt8st3mclPdS1pYXjbjzVz4eldEZLba4rKo7b6Fj3/wAbg5wPyfhXfrXep9P3N5nTUS5e2XW126Yt8FhTbYUlhalbSePMY5rpPrbSMnRsKzvPXJud7VHD7aEoIDTZA905PPJreNnDpj0epnjl1MZuY639b4n9qt2f90jrp067xJQfwjgYGMcd8jmvRKPE/OvO92fH0y+ufThQG3bqSAB8R3ya9ESfrGtOLdSlKBSlKBSlKBSlKBSlKBSlKBSlKBSlKBSlKBUJdtb/AKKfU3/M7v8AuqbahXtksOzOy/1HYZbU6+9altNNoGVLWopCUgepJAoMTfZDuMGx6m1lcrnMZgW+LbIan5MhW1ttPfkZUfTkD7a7Lbzduotyudou1ik6Wkx2O7kRJjZdLyG8LT3fHGR41166A6Dv+hOo2q7JquwyLLOatsRcqBdmkpCUKUstlxJyNhJHjxmpl0903muvSFuQY9vJlvENR0htoJKgd6AnI2qOcfKueTUnFu17ocCnnFOsT0tBQSmQkILS8+mCSPtq/bZOj+ys7HOCASPHGai0aMcgOlCZY3bsYDmOavm0IYgRkNrmxQB+Qp5O4Vjyt0ub22OM/jh+z9tPpOOkgBYwfDkffVq3+1RbwYykzoiO63eKwc5x8fhVK/Atl0hf0lCTzzlSR/vqJpfiro3n3Rn/AE0/fW36UQocIyfTemrFOim0Di5QRz/fE+tcsTS8eDMjyFXCIrulhRAdHOOfWhpe/t4A/klA5x4iuP28KJAaJOcH3hXxLuEcE/2wyVcflpPr8fn+io86oaRumr02oWPXb2kvZXFGUphlLplIUc48eCPI0NJL9tUrwjqOPRSa2Casf9mWrPkFJqMjoe7vdRIeomdfvNWBlDYc08lkEOrSnBO/OSFH3setceotB3279UYWoIuvJVrsTZQXdOeykpdx4jf4gK8x8KMr91LJXHgd6YEx7eShIjBKlZPzPhx41Hy5M90SvZUFuWlAKWrg+22kn0JzVD0d04uehtWX+7zOor12Fxbc7qJMQQzFUVDbs3HGQPdx9tVidpCRNuD0tb5WFbloZUtIGT6HNbaig64vVguKWbJHu9tkahYtEtyVEhvJWtBSwsrBxgnGRXVLrXFUi06LkBxK0m3hspCeBgJNdmtZ6fajd4tuBAj3D2OWoqjobVJ7sR17lLUnnIPifSutfWG9RHtIaRitPx3nG2UqUWXArb7ic7seB+FT3jp9/wDDxwx/F/Jxyym9Y6/ncUXs9uNudd+nPd+WpIIP9MK9DifE/OsAvZw6dakufUrROq4NgnydMQdUQGpl3aazGjuF5GErVng+8P0is/IOfnXZ+eb6UpQKUpQKUpQKUpQKUpQKUpQKUpQKUpQKUpQKhTtksPSezD1GZjpWuS7anEMoa+upwqSEhOPys4x8cVNdQj20lFvss9SlJJSsWlwpUk4KVZGCD5EetBjD6A9PtQOa86haV6kWq8sz5dogNzYN7ecMpbReJRlRUVY8MYPl8KkGfp1np91JlaW0/HuFvjNx2ZTbb7jqwSsHcQ4rjyHHlUZdlRM/XmpuoUa5Xy5CXNtEFlV09oUuU0A8cFK1EkY24+Wal+Xe9Q6f11L0o1rK6Xp1llp/+3ykvELB8gPqjwzXLK2mPmqtDlzAtbqnosnaoNu4eDhSQPAgHOauuwu3GZDDn4ONF1SFbVh1BQo+Wc+R4zVq9zfEtJS/CZkNJXv75UZIWCOfrAZzz51RLfZL+ypwOQ5oQpRWnaVEck+hrDa45+j+pj+q+9iWrR34Nqdb3iWXRO7r3e8xtOzcPe2/ZV0XbQskNNJgwWT3biypzdtUtGPd3ZOPE448hUeex63b1c3CgaHmTrJ3jSV3dy+pZ9047xYZIJ93J486vS76WnQw0IrU51zepK1d6pSCPIgeI+2goN/0h1FRKiJ01A0eIiGh36r4XlPqdJ97Gw424x9tXbcNFn2RQhw45fUpCwoEpKfdIUkZ4258PPwqz73G1xBciosuiH9RMFoLfkv3xMItOZwpAbUCSABnNXXcdMy2Iqu5blKf3IUAl4qTgjlJ9SCPGt+hbOqNKa7bjRE6WgaWefC3DJVfXHDxkd2lvuz/AI+c+oq52NHy/oZr2mPA+mHIrffJiqUGm3xjf3RJ4RnP1vKrY1DD1fbI0ZVk0m/qB9anA6ly7JhBlI+pjcDu3FSvltFXAjT05yzNvPxJES4ORkOGIiX3oYdON6FK/Lwc8j0rMFHvmm9ZwrWhWlomn13dL6TvvS190hvaclOw53Zx9lfXbV6oVZ4n4SPWsXtKXES27cpXs3idikE85xjOapl9g6ot1s7y1abkX6b3yWxEVcxCCG9p3L3qznGBxWsbTNyuFojz7za3bFcHkLD1uTchI7tQPuHvBgKyAOKRNKYtpyJDkomCKhxa0K7yQsEHAx4njx9PSqTKhwkxXJS5UZyOhOS5HO/HrgDJNXLaLRJRa5aZMRLru5DqESUhwEpTycH4mqQ5eLjZUPPsLTbWwnc44NiUj4+gxUavChX7ppbrEGdV2+NKYuVwtswPPPOqCVoXHVkhB8AQBxXRURGG2WEIYcYcUnC1q8FnyIHpjiu9F6sl3Qv8Jn9T3S8NTbZOaECTgx2QWF/V/UQfjXRiQEyYzCRIW+5t95KgR3avQV3w8M2e0ydmLSOtxrvRt2t8G/SNDRtVW9NylxlOC3Id79ASHQDtKuU+I4yKz5o8a8/HZpv16i9X+n1l+lpjdqk6ogOP29ElQjuqDycFTedqjx4keQr0Ejxqst1KUoFKUoFKUoFKUoFKUoFKUoFKUoFKUoFKUoFQj21h/wAlbqV/mhz9oqbqhHtr/wDRU6l4PP0Q5+0UGK7shw7lMu+v41nuCbRdHbZBTGnqb7wMK79R3bfPgY+2uwMC7XGBrW427Vjllvd/jtMrFyjwA04plScoTkc8DioD7IRuyLp1BVYm4z96Fut5iNzVFLKl9+rhePLGanH26RI1tLlai0rAtere7abffhSnFJMfZ+KI5xnHOK553wuPld8ZNtEtDjEJ5l/vA6VNOrCV+uU5wc/Kr3YIGFBPdk/m1Z1mnsR3m1fSc/ahYcXFdbC0LGMEZIyPKubWHXjS2itVaf0vc48v6XvOwRUsRitCypQSPeHAwTznyrG3TtXs286hYIWoY+Ir6zLeOPxqh8Mio10b160zrPqhedCwYk1F4tRcDzr7GGFbDhe1Xnz4etTK2zGKEq9na8M/VqSp2/ag+0vJOQ4f1Vr7S4r6y+PLIFXAqFHJx3DX82uFUFhPg02B8quztqgqdWrJKgonzwK2FShjOP0D7quEwox4MdG31rem3xMfyKT8qbO2rZUEnnCf0V8lwiNSWMOMtOAH8pI4q712uJn+QRj05rYu2RCkj2dHPqDUO2or1JY7bIhBEmCCylW8hrKCfmU8kfCrQiwtO2tp5tq0wyyoDKJTPeIA/wBKpf1PZVSYGyI/9HLQdynEJBJTjkc1E8m0RY6psK4PS7owoEKDju0EfHHjmh21YmqperkyXZlzuVud00/bJqLfaYkTu1MtlhYQSocbkkE/I10VmqcXHjL75pxe0KSlrAKOcYPHjXe3VN81G4+9Enaag2nSjdomiBJZlFby9rC9hKfIE5yK6Kzu8YZiPGM0wlSQpIbP1xjxNd8fEZvhfnZvcU9156bl0bFfhLBHh6PCvQv+VXnn7O0nvuuvTZxI2lOpYAwfP8aM16GB41WW6lKUClKUClKUClKUClKUClKUClKUClKUClKUCoO7batnZU6lHn+5S/8AaTU41BvbcIHZT6lHx/ipf+0KlGLnsgT5lounUWZb7a5eZzFtgKZt7SwhT575eQFHgYGTz6VNitRW+59Q5V/n2S+6Zv7sVph23ynGnmktoThC9uOSeefGoV7H19Z0vdOol3kR5UxqLboKlMQWi6+sd8sEISPEjOfkDU6Ro1o6ha9maptt8msRlstxXbRdba6w4haAff3ZyAc8etc8p4rWK5YusRsQVPwpOFYKH7dsc258loOP0ir7h31mdHadVa7a86gZQ45HCljjGQTyPsqwk2gNyh3tugOxlqAU8xcCl1CT5ltSOcfA+dX9boVvjsthDD5TjGe98f1Vh039tBdg26XW7bBZe81txwlR+3xOao0vq3c4M6RFRBgrDDhQCrcCR6nmrjdYhK/7M7kjyd/4V8P4P2V15x1219444dylF4jJ+ymobW3P6/t2pbLdxm6ZtbzwC0NTZ6WXFIyQFBKjnBwaqb3U6+ssrdctltCEKCCd5JyRxxnkHnnwNbLv0q0HfpIkXLR9uuElLYZS9LQHVpSM4SCoHgZzVZes1rkJKXLckpOOO9I8OB4Y8BRna17l1xVZ2WV3J/T9qacK0tm4TUxysp8du5XOMpz86+1PVS8OxDLZiWx2KG0vB1l7chbZ+qpBB94EeYpfOmejtSKY+ldMQbp3G7uvbB3ob3YKgM58cD9FVRuwWmPCahNW5pqGy0GG2U8BDY8EDHgOPKht9Nh1rOu9tTIcbYaVvUjCMkcY9a+5WoZmBju/0VTo0GJCY7piN3bQJUEpdJ5Pj41yBLP95WfgHB91XR3R8l8v9zUxiM7HbJJ3rda3jbjyGRUZTrguYZkS53WWlLgxugR2W1J9cHGQfjUhaicWmEpMG3tSX1EIIlS+6QlPrnB/Rio+l6dn3NqWHZlqs77gGx5CHZG0+ZHgDj5VF2s7Ves0XL2i0t6WvEC1Q7PN9nvE4oU2+oMKwRjnCuea6GyChpDBTHcaaWAolfO/jGRx4fdXfrVGtdNXiBJ0vFeny7lbbRNUuW7BWzHWtDC9wSo8HOeK6DSXGFJZSHnXG9oH41JAR8E8mu+Hhm+Eidm4Nv8AXzpspsZQdTQTkcf9aM16EQMGvPl2a2UJ6+9NQ39T8JYPAPH8qDXoN8TVYbqUpQKUpQKUpQKUpQKUpQKUpQKUpQKUpQKUpQKgvtvnHZR6lf5rV/tJqdKgrtwEjso9SsDJ+i1f7SaDGT2KL3adMak1rPu15g2lsxYSEe1vhpSgFrJUM+IFTFqzWWmJfUedeGuo+ljaZDDSXEG8IS8oobCRhOOAFA+fIxXTPQfSy/8AVS7XKNp+DGmuw22A6JL6GQkulSWwN/jkg/KoYvjbEO8To7jTbakObOEAlKsEHH2iuU7csrJeZ6dOJJdMmrWq2hHNzabtpsu7AvH0605GwT7u7bykn0+NSBp3qVpiazGba1Fp5yS4MBhFyypRA5AG2sYNvQn8DdNMBhptChLeUUpwVq3pTlXrgfoq5enxEPWFqktISh5ta1BYSMj8Wqlxv7amc1zGRt/rJopO4I1XphZSDn+NP+FbGOrWmpEZMlF/04Y+8o7w3IgbgM4+r448qxEXl1CLnKSClpIXu3BIyM+lSDp+SXemMWIpDamV3rv1BSQTvEcjOftpML+07sfiyfRep9huCmkRb7ph5x4hKGvpM71KPljbX02/XVvuq3EwblYJZb4cDE9SyjnHvAJ4rGxoAph62sDzTTaXW5iFJVsHBHnVyafvNvsVvEm5W5dwgqu8hL8Rp4sF0qYISoqT+aohXpxVuN1xV78fiyDnVsVDDz6pNpbZZ3d4pctSdm362cp8qpjvVTTbbZcOo9NqGM+7dAf91dE2rxF7yLbZLEiRcn/YXWJ5lq2oa7opW2UZwrcT4n0qPZMRj22Thlvl5zjYPzjWJjlfNXvx+LJe51NsKYKZar1YfZ1KKUrNxxuUOSkceIBBx8a1Y6lWWY4y2xd9OuuvEJbbTdRuUT4DGPGsbs3nSFqbKElCbnJWkbfAlpsE1ppBpDOsNPuoQhLqbkwpKwnkHfTst9r34/FkSuWuYs+Mtq2ptd8lc/2pbbmlboA8VKBGAB4VGi73JnuTEJumnbPNTwG51+aUAf8A5sePyFdKZLLZmzShIRuedGUHbkbzxx5Vyi2xvwNdUY7OU3ZABKASMsKz+yk6dnNrNzl9O/Wol2O86chWpvVNkkzBbnoaxHntd2t5xpSQM5yfeUOa6JdROld40I7BiXC42u6lcdboNqmokJYbQoJO7HgeRx41StPxWYmorQ+002243OjqSoIHunvE1Vr1pMMaelalDK0NIvj0FawkBvnJHxznj05FbuU6epllObqfyamU1MaqvZoYEbr301CDuH4TQTg/F0V6DE+Hzrz9dmlJT2g+mpUd2dTwiCfId6MV6BU+Jro5VupSlEKUpQKUpQKUpQKUpQKUpQKUpQKUpQKUpQKg3tquMs9l7qC5IaEiOiBudYKinvUBxO5G4cjI4z5ZqcqgrtsrbR2XeoDj7PtMduElb0feU96gOIKkbh4ZGRnyoMS+lusWk9G631dcLFoydZbPcosRMS2MXPv1Q3G1FSlqdcTuUDzhPzzmoFlWtN51GcgtNSpQSp3YPcyoA5+HPj4VfWuL3Yb7q+fN03pxWlLO400GrSuaqYWSBhR71WCcnJwfCo8nla3n0lRDW/aePdz6GnrRqS7St1P0Pb+n0jTdot9yTdmkQny682pKwh0vJCkAp4wOPD1q7OimhtO6ktV7u1zvgtt1txKYMAOoSZSlNLI4I3K5wOKihm4RX9L6XhxXQtyDDf8AaUgHLbrkgqCcnx90JNVzQFzh2TWVruM5SW2IqnFFak5wS2oJ/WRWLLFiJbnBKlvOlH4wuFHu48RwR4eNS7eNN2XT/TrSMu0XJ6Ym6yHZEiPICA5DcS0E7FbSQM5yM+RqLLvHU3c5aV7sd4TwCE7s+Pw/4Vc2mpkdzRJg94FS27qZXd452FgJ3Z9Nw8M1tEzdnvQendYTbnOveohZplrdaXBjFSE+1KIUQPeOT7wCcCrQcgTLjpl1EVDZmIvBJQ46lpITtws7lcDA+dU/QU+Hadb2CdOUhuJGmtvOOLGdgBzn9NXBLtLd3tlwacjTX2helSP4tSkvJCU54CuMHwrF2vttk2tZ1NEdS8gWyPBj/j+/SC46ANqQg+8sH1Hzqz3yn6ReyraDJUFKPkCs5P2Vf1xtwF1g3M2qetQtzUdLSQj2dn3skuE87kgHGP2VHsw/23IB5/Guc/6ZpiVJvXPQen+n0PTEHTl/Goo0h2Q+++FoV3TmxsBJ28DIwcHmvq6DdO7BrFU663fUKbRJs0pl2PG3NpMg4JSPe5OVYGAPOo4mzIq9E2q3NKSJbNykyVtJGCELbbSFfaUmtNHSo9u1fp+bK2pYi3Fh5xahnYkLGT9g5rXpeFJdcUpby9uFFxZIHllZz+2pW6xdPrBoHQtgVYdRJ1D9Jzg/JCVIV7PiOCke7nGcq4PPFRlcVINzmFtW5v2h3ar84bzg/or72ZcRvQNytylIRNXdWJjTQGCtIZUhR+zIp6SL46AdL7F1FudxXe9St6fNscjyGQsoBfG7J+sR4EJHHrUndLLFbbt2XesMqfao0mWw5OcZkvIypCwobdp8ik8g/GuscNbbE6HIcSFBiQy8QoZ4Q4lR/UK7L23qNbLf2bOpNuhMPyU3m7TUiY2yotKS44hTZCs4A8ckjjivN15e7C63Jf8AP+u/Ts5m9cf6jbstztN/2UdCQ5NknvasVq+B7Jdm54TFYYS6NyFsbSVLP52azzp86wNdlydplPVTQUB2xXB7VzmsYS416ROCYjEfvU7m1MYypRwcKzWeVI49fjXqcK3UpSiFKUoFKUoFKUoFKUoFKUoFKUoFKUoFKUoFQf20LZOvXZe6iwrdCfnzHLYrZHjILji8KBOEjk8AnipwraUg+VB5zLlap1okFVwgS4AeQO69tjrY7zA527wM4yM4q1p0/u332kv5b71AKUkbSNvJ+dejbV3TXSmvlRVak07bL6qLuDBuEVDxa3Y3bdwOM4FW8rs3dLFcHp7pwj/NrX3UGACAuO2cNuMpBSDgKAOfPPxr7e8bI/lEeI/KHrWe3+DL0m3lX9jnTW4+f0a191bj2aelBBH9jvTfP+DmvuoPPbqmaVXW4NCSnug8MIBzv5OefhVRsq2RGwlbKTgFWFgc/LNZ+3uy30ikAhzpvppefHNub5/VXGnsp9HU5x0100M+P8XN/dQYGsthtRLqCOOMipJFy0z7M9b9SvXCPCdu8h9yTatqnQgRwkIHP55Sflmszauyp0eUQT0305x/g9H3UV2VOkCwoK6caeUFEkgwUHJPjUs2u2GYaj0TqVqzp23iNeI8aBb2EZQGHnUKPeuuHdzuBHB+NR5NW2J0rC0Ad85j3x+efjWdVHZF6MNhAT0004kIIUnEFIwa1PZI6MknPTPTnP8A9CipJo2wPKWgPJ95Odnju+I48a5A8N6RuT9ZPGfHkVnfPZN6NEf+jTTf/wCPR91a/wAEzo3/APDTTf8AUEfdV0jBDNUBOkjek/jV8hQAPvGuB1aS6kbkgbTn3hms8auyV0aWcnpppsn/ACBFcauyF0VV49MdNn/wKKowQjaUlQWnwJ4UPQ1d9k1xAt3Sy76ZUxL+kbg+l1EluQBHSgd2cKR45yg+Hjn4VmsPY86KEY/sY6cx6exJrjV2NuiC/Hpfps+X/mSa49XCdWSZb4svF14dMM7hdxhn7LsJ+X2jOmZYjPyNmqIq1dy0pQSA4CSSBgYHJ54xWf4cCqFpXQ2n9D2iJa9P2WDZ4ERGxiPEYS2ltPoMCq6BgV2c2tKUoFKUoFKUoFKUoFKUoFKUoFKUoFKUoFKUoFKUoFKUoFKUoFKUoFKUoFKUoFKUoFKUoFKUoFKUoFKUoFKUoFKUoFKUoFKUoP/Z"/>
          <p:cNvSpPr>
            <a:spLocks noChangeAspect="1" noChangeArrowheads="1"/>
          </p:cNvSpPr>
          <p:nvPr/>
        </p:nvSpPr>
        <p:spPr bwMode="auto">
          <a:xfrm>
            <a:off x="230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 name="AutoShape 8" descr="http://img0.imgtn.bdimg.com/it/u=3157668398,2056971038&amp;fm=21&amp;gp=0.jpg"/>
          <p:cNvSpPr>
            <a:spLocks noChangeAspect="1" noChangeArrowheads="1"/>
          </p:cNvSpPr>
          <p:nvPr/>
        </p:nvSpPr>
        <p:spPr bwMode="auto">
          <a:xfrm>
            <a:off x="345281" y="1202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 name="矩形 13"/>
          <p:cNvSpPr/>
          <p:nvPr/>
        </p:nvSpPr>
        <p:spPr>
          <a:xfrm>
            <a:off x="618582" y="246877"/>
            <a:ext cx="4457474" cy="300082"/>
          </a:xfrm>
          <a:prstGeom prst="rect">
            <a:avLst/>
          </a:prstGeom>
        </p:spPr>
        <p:txBody>
          <a:bodyPr wrap="square">
            <a:spAutoFit/>
          </a:bodyPr>
          <a:lstStyle/>
          <a:p>
            <a:r>
              <a:rPr lang="en-US" altLang="zh-CN" sz="1350" b="1"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Function Verification – Function List</a:t>
            </a:r>
            <a:endParaRPr lang="en-US" altLang="zh-CN" sz="135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矩形 11"/>
          <p:cNvSpPr/>
          <p:nvPr/>
        </p:nvSpPr>
        <p:spPr>
          <a:xfrm>
            <a:off x="230982" y="788427"/>
            <a:ext cx="8567823" cy="300082"/>
          </a:xfrm>
          <a:prstGeom prst="rect">
            <a:avLst/>
          </a:prstGeom>
        </p:spPr>
        <p:txBody>
          <a:bodyPr wrap="square">
            <a:spAutoFit/>
          </a:bodyPr>
          <a:lstStyle/>
          <a:p>
            <a:r>
              <a:rPr lang="en-US" altLang="zh-CN" sz="1350" dirty="0" smtClean="0">
                <a:latin typeface="Calibri" panose="020F0502020204030204" pitchFamily="34" charset="0"/>
                <a:cs typeface="Calibri" panose="020F0502020204030204" pitchFamily="34" charset="0"/>
              </a:rPr>
              <a:t>Please refer to the  Business &amp; Function Verification List to finish the verification.</a:t>
            </a:r>
            <a:endParaRPr lang="en-US" altLang="zh-CN" sz="1350" dirty="0">
              <a:latin typeface="Calibri" panose="020F0502020204030204" pitchFamily="34" charset="0"/>
              <a:cs typeface="Calibri" panose="020F0502020204030204" pitchFamily="34" charset="0"/>
            </a:endParaRPr>
          </a:p>
        </p:txBody>
      </p:sp>
      <p:graphicFrame>
        <p:nvGraphicFramePr>
          <p:cNvPr id="2" name="表格 1"/>
          <p:cNvGraphicFramePr>
            <a:graphicFrameLocks noGrp="1"/>
          </p:cNvGraphicFramePr>
          <p:nvPr>
            <p:extLst/>
          </p:nvPr>
        </p:nvGraphicFramePr>
        <p:xfrm>
          <a:off x="628650" y="2266950"/>
          <a:ext cx="7886700" cy="740916"/>
        </p:xfrm>
        <a:graphic>
          <a:graphicData uri="http://schemas.openxmlformats.org/drawingml/2006/table">
            <a:tbl>
              <a:tblPr>
                <a:tableStyleId>{5C22544A-7EE6-4342-B048-85BDC9FD1C3A}</a:tableStyleId>
              </a:tblPr>
              <a:tblGrid>
                <a:gridCol w="1455672">
                  <a:extLst>
                    <a:ext uri="{9D8B030D-6E8A-4147-A177-3AD203B41FA5}">
                      <a16:colId xmlns:a16="http://schemas.microsoft.com/office/drawing/2014/main" val="2388229918"/>
                    </a:ext>
                  </a:extLst>
                </a:gridCol>
                <a:gridCol w="1839606">
                  <a:extLst>
                    <a:ext uri="{9D8B030D-6E8A-4147-A177-3AD203B41FA5}">
                      <a16:colId xmlns:a16="http://schemas.microsoft.com/office/drawing/2014/main" val="1937892610"/>
                    </a:ext>
                  </a:extLst>
                </a:gridCol>
                <a:gridCol w="4591422">
                  <a:extLst>
                    <a:ext uri="{9D8B030D-6E8A-4147-A177-3AD203B41FA5}">
                      <a16:colId xmlns:a16="http://schemas.microsoft.com/office/drawing/2014/main" val="3918705562"/>
                    </a:ext>
                  </a:extLst>
                </a:gridCol>
              </a:tblGrid>
              <a:tr h="168769">
                <a:tc>
                  <a:txBody>
                    <a:bodyPr/>
                    <a:lstStyle/>
                    <a:p>
                      <a:pPr algn="ctr" fontAlgn="ctr"/>
                      <a:r>
                        <a:rPr lang="en-US" sz="900" u="none" strike="noStrike" dirty="0">
                          <a:effectLst/>
                        </a:rPr>
                        <a:t>Model</a:t>
                      </a:r>
                      <a:endParaRPr lang="en-US" sz="900" b="1" i="0" u="none" strike="noStrike" dirty="0">
                        <a:solidFill>
                          <a:srgbClr val="FFFFFF"/>
                        </a:solidFill>
                        <a:effectLst/>
                        <a:latin typeface="微软雅黑" panose="020B0503020204020204" pitchFamily="34" charset="-122"/>
                        <a:ea typeface="微软雅黑" panose="020B0503020204020204" pitchFamily="34" charset="-122"/>
                      </a:endParaRPr>
                    </a:p>
                  </a:txBody>
                  <a:tcPr marL="6491" marR="6491" marT="6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ctr"/>
                      <a:r>
                        <a:rPr lang="en-US" sz="900" u="none" strike="noStrike" dirty="0">
                          <a:effectLst/>
                        </a:rPr>
                        <a:t>Function</a:t>
                      </a:r>
                      <a:endParaRPr lang="en-US" sz="900" b="1" i="0" u="none" strike="noStrike" dirty="0">
                        <a:solidFill>
                          <a:srgbClr val="FFFFFF"/>
                        </a:solidFill>
                        <a:effectLst/>
                        <a:latin typeface="微软雅黑" panose="020B0503020204020204" pitchFamily="34" charset="-122"/>
                        <a:ea typeface="微软雅黑" panose="020B0503020204020204" pitchFamily="34" charset="-122"/>
                      </a:endParaRPr>
                    </a:p>
                  </a:txBody>
                  <a:tcPr marL="6491" marR="6491" marT="6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ctr"/>
                      <a:r>
                        <a:rPr lang="en-US" sz="900" u="none" strike="noStrike" dirty="0">
                          <a:effectLst/>
                        </a:rPr>
                        <a:t>Description</a:t>
                      </a:r>
                      <a:endParaRPr lang="en-US" sz="900" b="1" i="0" u="none" strike="noStrike" dirty="0">
                        <a:solidFill>
                          <a:srgbClr val="FFFFFF"/>
                        </a:solidFill>
                        <a:effectLst/>
                        <a:latin typeface="微软雅黑" panose="020B0503020204020204" pitchFamily="34" charset="-122"/>
                        <a:ea typeface="微软雅黑" panose="020B0503020204020204" pitchFamily="34" charset="-122"/>
                      </a:endParaRPr>
                    </a:p>
                  </a:txBody>
                  <a:tcPr marL="6491" marR="6491" marT="6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813419153"/>
                  </a:ext>
                </a:extLst>
              </a:tr>
              <a:tr h="280047">
                <a:tc rowSpan="2">
                  <a:txBody>
                    <a:bodyPr/>
                    <a:lstStyle/>
                    <a:p>
                      <a:pPr algn="ctr" fontAlgn="ctr"/>
                      <a:r>
                        <a:rPr lang="en-US" sz="900" u="none" strike="noStrike">
                          <a:effectLst/>
                        </a:rPr>
                        <a:t>Alarm Center</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6491" marR="6491" marT="6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u="none" strike="noStrike" dirty="0">
                          <a:effectLst/>
                        </a:rPr>
                        <a:t>Alarm handle</a:t>
                      </a:r>
                      <a:endParaRPr lang="en-US" sz="900" b="0" i="0" u="none" strike="noStrike" dirty="0">
                        <a:solidFill>
                          <a:srgbClr val="000000"/>
                        </a:solidFill>
                        <a:effectLst/>
                        <a:latin typeface="等线" panose="02010600030101010101" pitchFamily="2" charset="-122"/>
                        <a:ea typeface="等线" panose="02010600030101010101" pitchFamily="2" charset="-122"/>
                      </a:endParaRPr>
                    </a:p>
                  </a:txBody>
                  <a:tcPr marL="6491" marR="6491" marT="6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u="none" strike="noStrike" dirty="0">
                          <a:effectLst/>
                        </a:rPr>
                        <a:t>we can handle the alarm in the control client</a:t>
                      </a:r>
                      <a:endParaRPr lang="en-US" sz="900" b="0" i="0" u="none" strike="noStrike" dirty="0">
                        <a:solidFill>
                          <a:srgbClr val="000000"/>
                        </a:solidFill>
                        <a:effectLst/>
                        <a:latin typeface="等线" panose="02010600030101010101" pitchFamily="2" charset="-122"/>
                        <a:ea typeface="等线" panose="02010600030101010101" pitchFamily="2" charset="-122"/>
                      </a:endParaRPr>
                    </a:p>
                  </a:txBody>
                  <a:tcPr marL="6491" marR="6491" marT="6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5546041"/>
                  </a:ext>
                </a:extLst>
              </a:tr>
              <a:tr h="292100">
                <a:tc vMerge="1">
                  <a:txBody>
                    <a:bodyPr/>
                    <a:lstStyle/>
                    <a:p>
                      <a:endParaRPr lang="zh-CN" altLang="en-US"/>
                    </a:p>
                  </a:txBody>
                  <a:tcPr/>
                </a:tc>
                <a:tc>
                  <a:txBody>
                    <a:bodyPr/>
                    <a:lstStyle/>
                    <a:p>
                      <a:pPr algn="l" fontAlgn="ctr"/>
                      <a:r>
                        <a:rPr lang="en-US" sz="900" u="none" strike="noStrike">
                          <a:effectLst/>
                        </a:rPr>
                        <a:t>Answer the sos alarm</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6491" marR="6491" marT="6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u="none" strike="noStrike" dirty="0">
                          <a:effectLst/>
                        </a:rPr>
                        <a:t>we can realize two-way audio with the panic alarm station when we answer the </a:t>
                      </a:r>
                      <a:r>
                        <a:rPr lang="en-US" sz="900" u="none" strike="noStrike" dirty="0" err="1">
                          <a:effectLst/>
                        </a:rPr>
                        <a:t>sos</a:t>
                      </a:r>
                      <a:r>
                        <a:rPr lang="en-US" sz="900" u="none" strike="noStrike" dirty="0">
                          <a:effectLst/>
                        </a:rPr>
                        <a:t> alarm</a:t>
                      </a:r>
                      <a:endParaRPr lang="en-US" sz="900" b="0" i="0" u="none" strike="noStrike" dirty="0">
                        <a:solidFill>
                          <a:srgbClr val="000000"/>
                        </a:solidFill>
                        <a:effectLst/>
                        <a:latin typeface="等线" panose="02010600030101010101" pitchFamily="2" charset="-122"/>
                        <a:ea typeface="等线" panose="02010600030101010101" pitchFamily="2" charset="-122"/>
                      </a:endParaRPr>
                    </a:p>
                  </a:txBody>
                  <a:tcPr marL="6491" marR="6491" marT="64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4945892"/>
                  </a:ext>
                </a:extLst>
              </a:tr>
            </a:tbl>
          </a:graphicData>
        </a:graphic>
      </p:graphicFrame>
    </p:spTree>
    <p:extLst>
      <p:ext uri="{BB962C8B-B14F-4D97-AF65-F5344CB8AC3E}">
        <p14:creationId xmlns:p14="http://schemas.microsoft.com/office/powerpoint/2010/main" val="75213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30982" y="648498"/>
            <a:ext cx="8612981" cy="350250"/>
            <a:chOff x="0" y="0"/>
            <a:chExt cx="8573907" cy="581245"/>
          </a:xfrm>
        </p:grpSpPr>
        <p:sp>
          <p:nvSpPr>
            <p:cNvPr id="14" name="圆角矩形 13"/>
            <p:cNvSpPr/>
            <p:nvPr/>
          </p:nvSpPr>
          <p:spPr>
            <a:xfrm>
              <a:off x="0" y="0"/>
              <a:ext cx="8466223" cy="581245"/>
            </a:xfrm>
            <a:prstGeom prst="roundRect">
              <a:avLst/>
            </a:prstGeom>
            <a:solidFill>
              <a:schemeClr val="tx1">
                <a:lumMod val="65000"/>
                <a:lumOff val="35000"/>
              </a:schemeClr>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r>
                <a:rPr lang="en-US" altLang="zh-CN" sz="1350" b="1" dirty="0">
                  <a:latin typeface="Arial" panose="020B0604020202020204" pitchFamily="34" charset="0"/>
                  <a:cs typeface="Arial" panose="020B0604020202020204" pitchFamily="34" charset="0"/>
                </a:rPr>
                <a:t>Device </a:t>
              </a:r>
              <a:r>
                <a:rPr lang="en-US" altLang="zh-CN" sz="1350" b="1" dirty="0" smtClean="0">
                  <a:latin typeface="Arial" panose="020B0604020202020204" pitchFamily="34" charset="0"/>
                  <a:cs typeface="Arial" panose="020B0604020202020204" pitchFamily="34" charset="0"/>
                </a:rPr>
                <a:t>Configuration </a:t>
              </a:r>
              <a:endParaRPr lang="en-US" altLang="zh-CN" sz="1350" b="1" dirty="0">
                <a:latin typeface="Arial" panose="020B0604020202020204" pitchFamily="34" charset="0"/>
                <a:cs typeface="Arial" panose="020B0604020202020204" pitchFamily="34" charset="0"/>
              </a:endParaRPr>
            </a:p>
          </p:txBody>
        </p:sp>
        <p:sp>
          <p:nvSpPr>
            <p:cNvPr id="15" name="圆角矩形 4"/>
            <p:cNvSpPr/>
            <p:nvPr/>
          </p:nvSpPr>
          <p:spPr>
            <a:xfrm>
              <a:off x="149312" y="53840"/>
              <a:ext cx="8424595" cy="463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5723" tIns="65723" rIns="65723" bIns="65723" numCol="1" spcCol="1270" anchor="ctr" anchorCtr="0">
              <a:noAutofit/>
            </a:bodyPr>
            <a:lstStyle/>
            <a:p>
              <a:pPr defTabSz="766763">
                <a:lnSpc>
                  <a:spcPct val="90000"/>
                </a:lnSpc>
                <a:spcBef>
                  <a:spcPct val="0"/>
                </a:spcBef>
                <a:spcAft>
                  <a:spcPct val="35000"/>
                </a:spcAft>
              </a:pPr>
              <a:endParaRPr lang="zh-CN" altLang="en-US" sz="1200" dirty="0"/>
            </a:p>
          </p:txBody>
        </p:sp>
      </p:grpSp>
      <p:pic>
        <p:nvPicPr>
          <p:cNvPr id="50" name="图片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18" y="223935"/>
            <a:ext cx="5893542" cy="335368"/>
          </a:xfrm>
          <a:prstGeom prst="rect">
            <a:avLst/>
          </a:prstGeom>
        </p:spPr>
      </p:pic>
      <p:pic>
        <p:nvPicPr>
          <p:cNvPr id="52" name="图片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 y="1"/>
            <a:ext cx="911438" cy="809030"/>
          </a:xfrm>
          <a:prstGeom prst="rect">
            <a:avLst/>
          </a:prstGeom>
        </p:spPr>
      </p:pic>
      <p:sp>
        <p:nvSpPr>
          <p:cNvPr id="53" name="矩形 52"/>
          <p:cNvSpPr/>
          <p:nvPr/>
        </p:nvSpPr>
        <p:spPr>
          <a:xfrm>
            <a:off x="618582" y="246877"/>
            <a:ext cx="2310248" cy="300082"/>
          </a:xfrm>
          <a:prstGeom prst="rect">
            <a:avLst/>
          </a:prstGeom>
        </p:spPr>
        <p:txBody>
          <a:bodyPr wrap="none">
            <a:spAutoFit/>
          </a:bodyPr>
          <a:lstStyle/>
          <a:p>
            <a:r>
              <a:rPr lang="en-US" altLang="zh-CN" sz="1350" b="1" dirty="0">
                <a:solidFill>
                  <a:schemeClr val="bg1"/>
                </a:solidFill>
                <a:latin typeface="Arial" panose="020B0604020202020204" pitchFamily="34" charset="0"/>
                <a:ea typeface="微软雅黑" panose="020B0503020204020204" pitchFamily="34" charset="-122"/>
                <a:cs typeface="Arial" panose="020B0604020202020204" pitchFamily="34" charset="0"/>
              </a:rPr>
              <a:t>Installation &amp; Deployment</a:t>
            </a:r>
          </a:p>
        </p:txBody>
      </p:sp>
      <p:sp>
        <p:nvSpPr>
          <p:cNvPr id="20" name="文本框 19"/>
          <p:cNvSpPr txBox="1"/>
          <p:nvPr/>
        </p:nvSpPr>
        <p:spPr>
          <a:xfrm>
            <a:off x="323528" y="1087943"/>
            <a:ext cx="8208912" cy="769441"/>
          </a:xfrm>
          <a:prstGeom prst="rect">
            <a:avLst/>
          </a:prstGeom>
          <a:noFill/>
        </p:spPr>
        <p:txBody>
          <a:bodyPr wrap="square" rtlCol="0">
            <a:spAutoFit/>
          </a:bodyPr>
          <a:lstStyle/>
          <a:p>
            <a:r>
              <a:rPr lang="en-US" altLang="zh-CN" sz="1100" b="1" dirty="0" smtClean="0"/>
              <a:t>Configure the time zone</a:t>
            </a:r>
          </a:p>
          <a:p>
            <a:r>
              <a:rPr lang="en-US" altLang="zh-CN" sz="1100" dirty="0" smtClean="0"/>
              <a:t>1</a:t>
            </a:r>
            <a:r>
              <a:rPr lang="en-US" altLang="zh-CN" sz="1100" dirty="0"/>
              <a:t>. Go to Configuration → System → System Settings → Time Settings.</a:t>
            </a:r>
            <a:endParaRPr lang="zh-CN" altLang="zh-CN" sz="1100" dirty="0"/>
          </a:p>
          <a:p>
            <a:r>
              <a:rPr lang="en-US" altLang="zh-CN" sz="1100" dirty="0"/>
              <a:t>2. Select Time Zone.</a:t>
            </a:r>
            <a:endParaRPr lang="zh-CN" altLang="zh-CN" sz="1100" dirty="0"/>
          </a:p>
          <a:p>
            <a:r>
              <a:rPr lang="en-US" altLang="zh-CN" sz="1100" dirty="0"/>
              <a:t>3. Select Sync Mode.</a:t>
            </a:r>
            <a:endParaRPr lang="zh-CN" altLang="zh-CN" sz="1100" dirty="0"/>
          </a:p>
        </p:txBody>
      </p:sp>
      <p:pic>
        <p:nvPicPr>
          <p:cNvPr id="9" name="图片 8"/>
          <p:cNvPicPr/>
          <p:nvPr/>
        </p:nvPicPr>
        <p:blipFill>
          <a:blip r:embed="rId5"/>
          <a:stretch>
            <a:fillRect/>
          </a:stretch>
        </p:blipFill>
        <p:spPr>
          <a:xfrm>
            <a:off x="1773706" y="1779662"/>
            <a:ext cx="5411470" cy="2872740"/>
          </a:xfrm>
          <a:prstGeom prst="rect">
            <a:avLst/>
          </a:prstGeom>
        </p:spPr>
      </p:pic>
    </p:spTree>
    <p:extLst>
      <p:ext uri="{BB962C8B-B14F-4D97-AF65-F5344CB8AC3E}">
        <p14:creationId xmlns:p14="http://schemas.microsoft.com/office/powerpoint/2010/main" val="359418000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30982" y="648498"/>
            <a:ext cx="8612981" cy="350250"/>
            <a:chOff x="0" y="0"/>
            <a:chExt cx="8573907" cy="581245"/>
          </a:xfrm>
        </p:grpSpPr>
        <p:sp>
          <p:nvSpPr>
            <p:cNvPr id="14" name="圆角矩形 13"/>
            <p:cNvSpPr/>
            <p:nvPr/>
          </p:nvSpPr>
          <p:spPr>
            <a:xfrm>
              <a:off x="0" y="0"/>
              <a:ext cx="8466223" cy="581245"/>
            </a:xfrm>
            <a:prstGeom prst="roundRect">
              <a:avLst/>
            </a:prstGeom>
            <a:solidFill>
              <a:schemeClr val="tx1">
                <a:lumMod val="65000"/>
                <a:lumOff val="35000"/>
              </a:schemeClr>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r>
                <a:rPr lang="en-US" altLang="zh-CN" sz="1350" b="1" dirty="0">
                  <a:latin typeface="Arial" panose="020B0604020202020204" pitchFamily="34" charset="0"/>
                  <a:cs typeface="Arial" panose="020B0604020202020204" pitchFamily="34" charset="0"/>
                </a:rPr>
                <a:t>Device </a:t>
              </a:r>
              <a:r>
                <a:rPr lang="en-US" altLang="zh-CN" sz="1350" b="1" dirty="0" smtClean="0">
                  <a:latin typeface="Arial" panose="020B0604020202020204" pitchFamily="34" charset="0"/>
                  <a:cs typeface="Arial" panose="020B0604020202020204" pitchFamily="34" charset="0"/>
                </a:rPr>
                <a:t>Configuration </a:t>
              </a:r>
              <a:endParaRPr lang="en-US" altLang="zh-CN" sz="1350" b="1" dirty="0">
                <a:latin typeface="Arial" panose="020B0604020202020204" pitchFamily="34" charset="0"/>
                <a:cs typeface="Arial" panose="020B0604020202020204" pitchFamily="34" charset="0"/>
              </a:endParaRPr>
            </a:p>
          </p:txBody>
        </p:sp>
        <p:sp>
          <p:nvSpPr>
            <p:cNvPr id="15" name="圆角矩形 4"/>
            <p:cNvSpPr/>
            <p:nvPr/>
          </p:nvSpPr>
          <p:spPr>
            <a:xfrm>
              <a:off x="149312" y="53840"/>
              <a:ext cx="8424595" cy="463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5723" tIns="65723" rIns="65723" bIns="65723" numCol="1" spcCol="1270" anchor="ctr" anchorCtr="0">
              <a:noAutofit/>
            </a:bodyPr>
            <a:lstStyle/>
            <a:p>
              <a:pPr defTabSz="766763">
                <a:lnSpc>
                  <a:spcPct val="90000"/>
                </a:lnSpc>
                <a:spcBef>
                  <a:spcPct val="0"/>
                </a:spcBef>
                <a:spcAft>
                  <a:spcPct val="35000"/>
                </a:spcAft>
              </a:pPr>
              <a:endParaRPr lang="zh-CN" altLang="en-US" sz="1200" dirty="0"/>
            </a:p>
          </p:txBody>
        </p:sp>
      </p:grpSp>
      <p:pic>
        <p:nvPicPr>
          <p:cNvPr id="50" name="图片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18" y="223935"/>
            <a:ext cx="5893542" cy="335368"/>
          </a:xfrm>
          <a:prstGeom prst="rect">
            <a:avLst/>
          </a:prstGeom>
        </p:spPr>
      </p:pic>
      <p:pic>
        <p:nvPicPr>
          <p:cNvPr id="52" name="图片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 y="1"/>
            <a:ext cx="911438" cy="809030"/>
          </a:xfrm>
          <a:prstGeom prst="rect">
            <a:avLst/>
          </a:prstGeom>
        </p:spPr>
      </p:pic>
      <p:sp>
        <p:nvSpPr>
          <p:cNvPr id="53" name="矩形 52"/>
          <p:cNvSpPr/>
          <p:nvPr/>
        </p:nvSpPr>
        <p:spPr>
          <a:xfrm>
            <a:off x="618582" y="246877"/>
            <a:ext cx="2310248" cy="300082"/>
          </a:xfrm>
          <a:prstGeom prst="rect">
            <a:avLst/>
          </a:prstGeom>
        </p:spPr>
        <p:txBody>
          <a:bodyPr wrap="none">
            <a:spAutoFit/>
          </a:bodyPr>
          <a:lstStyle/>
          <a:p>
            <a:r>
              <a:rPr lang="en-US" altLang="zh-CN" sz="1350" b="1" dirty="0">
                <a:solidFill>
                  <a:schemeClr val="bg1"/>
                </a:solidFill>
                <a:latin typeface="Arial" panose="020B0604020202020204" pitchFamily="34" charset="0"/>
                <a:ea typeface="微软雅黑" panose="020B0503020204020204" pitchFamily="34" charset="-122"/>
                <a:cs typeface="Arial" panose="020B0604020202020204" pitchFamily="34" charset="0"/>
              </a:rPr>
              <a:t>Installation &amp; Deployment</a:t>
            </a:r>
          </a:p>
        </p:txBody>
      </p:sp>
      <p:sp>
        <p:nvSpPr>
          <p:cNvPr id="20" name="文本框 19"/>
          <p:cNvSpPr txBox="1"/>
          <p:nvPr/>
        </p:nvSpPr>
        <p:spPr>
          <a:xfrm>
            <a:off x="323528" y="1087943"/>
            <a:ext cx="8208912" cy="769441"/>
          </a:xfrm>
          <a:prstGeom prst="rect">
            <a:avLst/>
          </a:prstGeom>
          <a:noFill/>
        </p:spPr>
        <p:txBody>
          <a:bodyPr wrap="square" rtlCol="0">
            <a:spAutoFit/>
          </a:bodyPr>
          <a:lstStyle/>
          <a:p>
            <a:r>
              <a:rPr lang="en-US" altLang="zh-CN" sz="1100" b="1" dirty="0" smtClean="0"/>
              <a:t>Configure network parameters</a:t>
            </a:r>
            <a:r>
              <a:rPr lang="zh-CN" altLang="en-US" sz="1100" b="1" dirty="0" smtClean="0"/>
              <a:t>（</a:t>
            </a:r>
            <a:r>
              <a:rPr lang="en-US" altLang="zh-CN" sz="1100" b="1" dirty="0" smtClean="0"/>
              <a:t>for cable connect</a:t>
            </a:r>
            <a:r>
              <a:rPr lang="zh-CN" altLang="en-US" sz="1100" b="1" dirty="0" smtClean="0"/>
              <a:t>）</a:t>
            </a:r>
            <a:endParaRPr lang="en-US" altLang="zh-CN" sz="1100" b="1" dirty="0" smtClean="0"/>
          </a:p>
          <a:p>
            <a:r>
              <a:rPr lang="en-US" altLang="zh-CN" sz="1100" dirty="0" smtClean="0"/>
              <a:t>1. Go </a:t>
            </a:r>
            <a:r>
              <a:rPr lang="en-US" altLang="zh-CN" sz="1100" dirty="0"/>
              <a:t>to Configuration → Network → Network Parameters → Network Interface</a:t>
            </a:r>
            <a:r>
              <a:rPr lang="zh-CN" altLang="zh-CN" sz="1100" dirty="0"/>
              <a:t>。</a:t>
            </a:r>
          </a:p>
          <a:p>
            <a:pPr lvl="0"/>
            <a:r>
              <a:rPr lang="en-US" altLang="zh-CN" sz="1100" dirty="0" smtClean="0"/>
              <a:t>2. </a:t>
            </a:r>
            <a:r>
              <a:rPr lang="x-none" altLang="zh-CN" sz="1100" dirty="0" smtClean="0"/>
              <a:t>Set </a:t>
            </a:r>
            <a:r>
              <a:rPr lang="x-none" altLang="zh-CN" sz="1100" dirty="0"/>
              <a:t>IP address</a:t>
            </a:r>
            <a:endParaRPr lang="zh-CN" altLang="zh-CN" sz="1100" dirty="0"/>
          </a:p>
          <a:p>
            <a:r>
              <a:rPr lang="x-none" altLang="zh-CN" sz="1100" dirty="0" smtClean="0"/>
              <a:t>3. </a:t>
            </a:r>
            <a:r>
              <a:rPr lang="x-none" altLang="zh-CN" sz="1100" dirty="0"/>
              <a:t>Click Save</a:t>
            </a:r>
            <a:endParaRPr lang="zh-CN" altLang="zh-CN" sz="1100" dirty="0"/>
          </a:p>
        </p:txBody>
      </p:sp>
      <p:pic>
        <p:nvPicPr>
          <p:cNvPr id="10" name="图片 9"/>
          <p:cNvPicPr/>
          <p:nvPr/>
        </p:nvPicPr>
        <p:blipFill>
          <a:blip r:embed="rId5"/>
          <a:stretch>
            <a:fillRect/>
          </a:stretch>
        </p:blipFill>
        <p:spPr>
          <a:xfrm>
            <a:off x="2535772" y="1857384"/>
            <a:ext cx="3895226" cy="2921420"/>
          </a:xfrm>
          <a:prstGeom prst="rect">
            <a:avLst/>
          </a:prstGeom>
        </p:spPr>
      </p:pic>
    </p:spTree>
    <p:extLst>
      <p:ext uri="{BB962C8B-B14F-4D97-AF65-F5344CB8AC3E}">
        <p14:creationId xmlns:p14="http://schemas.microsoft.com/office/powerpoint/2010/main" val="221164319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30982" y="648498"/>
            <a:ext cx="8612981" cy="350250"/>
            <a:chOff x="0" y="0"/>
            <a:chExt cx="8573907" cy="581245"/>
          </a:xfrm>
        </p:grpSpPr>
        <p:sp>
          <p:nvSpPr>
            <p:cNvPr id="14" name="圆角矩形 13"/>
            <p:cNvSpPr/>
            <p:nvPr/>
          </p:nvSpPr>
          <p:spPr>
            <a:xfrm>
              <a:off x="0" y="0"/>
              <a:ext cx="8466223" cy="581245"/>
            </a:xfrm>
            <a:prstGeom prst="roundRect">
              <a:avLst/>
            </a:prstGeom>
            <a:solidFill>
              <a:schemeClr val="tx1">
                <a:lumMod val="65000"/>
                <a:lumOff val="35000"/>
              </a:schemeClr>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r>
                <a:rPr lang="en-US" altLang="zh-CN" sz="1350" b="1" dirty="0">
                  <a:latin typeface="Arial" panose="020B0604020202020204" pitchFamily="34" charset="0"/>
                  <a:cs typeface="Arial" panose="020B0604020202020204" pitchFamily="34" charset="0"/>
                </a:rPr>
                <a:t>Device </a:t>
              </a:r>
              <a:r>
                <a:rPr lang="en-US" altLang="zh-CN" sz="1350" b="1" dirty="0" smtClean="0">
                  <a:latin typeface="Arial" panose="020B0604020202020204" pitchFamily="34" charset="0"/>
                  <a:cs typeface="Arial" panose="020B0604020202020204" pitchFamily="34" charset="0"/>
                </a:rPr>
                <a:t>Configuration </a:t>
              </a:r>
              <a:endParaRPr lang="en-US" altLang="zh-CN" sz="1350" b="1" dirty="0">
                <a:latin typeface="Arial" panose="020B0604020202020204" pitchFamily="34" charset="0"/>
                <a:cs typeface="Arial" panose="020B0604020202020204" pitchFamily="34" charset="0"/>
              </a:endParaRPr>
            </a:p>
          </p:txBody>
        </p:sp>
        <p:sp>
          <p:nvSpPr>
            <p:cNvPr id="15" name="圆角矩形 4"/>
            <p:cNvSpPr/>
            <p:nvPr/>
          </p:nvSpPr>
          <p:spPr>
            <a:xfrm>
              <a:off x="149312" y="53840"/>
              <a:ext cx="8424595" cy="463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5723" tIns="65723" rIns="65723" bIns="65723" numCol="1" spcCol="1270" anchor="ctr" anchorCtr="0">
              <a:noAutofit/>
            </a:bodyPr>
            <a:lstStyle/>
            <a:p>
              <a:pPr defTabSz="766763">
                <a:lnSpc>
                  <a:spcPct val="90000"/>
                </a:lnSpc>
                <a:spcBef>
                  <a:spcPct val="0"/>
                </a:spcBef>
                <a:spcAft>
                  <a:spcPct val="35000"/>
                </a:spcAft>
              </a:pPr>
              <a:endParaRPr lang="zh-CN" altLang="en-US" sz="1200" dirty="0"/>
            </a:p>
          </p:txBody>
        </p:sp>
      </p:grpSp>
      <p:pic>
        <p:nvPicPr>
          <p:cNvPr id="50" name="图片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18" y="223935"/>
            <a:ext cx="5893542" cy="335368"/>
          </a:xfrm>
          <a:prstGeom prst="rect">
            <a:avLst/>
          </a:prstGeom>
        </p:spPr>
      </p:pic>
      <p:pic>
        <p:nvPicPr>
          <p:cNvPr id="52" name="图片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 y="1"/>
            <a:ext cx="911438" cy="809030"/>
          </a:xfrm>
          <a:prstGeom prst="rect">
            <a:avLst/>
          </a:prstGeom>
        </p:spPr>
      </p:pic>
      <p:sp>
        <p:nvSpPr>
          <p:cNvPr id="53" name="矩形 52"/>
          <p:cNvSpPr/>
          <p:nvPr/>
        </p:nvSpPr>
        <p:spPr>
          <a:xfrm>
            <a:off x="618582" y="246877"/>
            <a:ext cx="2310248" cy="300082"/>
          </a:xfrm>
          <a:prstGeom prst="rect">
            <a:avLst/>
          </a:prstGeom>
        </p:spPr>
        <p:txBody>
          <a:bodyPr wrap="none">
            <a:spAutoFit/>
          </a:bodyPr>
          <a:lstStyle/>
          <a:p>
            <a:r>
              <a:rPr lang="en-US" altLang="zh-CN" sz="1350" b="1" dirty="0">
                <a:solidFill>
                  <a:schemeClr val="bg1"/>
                </a:solidFill>
                <a:latin typeface="Arial" panose="020B0604020202020204" pitchFamily="34" charset="0"/>
                <a:ea typeface="微软雅黑" panose="020B0503020204020204" pitchFamily="34" charset="-122"/>
                <a:cs typeface="Arial" panose="020B0604020202020204" pitchFamily="34" charset="0"/>
              </a:rPr>
              <a:t>Installation &amp; Deployment</a:t>
            </a:r>
          </a:p>
        </p:txBody>
      </p:sp>
      <p:sp>
        <p:nvSpPr>
          <p:cNvPr id="20" name="文本框 19"/>
          <p:cNvSpPr txBox="1"/>
          <p:nvPr/>
        </p:nvSpPr>
        <p:spPr>
          <a:xfrm>
            <a:off x="323528" y="1087943"/>
            <a:ext cx="8208912" cy="1446550"/>
          </a:xfrm>
          <a:prstGeom prst="rect">
            <a:avLst/>
          </a:prstGeom>
          <a:noFill/>
        </p:spPr>
        <p:txBody>
          <a:bodyPr wrap="square" rtlCol="0">
            <a:spAutoFit/>
          </a:bodyPr>
          <a:lstStyle/>
          <a:p>
            <a:r>
              <a:rPr lang="en-US" altLang="zh-CN" sz="1100" b="1" dirty="0" smtClean="0"/>
              <a:t>Configure </a:t>
            </a:r>
            <a:r>
              <a:rPr lang="en-US" altLang="zh-CN" sz="1100" b="1" dirty="0" err="1" smtClean="0"/>
              <a:t>wifi</a:t>
            </a:r>
            <a:r>
              <a:rPr lang="en-US" altLang="zh-CN" sz="1100" b="1" dirty="0" smtClean="0"/>
              <a:t> parameters(for </a:t>
            </a:r>
            <a:r>
              <a:rPr lang="en-US" altLang="zh-CN" sz="1100" b="1" dirty="0" err="1" smtClean="0"/>
              <a:t>wifi</a:t>
            </a:r>
            <a:r>
              <a:rPr lang="en-US" altLang="zh-CN" sz="1100" b="1" dirty="0" smtClean="0"/>
              <a:t> connect)</a:t>
            </a:r>
          </a:p>
          <a:p>
            <a:r>
              <a:rPr lang="en-US" altLang="zh-CN" sz="1100" dirty="0" smtClean="0"/>
              <a:t>Set </a:t>
            </a:r>
            <a:r>
              <a:rPr lang="en-US" altLang="zh-CN" sz="1100" dirty="0"/>
              <a:t>Wi-Fi parameters if you want to connect the device to the network via </a:t>
            </a:r>
            <a:r>
              <a:rPr lang="en-US" altLang="zh-CN" sz="1100" dirty="0" smtClean="0"/>
              <a:t>Wi-</a:t>
            </a:r>
            <a:r>
              <a:rPr lang="en-US" altLang="zh-CN" sz="1100" dirty="0" err="1" smtClean="0"/>
              <a:t>Fi.Steps</a:t>
            </a:r>
            <a:r>
              <a:rPr lang="en-US" altLang="zh-CN" sz="1100" dirty="0" smtClean="0"/>
              <a:t>: </a:t>
            </a:r>
            <a:endParaRPr lang="zh-CN" altLang="zh-CN" sz="1100" dirty="0"/>
          </a:p>
          <a:p>
            <a:r>
              <a:rPr lang="en-US" altLang="zh-CN" sz="1100" dirty="0"/>
              <a:t>1. Go to Configuration → Network → Network Parameters → Wi-Fi.</a:t>
            </a:r>
            <a:endParaRPr lang="zh-CN" altLang="zh-CN" sz="1100" dirty="0"/>
          </a:p>
          <a:p>
            <a:r>
              <a:rPr lang="en-US" altLang="zh-CN" sz="1100" dirty="0"/>
              <a:t>2. Select Wi-Fi Mode as Wi-Fi.</a:t>
            </a:r>
            <a:endParaRPr lang="zh-CN" altLang="zh-CN" sz="1100" dirty="0"/>
          </a:p>
          <a:p>
            <a:r>
              <a:rPr lang="en-US" altLang="zh-CN" sz="1100" dirty="0"/>
              <a:t>3. Click Search and select Wi-Fi to connect in the Wi-Fi list.</a:t>
            </a:r>
            <a:endParaRPr lang="zh-CN" altLang="zh-CN" sz="1100" dirty="0"/>
          </a:p>
          <a:p>
            <a:r>
              <a:rPr lang="en-US" altLang="zh-CN" sz="1100" dirty="0"/>
              <a:t>4. Select Security Mode and Encryption Type according to the actual needs.</a:t>
            </a:r>
            <a:endParaRPr lang="zh-CN" altLang="zh-CN" sz="1100" dirty="0"/>
          </a:p>
          <a:p>
            <a:r>
              <a:rPr lang="en-US" altLang="zh-CN" sz="1100" dirty="0"/>
              <a:t>5. Enter Key.</a:t>
            </a:r>
            <a:endParaRPr lang="zh-CN" altLang="zh-CN" sz="1100" dirty="0"/>
          </a:p>
          <a:p>
            <a:r>
              <a:rPr lang="en-US" altLang="zh-CN" sz="1100" dirty="0"/>
              <a:t>6. Click Save.</a:t>
            </a:r>
            <a:endParaRPr lang="zh-CN" altLang="zh-CN" sz="1100" dirty="0"/>
          </a:p>
        </p:txBody>
      </p:sp>
      <p:pic>
        <p:nvPicPr>
          <p:cNvPr id="9" name="图片 8"/>
          <p:cNvPicPr/>
          <p:nvPr/>
        </p:nvPicPr>
        <p:blipFill>
          <a:blip r:embed="rId5">
            <a:extLst>
              <a:ext uri="{28A0092B-C50C-407E-A947-70E740481C1C}">
                <a14:useLocalDpi xmlns:a14="http://schemas.microsoft.com/office/drawing/2010/main" val="0"/>
              </a:ext>
            </a:extLst>
          </a:blip>
          <a:srcRect/>
          <a:stretch>
            <a:fillRect/>
          </a:stretch>
        </p:blipFill>
        <p:spPr bwMode="auto">
          <a:xfrm>
            <a:off x="618582" y="2601036"/>
            <a:ext cx="4241450" cy="2210782"/>
          </a:xfrm>
          <a:prstGeom prst="rect">
            <a:avLst/>
          </a:prstGeom>
          <a:noFill/>
        </p:spPr>
      </p:pic>
      <p:pic>
        <p:nvPicPr>
          <p:cNvPr id="10" name="图片 9"/>
          <p:cNvPicPr/>
          <p:nvPr/>
        </p:nvPicPr>
        <p:blipFill>
          <a:blip r:embed="rId6"/>
          <a:stretch>
            <a:fillRect/>
          </a:stretch>
        </p:blipFill>
        <p:spPr>
          <a:xfrm>
            <a:off x="5004048" y="2601036"/>
            <a:ext cx="3395850" cy="2210782"/>
          </a:xfrm>
          <a:prstGeom prst="rect">
            <a:avLst/>
          </a:prstGeom>
        </p:spPr>
      </p:pic>
    </p:spTree>
    <p:extLst>
      <p:ext uri="{BB962C8B-B14F-4D97-AF65-F5344CB8AC3E}">
        <p14:creationId xmlns:p14="http://schemas.microsoft.com/office/powerpoint/2010/main" val="347835474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30982" y="648498"/>
            <a:ext cx="8612981" cy="350250"/>
            <a:chOff x="0" y="0"/>
            <a:chExt cx="8573907" cy="581245"/>
          </a:xfrm>
        </p:grpSpPr>
        <p:sp>
          <p:nvSpPr>
            <p:cNvPr id="14" name="圆角矩形 13"/>
            <p:cNvSpPr/>
            <p:nvPr/>
          </p:nvSpPr>
          <p:spPr>
            <a:xfrm>
              <a:off x="0" y="0"/>
              <a:ext cx="8466223" cy="581245"/>
            </a:xfrm>
            <a:prstGeom prst="roundRect">
              <a:avLst/>
            </a:prstGeom>
            <a:solidFill>
              <a:schemeClr val="tx1">
                <a:lumMod val="65000"/>
                <a:lumOff val="35000"/>
              </a:schemeClr>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r>
                <a:rPr lang="en-US" altLang="zh-CN" sz="1350" b="1" dirty="0">
                  <a:latin typeface="Arial" panose="020B0604020202020204" pitchFamily="34" charset="0"/>
                  <a:cs typeface="Arial" panose="020B0604020202020204" pitchFamily="34" charset="0"/>
                </a:rPr>
                <a:t>Device </a:t>
              </a:r>
              <a:r>
                <a:rPr lang="en-US" altLang="zh-CN" sz="1350" b="1" dirty="0" smtClean="0">
                  <a:latin typeface="Arial" panose="020B0604020202020204" pitchFamily="34" charset="0"/>
                  <a:cs typeface="Arial" panose="020B0604020202020204" pitchFamily="34" charset="0"/>
                </a:rPr>
                <a:t>Configuration </a:t>
              </a:r>
              <a:endParaRPr lang="en-US" altLang="zh-CN" sz="1350" b="1" dirty="0">
                <a:latin typeface="Arial" panose="020B0604020202020204" pitchFamily="34" charset="0"/>
                <a:cs typeface="Arial" panose="020B0604020202020204" pitchFamily="34" charset="0"/>
              </a:endParaRPr>
            </a:p>
          </p:txBody>
        </p:sp>
        <p:sp>
          <p:nvSpPr>
            <p:cNvPr id="15" name="圆角矩形 4"/>
            <p:cNvSpPr/>
            <p:nvPr/>
          </p:nvSpPr>
          <p:spPr>
            <a:xfrm>
              <a:off x="149312" y="53840"/>
              <a:ext cx="8424595" cy="463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5723" tIns="65723" rIns="65723" bIns="65723" numCol="1" spcCol="1270" anchor="ctr" anchorCtr="0">
              <a:noAutofit/>
            </a:bodyPr>
            <a:lstStyle/>
            <a:p>
              <a:pPr defTabSz="766763">
                <a:lnSpc>
                  <a:spcPct val="90000"/>
                </a:lnSpc>
                <a:spcBef>
                  <a:spcPct val="0"/>
                </a:spcBef>
                <a:spcAft>
                  <a:spcPct val="35000"/>
                </a:spcAft>
              </a:pPr>
              <a:endParaRPr lang="zh-CN" altLang="en-US" sz="1200" dirty="0"/>
            </a:p>
          </p:txBody>
        </p:sp>
      </p:grpSp>
      <p:pic>
        <p:nvPicPr>
          <p:cNvPr id="50" name="图片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18" y="223935"/>
            <a:ext cx="5893542" cy="335368"/>
          </a:xfrm>
          <a:prstGeom prst="rect">
            <a:avLst/>
          </a:prstGeom>
        </p:spPr>
      </p:pic>
      <p:pic>
        <p:nvPicPr>
          <p:cNvPr id="52" name="图片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 y="1"/>
            <a:ext cx="911438" cy="809030"/>
          </a:xfrm>
          <a:prstGeom prst="rect">
            <a:avLst/>
          </a:prstGeom>
        </p:spPr>
      </p:pic>
      <p:sp>
        <p:nvSpPr>
          <p:cNvPr id="53" name="矩形 52"/>
          <p:cNvSpPr/>
          <p:nvPr/>
        </p:nvSpPr>
        <p:spPr>
          <a:xfrm>
            <a:off x="618582" y="246877"/>
            <a:ext cx="2310248" cy="300082"/>
          </a:xfrm>
          <a:prstGeom prst="rect">
            <a:avLst/>
          </a:prstGeom>
        </p:spPr>
        <p:txBody>
          <a:bodyPr wrap="none">
            <a:spAutoFit/>
          </a:bodyPr>
          <a:lstStyle/>
          <a:p>
            <a:r>
              <a:rPr lang="en-US" altLang="zh-CN" sz="1350" b="1" dirty="0">
                <a:solidFill>
                  <a:schemeClr val="bg1"/>
                </a:solidFill>
                <a:latin typeface="Arial" panose="020B0604020202020204" pitchFamily="34" charset="0"/>
                <a:ea typeface="微软雅黑" panose="020B0503020204020204" pitchFamily="34" charset="-122"/>
                <a:cs typeface="Arial" panose="020B0604020202020204" pitchFamily="34" charset="0"/>
              </a:rPr>
              <a:t>Installation &amp; Deployment</a:t>
            </a:r>
          </a:p>
        </p:txBody>
      </p:sp>
      <p:sp>
        <p:nvSpPr>
          <p:cNvPr id="20" name="文本框 19"/>
          <p:cNvSpPr txBox="1"/>
          <p:nvPr/>
        </p:nvSpPr>
        <p:spPr>
          <a:xfrm>
            <a:off x="618582" y="1184437"/>
            <a:ext cx="8208912" cy="430887"/>
          </a:xfrm>
          <a:prstGeom prst="rect">
            <a:avLst/>
          </a:prstGeom>
          <a:noFill/>
        </p:spPr>
        <p:txBody>
          <a:bodyPr wrap="square" rtlCol="0">
            <a:spAutoFit/>
          </a:bodyPr>
          <a:lstStyle/>
          <a:p>
            <a:r>
              <a:rPr lang="en-US" altLang="zh-CN" sz="1100" b="1" dirty="0" smtClean="0"/>
              <a:t>Set </a:t>
            </a:r>
            <a:r>
              <a:rPr lang="en-US" altLang="zh-CN" sz="1100" b="1" dirty="0"/>
              <a:t>Detection </a:t>
            </a:r>
            <a:r>
              <a:rPr lang="en-US" altLang="zh-CN" sz="1100" b="1" dirty="0" smtClean="0"/>
              <a:t>Parameters</a:t>
            </a:r>
          </a:p>
          <a:p>
            <a:r>
              <a:rPr lang="en-US" altLang="zh-CN" sz="1100" dirty="0" smtClean="0"/>
              <a:t>Set the Sensitivity </a:t>
            </a:r>
            <a:r>
              <a:rPr lang="en-US" altLang="zh-CN" sz="1100" dirty="0"/>
              <a:t>Threshold of Human Body Detection </a:t>
            </a:r>
            <a:r>
              <a:rPr lang="en-US" altLang="zh-CN" sz="1100" dirty="0" smtClean="0"/>
              <a:t>as 80</a:t>
            </a:r>
            <a:endParaRPr lang="en-US" altLang="zh-CN" sz="1100" dirty="0"/>
          </a:p>
        </p:txBody>
      </p:sp>
      <p:pic>
        <p:nvPicPr>
          <p:cNvPr id="2" name="图片 1"/>
          <p:cNvPicPr>
            <a:picLocks noChangeAspect="1"/>
          </p:cNvPicPr>
          <p:nvPr/>
        </p:nvPicPr>
        <p:blipFill>
          <a:blip r:embed="rId5"/>
          <a:stretch>
            <a:fillRect/>
          </a:stretch>
        </p:blipFill>
        <p:spPr>
          <a:xfrm>
            <a:off x="2411760" y="1851670"/>
            <a:ext cx="3939881" cy="2773920"/>
          </a:xfrm>
          <a:prstGeom prst="rect">
            <a:avLst/>
          </a:prstGeom>
        </p:spPr>
      </p:pic>
    </p:spTree>
    <p:extLst>
      <p:ext uri="{BB962C8B-B14F-4D97-AF65-F5344CB8AC3E}">
        <p14:creationId xmlns:p14="http://schemas.microsoft.com/office/powerpoint/2010/main" val="139517645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30982" y="648498"/>
            <a:ext cx="8612981" cy="350250"/>
            <a:chOff x="0" y="0"/>
            <a:chExt cx="8573907" cy="581245"/>
          </a:xfrm>
        </p:grpSpPr>
        <p:sp>
          <p:nvSpPr>
            <p:cNvPr id="14" name="圆角矩形 13"/>
            <p:cNvSpPr/>
            <p:nvPr/>
          </p:nvSpPr>
          <p:spPr>
            <a:xfrm>
              <a:off x="0" y="0"/>
              <a:ext cx="8466223" cy="581245"/>
            </a:xfrm>
            <a:prstGeom prst="roundRect">
              <a:avLst/>
            </a:prstGeom>
            <a:solidFill>
              <a:schemeClr val="tx1">
                <a:lumMod val="65000"/>
                <a:lumOff val="35000"/>
              </a:schemeClr>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r>
                <a:rPr lang="en-US" altLang="zh-CN" sz="1350" b="1" dirty="0">
                  <a:latin typeface="Arial" panose="020B0604020202020204" pitchFamily="34" charset="0"/>
                  <a:cs typeface="Arial" panose="020B0604020202020204" pitchFamily="34" charset="0"/>
                </a:rPr>
                <a:t>Device </a:t>
              </a:r>
              <a:r>
                <a:rPr lang="en-US" altLang="zh-CN" sz="1350" b="1" dirty="0" smtClean="0">
                  <a:latin typeface="Arial" panose="020B0604020202020204" pitchFamily="34" charset="0"/>
                  <a:cs typeface="Arial" panose="020B0604020202020204" pitchFamily="34" charset="0"/>
                </a:rPr>
                <a:t>Configuration </a:t>
              </a:r>
              <a:endParaRPr lang="en-US" altLang="zh-CN" sz="1350" b="1" dirty="0">
                <a:latin typeface="Arial" panose="020B0604020202020204" pitchFamily="34" charset="0"/>
                <a:cs typeface="Arial" panose="020B0604020202020204" pitchFamily="34" charset="0"/>
              </a:endParaRPr>
            </a:p>
          </p:txBody>
        </p:sp>
        <p:sp>
          <p:nvSpPr>
            <p:cNvPr id="15" name="圆角矩形 4"/>
            <p:cNvSpPr/>
            <p:nvPr/>
          </p:nvSpPr>
          <p:spPr>
            <a:xfrm>
              <a:off x="149312" y="53840"/>
              <a:ext cx="8424595" cy="463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5723" tIns="65723" rIns="65723" bIns="65723" numCol="1" spcCol="1270" anchor="ctr" anchorCtr="0">
              <a:noAutofit/>
            </a:bodyPr>
            <a:lstStyle/>
            <a:p>
              <a:pPr defTabSz="766763">
                <a:lnSpc>
                  <a:spcPct val="90000"/>
                </a:lnSpc>
                <a:spcBef>
                  <a:spcPct val="0"/>
                </a:spcBef>
                <a:spcAft>
                  <a:spcPct val="35000"/>
                </a:spcAft>
              </a:pPr>
              <a:endParaRPr lang="zh-CN" altLang="en-US" sz="1200" dirty="0"/>
            </a:p>
          </p:txBody>
        </p:sp>
      </p:grpSp>
      <p:pic>
        <p:nvPicPr>
          <p:cNvPr id="50" name="图片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18" y="223935"/>
            <a:ext cx="5893542" cy="335368"/>
          </a:xfrm>
          <a:prstGeom prst="rect">
            <a:avLst/>
          </a:prstGeom>
        </p:spPr>
      </p:pic>
      <p:pic>
        <p:nvPicPr>
          <p:cNvPr id="52" name="图片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 y="1"/>
            <a:ext cx="911438" cy="809030"/>
          </a:xfrm>
          <a:prstGeom prst="rect">
            <a:avLst/>
          </a:prstGeom>
        </p:spPr>
      </p:pic>
      <p:sp>
        <p:nvSpPr>
          <p:cNvPr id="53" name="矩形 52"/>
          <p:cNvSpPr/>
          <p:nvPr/>
        </p:nvSpPr>
        <p:spPr>
          <a:xfrm>
            <a:off x="618582" y="246877"/>
            <a:ext cx="2310248" cy="300082"/>
          </a:xfrm>
          <a:prstGeom prst="rect">
            <a:avLst/>
          </a:prstGeom>
        </p:spPr>
        <p:txBody>
          <a:bodyPr wrap="none">
            <a:spAutoFit/>
          </a:bodyPr>
          <a:lstStyle/>
          <a:p>
            <a:r>
              <a:rPr lang="en-US" altLang="zh-CN" sz="1350" b="1" dirty="0">
                <a:solidFill>
                  <a:schemeClr val="bg1"/>
                </a:solidFill>
                <a:latin typeface="Arial" panose="020B0604020202020204" pitchFamily="34" charset="0"/>
                <a:ea typeface="微软雅黑" panose="020B0503020204020204" pitchFamily="34" charset="-122"/>
                <a:cs typeface="Arial" panose="020B0604020202020204" pitchFamily="34" charset="0"/>
              </a:rPr>
              <a:t>Installation &amp; Deployment</a:t>
            </a:r>
          </a:p>
        </p:txBody>
      </p:sp>
      <p:sp>
        <p:nvSpPr>
          <p:cNvPr id="20" name="文本框 19"/>
          <p:cNvSpPr txBox="1"/>
          <p:nvPr/>
        </p:nvSpPr>
        <p:spPr>
          <a:xfrm>
            <a:off x="601935" y="1052917"/>
            <a:ext cx="3898057" cy="261610"/>
          </a:xfrm>
          <a:prstGeom prst="rect">
            <a:avLst/>
          </a:prstGeom>
          <a:noFill/>
        </p:spPr>
        <p:txBody>
          <a:bodyPr wrap="square" rtlCol="0">
            <a:spAutoFit/>
          </a:bodyPr>
          <a:lstStyle/>
          <a:p>
            <a:r>
              <a:rPr lang="en-US" altLang="zh-CN" sz="1100" b="1" dirty="0" smtClean="0"/>
              <a:t>Set OTAP</a:t>
            </a:r>
          </a:p>
        </p:txBody>
      </p:sp>
      <p:pic>
        <p:nvPicPr>
          <p:cNvPr id="3" name="图片 2"/>
          <p:cNvPicPr>
            <a:picLocks noChangeAspect="1"/>
          </p:cNvPicPr>
          <p:nvPr/>
        </p:nvPicPr>
        <p:blipFill>
          <a:blip r:embed="rId5"/>
          <a:stretch>
            <a:fillRect/>
          </a:stretch>
        </p:blipFill>
        <p:spPr>
          <a:xfrm>
            <a:off x="676737" y="1368696"/>
            <a:ext cx="8059051" cy="3379312"/>
          </a:xfrm>
          <a:prstGeom prst="rect">
            <a:avLst/>
          </a:prstGeom>
        </p:spPr>
      </p:pic>
    </p:spTree>
    <p:extLst>
      <p:ext uri="{BB962C8B-B14F-4D97-AF65-F5344CB8AC3E}">
        <p14:creationId xmlns:p14="http://schemas.microsoft.com/office/powerpoint/2010/main" val="12560343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英文模板">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英文模板">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161986</TotalTime>
  <Words>2318</Words>
  <Application>Microsoft Office PowerPoint</Application>
  <PresentationFormat>全屏显示(16:9)</PresentationFormat>
  <Paragraphs>337</Paragraphs>
  <Slides>45</Slides>
  <Notes>44</Notes>
  <HiddenSlides>0</HiddenSlides>
  <MMClips>0</MMClips>
  <ScaleCrop>false</ScaleCrop>
  <HeadingPairs>
    <vt:vector size="6" baseType="variant">
      <vt:variant>
        <vt:lpstr>已用的字体</vt:lpstr>
      </vt:variant>
      <vt:variant>
        <vt:i4>8</vt:i4>
      </vt:variant>
      <vt:variant>
        <vt:lpstr>主题</vt:lpstr>
      </vt:variant>
      <vt:variant>
        <vt:i4>5</vt:i4>
      </vt:variant>
      <vt:variant>
        <vt:lpstr>幻灯片标题</vt:lpstr>
      </vt:variant>
      <vt:variant>
        <vt:i4>45</vt:i4>
      </vt:variant>
    </vt:vector>
  </HeadingPairs>
  <TitlesOfParts>
    <vt:vector size="58" baseType="lpstr">
      <vt:lpstr>Arial Unicode MS</vt:lpstr>
      <vt:lpstr>等线</vt:lpstr>
      <vt:lpstr>宋体</vt:lpstr>
      <vt:lpstr>微软雅黑</vt:lpstr>
      <vt:lpstr>Arial</vt:lpstr>
      <vt:lpstr>Calibri</vt:lpstr>
      <vt:lpstr>Helvetica Now Text</vt:lpstr>
      <vt:lpstr>Wingdings</vt:lpstr>
      <vt:lpstr>Office 主题</vt:lpstr>
      <vt:lpstr>2_自定义设计方案</vt:lpstr>
      <vt:lpstr>3_自定义设计方案</vt:lpstr>
      <vt:lpstr>1_自定义设计方案</vt:lpstr>
      <vt:lpstr>4_自定义设计方案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yuanxiaodong@hikvision.com</dc:creator>
  <cp:lastModifiedBy>周子豪7</cp:lastModifiedBy>
  <cp:revision>1276</cp:revision>
  <dcterms:created xsi:type="dcterms:W3CDTF">2018-12-13T06:55:00Z</dcterms:created>
  <dcterms:modified xsi:type="dcterms:W3CDTF">2023-06-01T08:00:41Z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y fmtid="{D5CDD505-2E9C-101B-9397-08002B2CF9AE}" pid="3" name="fileWhereFroms">
    <vt:lpwstr>PpjeLB1gRN0lwrPqMaCTknAsf3vlG6iB4kNaA6+rTzxHnLAMDvVJcWykLMO2Cy+xtjEVcKmcAkyeHW9bmEja13xOad+AKmIRt2j/yc345cOL1Kex5PfDuKQOg5o6epUR/5SI1mFeCG+osyunoBOzLGk2Tfo4SPWKkgwFgG5CWmqpbwWI6rvog/hO7OUgAic2fBaDxx0bXl0tWIf47vGTxVkkaHmaTjuRg0KNUyGePLo=</vt:lpwstr>
  </property>
</Properties>
</file>