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9" r:id="rId3"/>
  </p:sldMasterIdLst>
  <p:notesMasterIdLst>
    <p:notesMasterId r:id="rId13"/>
  </p:notesMasterIdLst>
  <p:sldIdLst>
    <p:sldId id="256" r:id="rId4"/>
    <p:sldId id="257" r:id="rId5"/>
    <p:sldId id="269" r:id="rId6"/>
    <p:sldId id="260" r:id="rId7"/>
    <p:sldId id="277" r:id="rId8"/>
    <p:sldId id="278" r:id="rId9"/>
    <p:sldId id="279" r:id="rId10"/>
    <p:sldId id="270" r:id="rId11"/>
    <p:sldId id="276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8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0717" autoAdjust="0"/>
  </p:normalViewPr>
  <p:slideViewPr>
    <p:cSldViewPr snapToGrid="0">
      <p:cViewPr>
        <p:scale>
          <a:sx n="83" d="100"/>
          <a:sy n="83" d="100"/>
        </p:scale>
        <p:origin x="979" y="5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5DD492-DE1D-4DBD-960C-F3EAB88CFCD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1CC08456-7561-447E-8FF3-D293D1137604}">
      <dgm:prSet phldrT="[文本]"/>
      <dgm:spPr>
        <a:xfrm>
          <a:off x="6793017" y="988073"/>
          <a:ext cx="1244000" cy="225151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zh-CN" altLang="en-US" dirty="0">
            <a:solidFill>
              <a:srgbClr val="5E5E5E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ea"/>
            <a:sym typeface="+mn-lt"/>
          </a:endParaRPr>
        </a:p>
      </dgm:t>
    </dgm:pt>
    <dgm:pt modelId="{859C5DA2-42FF-4F36-A667-EB9AA011EF30}" type="parTrans" cxnId="{84121C80-5B2D-430B-AE5E-FDD92E7C38EC}">
      <dgm:prSet/>
      <dgm:spPr/>
      <dgm:t>
        <a:bodyPr/>
        <a:lstStyle/>
        <a:p>
          <a:endParaRPr lang="zh-CN" altLang="en-US"/>
        </a:p>
      </dgm:t>
    </dgm:pt>
    <dgm:pt modelId="{763680E5-0D10-45FA-B2CD-5F0E17C0EDED}" type="sibTrans" cxnId="{84121C80-5B2D-430B-AE5E-FDD92E7C38EC}">
      <dgm:prSet/>
      <dgm:spPr/>
      <dgm:t>
        <a:bodyPr/>
        <a:lstStyle/>
        <a:p>
          <a:endParaRPr lang="zh-CN" altLang="en-US"/>
        </a:p>
      </dgm:t>
    </dgm:pt>
    <dgm:pt modelId="{227A8570-41DD-44BE-9C68-0E2E5833DBC9}">
      <dgm:prSet phldrT="[文本]"/>
      <dgm:spPr>
        <a:xfrm>
          <a:off x="5315766" y="1477250"/>
          <a:ext cx="1244000" cy="176233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zh-CN" altLang="en-US" dirty="0">
            <a:solidFill>
              <a:srgbClr val="5E5E5E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ea"/>
            <a:sym typeface="+mn-lt"/>
          </a:endParaRPr>
        </a:p>
      </dgm:t>
    </dgm:pt>
    <dgm:pt modelId="{54F9ACA7-8E81-4B02-AA30-B87DFFF49AF5}" type="sibTrans" cxnId="{1C353F52-5809-4C2B-8199-EC4F5B52229B}">
      <dgm:prSet/>
      <dgm:spPr/>
      <dgm:t>
        <a:bodyPr/>
        <a:lstStyle/>
        <a:p>
          <a:endParaRPr lang="zh-CN" altLang="en-US"/>
        </a:p>
      </dgm:t>
    </dgm:pt>
    <dgm:pt modelId="{AE583E14-91E5-40B8-BF59-BAC49AAB723E}" type="parTrans" cxnId="{1C353F52-5809-4C2B-8199-EC4F5B52229B}">
      <dgm:prSet/>
      <dgm:spPr/>
      <dgm:t>
        <a:bodyPr/>
        <a:lstStyle/>
        <a:p>
          <a:endParaRPr lang="zh-CN" altLang="en-US"/>
        </a:p>
      </dgm:t>
    </dgm:pt>
    <dgm:pt modelId="{6D0E8D28-9EA9-4339-AD30-FCF7CB382333}">
      <dgm:prSet phldrT="[文本]"/>
      <dgm:spPr>
        <a:xfrm>
          <a:off x="4071766" y="2303344"/>
          <a:ext cx="1207717" cy="93624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zh-CN" altLang="en-US" dirty="0">
            <a:solidFill>
              <a:srgbClr val="5E5E5E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ea"/>
            <a:sym typeface="+mn-lt"/>
          </a:endParaRPr>
        </a:p>
      </dgm:t>
    </dgm:pt>
    <dgm:pt modelId="{496FA258-3510-43D4-9A44-A618CC2F08D6}" type="sibTrans" cxnId="{CFC30EFB-DCFD-424A-A682-D552E04C98B3}">
      <dgm:prSet/>
      <dgm:spPr/>
      <dgm:t>
        <a:bodyPr/>
        <a:lstStyle/>
        <a:p>
          <a:endParaRPr lang="zh-CN" altLang="en-US"/>
        </a:p>
      </dgm:t>
    </dgm:pt>
    <dgm:pt modelId="{08836994-C334-4E94-9512-2A7EA619AAF3}" type="parTrans" cxnId="{CFC30EFB-DCFD-424A-A682-D552E04C98B3}">
      <dgm:prSet/>
      <dgm:spPr/>
      <dgm:t>
        <a:bodyPr/>
        <a:lstStyle/>
        <a:p>
          <a:endParaRPr lang="zh-CN" altLang="en-US"/>
        </a:p>
      </dgm:t>
    </dgm:pt>
    <dgm:pt modelId="{17527888-5000-4960-B539-614DC3EBE19E}" type="pres">
      <dgm:prSet presAssocID="{255DD492-DE1D-4DBD-960C-F3EAB88CFCD1}" presName="arrowDiagram" presStyleCnt="0">
        <dgm:presLayoutVars>
          <dgm:chMax val="5"/>
          <dgm:dir/>
          <dgm:resizeHandles val="exact"/>
        </dgm:presLayoutVars>
      </dgm:prSet>
      <dgm:spPr/>
    </dgm:pt>
    <dgm:pt modelId="{7C19D8B4-EE65-4E27-B043-75E3C283D349}" type="pres">
      <dgm:prSet presAssocID="{255DD492-DE1D-4DBD-960C-F3EAB88CFCD1}" presName="arrow" presStyleLbl="bgShp" presStyleIdx="0" presStyleCnt="1" custScaleX="214895" custLinFactNeighborX="-330" custLinFactNeighborY="871"/>
      <dgm:spPr>
        <a:xfrm>
          <a:off x="783172" y="0"/>
          <a:ext cx="10274978" cy="3239585"/>
        </a:xfrm>
        <a:prstGeom prst="swooshArrow">
          <a:avLst>
            <a:gd name="adj1" fmla="val 25000"/>
            <a:gd name="adj2" fmla="val 25000"/>
          </a:avLst>
        </a:prstGeom>
        <a:gradFill flip="none" rotWithShape="0">
          <a:gsLst>
            <a:gs pos="0">
              <a:srgbClr val="4F81BD">
                <a:shade val="30000"/>
                <a:satMod val="115000"/>
                <a:lumMod val="50000"/>
                <a:lumOff val="50000"/>
                <a:alpha val="10000"/>
              </a:srgbClr>
            </a:gs>
            <a:gs pos="50000">
              <a:srgbClr val="4F81BD">
                <a:lumMod val="20000"/>
                <a:lumOff val="80000"/>
                <a:shade val="67500"/>
                <a:satMod val="115000"/>
                <a:alpha val="30000"/>
              </a:srgbClr>
            </a:gs>
            <a:gs pos="0">
              <a:srgbClr val="86A8D2">
                <a:alpha val="50000"/>
              </a:srgbClr>
            </a:gs>
            <a:gs pos="100000">
              <a:srgbClr val="4F81BD">
                <a:lumMod val="20000"/>
                <a:lumOff val="80000"/>
                <a:shade val="100000"/>
                <a:satMod val="115000"/>
                <a:alpha val="50000"/>
              </a:srgbClr>
            </a:gs>
          </a:gsLst>
          <a:lin ang="18900000" scaled="1"/>
          <a:tileRect/>
        </a:gradFill>
        <a:ln>
          <a:noFill/>
        </a:ln>
        <a:effectLst/>
      </dgm:spPr>
      <dgm:t>
        <a:bodyPr/>
        <a:lstStyle/>
        <a:p>
          <a:endParaRPr lang="zh-CN" altLang="en-US"/>
        </a:p>
      </dgm:t>
    </dgm:pt>
    <dgm:pt modelId="{8B405423-0775-430D-926D-787E429C7647}" type="pres">
      <dgm:prSet presAssocID="{255DD492-DE1D-4DBD-960C-F3EAB88CFCD1}" presName="arrowDiagram3" presStyleCnt="0"/>
      <dgm:spPr/>
    </dgm:pt>
    <dgm:pt modelId="{0D30D314-55C8-435C-8EB2-7A1E48300B93}" type="pres">
      <dgm:prSet presAssocID="{6D0E8D28-9EA9-4339-AD30-FCF7CB382333}" presName="bullet3a" presStyleLbl="node1" presStyleIdx="0" presStyleCnt="3"/>
      <dgm:spPr>
        <a:xfrm>
          <a:off x="4004382" y="2235961"/>
          <a:ext cx="134766" cy="134766"/>
        </a:xfrm>
        <a:prstGeom prst="ellipse">
          <a:avLst/>
        </a:prstGeom>
        <a:noFill/>
        <a:ln w="25400" cap="flat" cmpd="sng" algn="ctr">
          <a:noFill/>
          <a:prstDash val="solid"/>
          <a:miter lim="800000"/>
        </a:ln>
        <a:effectLst/>
      </dgm:spPr>
    </dgm:pt>
    <dgm:pt modelId="{2A9EEEED-F6ED-41F8-BA58-5CA748B36501}" type="pres">
      <dgm:prSet presAssocID="{6D0E8D28-9EA9-4339-AD30-FCF7CB382333}" presName="textBox3a" presStyleLbl="revTx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CN" altLang="en-US"/>
        </a:p>
      </dgm:t>
    </dgm:pt>
    <dgm:pt modelId="{5C8BFE7C-856A-4C67-8DD1-86D1E199669E}" type="pres">
      <dgm:prSet presAssocID="{227A8570-41DD-44BE-9C68-0E2E5833DBC9}" presName="bullet3b" presStyleLbl="node1" presStyleIdx="1" presStyleCnt="3"/>
      <dgm:spPr>
        <a:xfrm>
          <a:off x="5193958" y="1355442"/>
          <a:ext cx="243616" cy="243616"/>
        </a:xfrm>
        <a:prstGeom prst="ellipse">
          <a:avLst/>
        </a:prstGeom>
        <a:noFill/>
        <a:ln w="25400" cap="flat" cmpd="sng" algn="ctr">
          <a:noFill/>
          <a:prstDash val="solid"/>
          <a:miter lim="800000"/>
        </a:ln>
        <a:effectLst/>
      </dgm:spPr>
    </dgm:pt>
    <dgm:pt modelId="{D850F775-4C2F-4E87-98D5-556EA2E31C14}" type="pres">
      <dgm:prSet presAssocID="{227A8570-41DD-44BE-9C68-0E2E5833DBC9}" presName="textBox3b" presStyleLbl="revTx" presStyleIdx="1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CN" altLang="en-US"/>
        </a:p>
      </dgm:t>
    </dgm:pt>
    <dgm:pt modelId="{91510626-3E84-470B-A44C-DE18680B5658}" type="pres">
      <dgm:prSet presAssocID="{1CC08456-7561-447E-8FF3-D293D1137604}" presName="bullet3c" presStyleLbl="node1" presStyleIdx="2" presStyleCnt="3"/>
      <dgm:spPr>
        <a:xfrm>
          <a:off x="6624559" y="819615"/>
          <a:ext cx="336916" cy="336916"/>
        </a:xfrm>
        <a:prstGeom prst="ellipse">
          <a:avLst/>
        </a:prstGeom>
        <a:noFill/>
        <a:ln w="25400" cap="flat" cmpd="sng" algn="ctr">
          <a:noFill/>
          <a:prstDash val="solid"/>
          <a:miter lim="800000"/>
        </a:ln>
        <a:effectLst/>
      </dgm:spPr>
    </dgm:pt>
    <dgm:pt modelId="{64323831-ACE4-4B87-B896-49B0AD11E5C0}" type="pres">
      <dgm:prSet presAssocID="{1CC08456-7561-447E-8FF3-D293D1137604}" presName="textBox3c" presStyleLbl="revTx" presStyleIdx="2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CN" altLang="en-US"/>
        </a:p>
      </dgm:t>
    </dgm:pt>
  </dgm:ptLst>
  <dgm:cxnLst>
    <dgm:cxn modelId="{2A92BD91-601C-49DA-BE0E-3F4E85FCDD3A}" type="presOf" srcId="{1CC08456-7561-447E-8FF3-D293D1137604}" destId="{64323831-ACE4-4B87-B896-49B0AD11E5C0}" srcOrd="0" destOrd="0" presId="urn:microsoft.com/office/officeart/2005/8/layout/arrow2"/>
    <dgm:cxn modelId="{DEC2F0FF-26A7-42B2-AE69-738DC95954CD}" type="presOf" srcId="{6D0E8D28-9EA9-4339-AD30-FCF7CB382333}" destId="{2A9EEEED-F6ED-41F8-BA58-5CA748B36501}" srcOrd="0" destOrd="0" presId="urn:microsoft.com/office/officeart/2005/8/layout/arrow2"/>
    <dgm:cxn modelId="{1C353F52-5809-4C2B-8199-EC4F5B52229B}" srcId="{255DD492-DE1D-4DBD-960C-F3EAB88CFCD1}" destId="{227A8570-41DD-44BE-9C68-0E2E5833DBC9}" srcOrd="1" destOrd="0" parTransId="{AE583E14-91E5-40B8-BF59-BAC49AAB723E}" sibTransId="{54F9ACA7-8E81-4B02-AA30-B87DFFF49AF5}"/>
    <dgm:cxn modelId="{4194B76E-1D1F-4E38-B0F8-6C479A96AEE3}" type="presOf" srcId="{227A8570-41DD-44BE-9C68-0E2E5833DBC9}" destId="{D850F775-4C2F-4E87-98D5-556EA2E31C14}" srcOrd="0" destOrd="0" presId="urn:microsoft.com/office/officeart/2005/8/layout/arrow2"/>
    <dgm:cxn modelId="{84121C80-5B2D-430B-AE5E-FDD92E7C38EC}" srcId="{255DD492-DE1D-4DBD-960C-F3EAB88CFCD1}" destId="{1CC08456-7561-447E-8FF3-D293D1137604}" srcOrd="2" destOrd="0" parTransId="{859C5DA2-42FF-4F36-A667-EB9AA011EF30}" sibTransId="{763680E5-0D10-45FA-B2CD-5F0E17C0EDED}"/>
    <dgm:cxn modelId="{CFC30EFB-DCFD-424A-A682-D552E04C98B3}" srcId="{255DD492-DE1D-4DBD-960C-F3EAB88CFCD1}" destId="{6D0E8D28-9EA9-4339-AD30-FCF7CB382333}" srcOrd="0" destOrd="0" parTransId="{08836994-C334-4E94-9512-2A7EA619AAF3}" sibTransId="{496FA258-3510-43D4-9A44-A618CC2F08D6}"/>
    <dgm:cxn modelId="{8A1637B0-5DCB-451B-B10A-E45DC6B09FC5}" type="presOf" srcId="{255DD492-DE1D-4DBD-960C-F3EAB88CFCD1}" destId="{17527888-5000-4960-B539-614DC3EBE19E}" srcOrd="0" destOrd="0" presId="urn:microsoft.com/office/officeart/2005/8/layout/arrow2"/>
    <dgm:cxn modelId="{E12724E8-8F08-4CE4-BC09-7EA410AC3F8C}" type="presParOf" srcId="{17527888-5000-4960-B539-614DC3EBE19E}" destId="{7C19D8B4-EE65-4E27-B043-75E3C283D349}" srcOrd="0" destOrd="0" presId="urn:microsoft.com/office/officeart/2005/8/layout/arrow2"/>
    <dgm:cxn modelId="{9AAD7315-8796-47B4-8D78-4D63DDDBC125}" type="presParOf" srcId="{17527888-5000-4960-B539-614DC3EBE19E}" destId="{8B405423-0775-430D-926D-787E429C7647}" srcOrd="1" destOrd="0" presId="urn:microsoft.com/office/officeart/2005/8/layout/arrow2"/>
    <dgm:cxn modelId="{7224E3A6-FF96-4213-899C-6A9099610D48}" type="presParOf" srcId="{8B405423-0775-430D-926D-787E429C7647}" destId="{0D30D314-55C8-435C-8EB2-7A1E48300B93}" srcOrd="0" destOrd="0" presId="urn:microsoft.com/office/officeart/2005/8/layout/arrow2"/>
    <dgm:cxn modelId="{4DF88460-EB00-4412-A0DB-C4A79C33E8B7}" type="presParOf" srcId="{8B405423-0775-430D-926D-787E429C7647}" destId="{2A9EEEED-F6ED-41F8-BA58-5CA748B36501}" srcOrd="1" destOrd="0" presId="urn:microsoft.com/office/officeart/2005/8/layout/arrow2"/>
    <dgm:cxn modelId="{B71BCE5A-EA94-4EF3-91F2-755E04AE2F8C}" type="presParOf" srcId="{8B405423-0775-430D-926D-787E429C7647}" destId="{5C8BFE7C-856A-4C67-8DD1-86D1E199669E}" srcOrd="2" destOrd="0" presId="urn:microsoft.com/office/officeart/2005/8/layout/arrow2"/>
    <dgm:cxn modelId="{5AB60567-6382-4B11-A73B-A23C20D22266}" type="presParOf" srcId="{8B405423-0775-430D-926D-787E429C7647}" destId="{D850F775-4C2F-4E87-98D5-556EA2E31C14}" srcOrd="3" destOrd="0" presId="urn:microsoft.com/office/officeart/2005/8/layout/arrow2"/>
    <dgm:cxn modelId="{2C89928A-4DF7-40D1-B326-792549F80051}" type="presParOf" srcId="{8B405423-0775-430D-926D-787E429C7647}" destId="{91510626-3E84-470B-A44C-DE18680B5658}" srcOrd="4" destOrd="0" presId="urn:microsoft.com/office/officeart/2005/8/layout/arrow2"/>
    <dgm:cxn modelId="{79945C34-C7CC-44B4-8E06-C8AD70E3FEE1}" type="presParOf" srcId="{8B405423-0775-430D-926D-787E429C7647}" destId="{64323831-ACE4-4B87-B896-49B0AD11E5C0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9D8B4-EE65-4E27-B043-75E3C283D349}">
      <dsp:nvSpPr>
        <dsp:cNvPr id="0" name=""/>
        <dsp:cNvSpPr/>
      </dsp:nvSpPr>
      <dsp:spPr>
        <a:xfrm>
          <a:off x="441686" y="0"/>
          <a:ext cx="11138729" cy="3239585"/>
        </a:xfrm>
        <a:prstGeom prst="swooshArrow">
          <a:avLst>
            <a:gd name="adj1" fmla="val 25000"/>
            <a:gd name="adj2" fmla="val 25000"/>
          </a:avLst>
        </a:prstGeom>
        <a:gradFill flip="none" rotWithShape="0">
          <a:gsLst>
            <a:gs pos="0">
              <a:srgbClr val="4F81BD">
                <a:shade val="30000"/>
                <a:satMod val="115000"/>
                <a:lumMod val="50000"/>
                <a:lumOff val="50000"/>
                <a:alpha val="10000"/>
              </a:srgbClr>
            </a:gs>
            <a:gs pos="50000">
              <a:srgbClr val="4F81BD">
                <a:lumMod val="20000"/>
                <a:lumOff val="80000"/>
                <a:shade val="67500"/>
                <a:satMod val="115000"/>
                <a:alpha val="30000"/>
              </a:srgbClr>
            </a:gs>
            <a:gs pos="0">
              <a:srgbClr val="86A8D2">
                <a:alpha val="50000"/>
              </a:srgbClr>
            </a:gs>
            <a:gs pos="100000">
              <a:srgbClr val="4F81BD">
                <a:lumMod val="20000"/>
                <a:lumOff val="80000"/>
                <a:shade val="100000"/>
                <a:satMod val="115000"/>
                <a:alpha val="50000"/>
              </a:srgb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0D314-55C8-435C-8EB2-7A1E48300B93}">
      <dsp:nvSpPr>
        <dsp:cNvPr id="0" name=""/>
        <dsp:cNvSpPr/>
      </dsp:nvSpPr>
      <dsp:spPr>
        <a:xfrm>
          <a:off x="4094771" y="2235961"/>
          <a:ext cx="134766" cy="134766"/>
        </a:xfrm>
        <a:prstGeom prst="ellipse">
          <a:avLst/>
        </a:pr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EEEED-F6ED-41F8-BA58-5CA748B36501}">
      <dsp:nvSpPr>
        <dsp:cNvPr id="0" name=""/>
        <dsp:cNvSpPr/>
      </dsp:nvSpPr>
      <dsp:spPr>
        <a:xfrm>
          <a:off x="4162155" y="2303344"/>
          <a:ext cx="1207717" cy="936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410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500" kern="1200" dirty="0">
            <a:solidFill>
              <a:srgbClr val="5E5E5E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4162155" y="2303344"/>
        <a:ext cx="1207717" cy="936240"/>
      </dsp:txXfrm>
    </dsp:sp>
    <dsp:sp modelId="{5C8BFE7C-856A-4C67-8DD1-86D1E199669E}">
      <dsp:nvSpPr>
        <dsp:cNvPr id="0" name=""/>
        <dsp:cNvSpPr/>
      </dsp:nvSpPr>
      <dsp:spPr>
        <a:xfrm>
          <a:off x="5284347" y="1355442"/>
          <a:ext cx="243616" cy="243616"/>
        </a:xfrm>
        <a:prstGeom prst="ellipse">
          <a:avLst/>
        </a:pr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0F775-4C2F-4E87-98D5-556EA2E31C14}">
      <dsp:nvSpPr>
        <dsp:cNvPr id="0" name=""/>
        <dsp:cNvSpPr/>
      </dsp:nvSpPr>
      <dsp:spPr>
        <a:xfrm>
          <a:off x="5406155" y="1477250"/>
          <a:ext cx="1244000" cy="1762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087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500" kern="1200" dirty="0">
            <a:solidFill>
              <a:srgbClr val="5E5E5E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5406155" y="1477250"/>
        <a:ext cx="1244000" cy="1762334"/>
      </dsp:txXfrm>
    </dsp:sp>
    <dsp:sp modelId="{91510626-3E84-470B-A44C-DE18680B5658}">
      <dsp:nvSpPr>
        <dsp:cNvPr id="0" name=""/>
        <dsp:cNvSpPr/>
      </dsp:nvSpPr>
      <dsp:spPr>
        <a:xfrm>
          <a:off x="6714948" y="819615"/>
          <a:ext cx="336916" cy="336916"/>
        </a:xfrm>
        <a:prstGeom prst="ellipse">
          <a:avLst/>
        </a:pr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23831-ACE4-4B87-B896-49B0AD11E5C0}">
      <dsp:nvSpPr>
        <dsp:cNvPr id="0" name=""/>
        <dsp:cNvSpPr/>
      </dsp:nvSpPr>
      <dsp:spPr>
        <a:xfrm>
          <a:off x="6883406" y="988073"/>
          <a:ext cx="1244000" cy="2251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525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500" kern="1200" dirty="0">
            <a:solidFill>
              <a:srgbClr val="5E5E5E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6883406" y="988073"/>
        <a:ext cx="1244000" cy="2251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921F9-3BD0-46BE-8152-40414170854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F7426-19FC-490B-82F1-650C347EC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1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7C77C-7E36-4B08-BABB-038BED3D35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14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srgbClr val="90E6F3"/>
                  </a:gs>
                  <a:gs pos="100000">
                    <a:prstClr val="white">
                      <a:lumMod val="95000"/>
                    </a:prstClr>
                  </a:gs>
                </a:gsLst>
                <a:lin ang="0" scaled="0"/>
              </a:gradFill>
              <a:effectLst/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  <a:cs typeface="Tahoma" panose="020B060403050404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srgbClr val="90E6F3"/>
                  </a:gs>
                  <a:gs pos="100000">
                    <a:prstClr val="white">
                      <a:lumMod val="95000"/>
                    </a:prstClr>
                  </a:gs>
                </a:gsLst>
                <a:lin ang="0" scaled="0"/>
              </a:gradFill>
              <a:effectLst/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06A13B-D2B1-44AA-93AF-CC2B6F19F1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976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srgbClr val="90E6F3"/>
                  </a:gs>
                  <a:gs pos="100000">
                    <a:prstClr val="white">
                      <a:lumMod val="95000"/>
                    </a:prstClr>
                  </a:gs>
                </a:gsLst>
                <a:lin ang="0" scaled="0"/>
              </a:gradFill>
              <a:effectLst/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  <a:cs typeface="Tahoma" panose="020B060403050404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srgbClr val="90E6F3"/>
                  </a:gs>
                  <a:gs pos="100000">
                    <a:prstClr val="white">
                      <a:lumMod val="95000"/>
                    </a:prstClr>
                  </a:gs>
                </a:gsLst>
                <a:lin ang="0" scaled="0"/>
              </a:gradFill>
              <a:effectLst/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06A13B-D2B1-44AA-93AF-CC2B6F19F1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331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91620-6743-49B1-B68F-9BA4EBDAB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076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srgbClr val="90E6F3"/>
                  </a:gs>
                  <a:gs pos="100000">
                    <a:prstClr val="white">
                      <a:lumMod val="95000"/>
                    </a:prstClr>
                  </a:gs>
                </a:gsLst>
                <a:lin ang="0" scaled="0"/>
              </a:gradFill>
              <a:effectLst/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  <a:cs typeface="Tahoma" panose="020B060403050404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srgbClr val="90E6F3"/>
                  </a:gs>
                  <a:gs pos="100000">
                    <a:prstClr val="white">
                      <a:lumMod val="95000"/>
                    </a:prstClr>
                  </a:gs>
                </a:gsLst>
                <a:lin ang="0" scaled="0"/>
              </a:gradFill>
              <a:effectLst/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06A13B-D2B1-44AA-93AF-CC2B6F19F1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266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2B432-7402-4F5C-9746-F8321DD343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972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83BA-8F6B-4C50-93B9-D2691DF9FDE3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0EF5-B791-4453-A73B-9332420AAF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607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83BA-8F6B-4C50-93B9-D2691DF9FDE3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0EF5-B791-4453-A73B-9332420AAF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24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83BA-8F6B-4C50-93B9-D2691DF9FDE3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0EF5-B791-4453-A73B-9332420AAF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58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AD849A7-628E-4231-A4F1-A3139B68D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8053" r="4481" b="90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E3193FAE-80D3-435C-B70B-D40A6B083F66}"/>
              </a:ext>
            </a:extLst>
          </p:cNvPr>
          <p:cNvSpPr/>
          <p:nvPr userDrawn="1"/>
        </p:nvSpPr>
        <p:spPr>
          <a:xfrm>
            <a:off x="4243854" y="622439"/>
            <a:ext cx="3704292" cy="3704292"/>
          </a:xfrm>
          <a:prstGeom prst="ellipse">
            <a:avLst/>
          </a:prstGeom>
          <a:gradFill flip="none" rotWithShape="1">
            <a:gsLst>
              <a:gs pos="0">
                <a:srgbClr val="09BFFF"/>
              </a:gs>
              <a:gs pos="38000">
                <a:srgbClr val="00B0F0">
                  <a:alpha val="27000"/>
                </a:srgbClr>
              </a:gs>
              <a:gs pos="8000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34CEA80A-66E6-48C0-9553-C0C0A33F46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8173" y="2844800"/>
            <a:ext cx="4915654" cy="244682"/>
          </a:xfrm>
        </p:spPr>
        <p:txBody>
          <a:bodyPr anchor="ctr">
            <a:spAutoFit/>
          </a:bodyPr>
          <a:lstStyle>
            <a:lvl1pPr marL="0" indent="0" algn="dist">
              <a:buFontTx/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en-US" altLang="zh-CN" dirty="0"/>
              <a:t>HANGZHOU HIKVISION DIGITAL TECHNOLOGY CO.,LTD.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5CD7FCE-FD95-4571-A5E9-082DB6ADCB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3929" y="6052771"/>
            <a:ext cx="3304143" cy="32455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lang="zh-CN" alt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Date &amp; Time</a:t>
            </a:r>
            <a:endParaRPr lang="zh-CN" altLang="en-US" dirty="0"/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B9CFCB62-2970-4ADD-A13F-0D0F8B1B7D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3929" y="5769250"/>
            <a:ext cx="3304143" cy="32455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lang="zh-CN" alt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Speaker name and title</a:t>
            </a:r>
            <a:endParaRPr lang="zh-CN" altLang="en-US" dirty="0"/>
          </a:p>
        </p:txBody>
      </p:sp>
      <p:sp>
        <p:nvSpPr>
          <p:cNvPr id="15" name="文本占位符 12">
            <a:extLst>
              <a:ext uri="{FF2B5EF4-FFF2-40B4-BE49-F238E27FC236}">
                <a16:creationId xmlns:a16="http://schemas.microsoft.com/office/drawing/2014/main" id="{5CB38469-59AB-40F9-A1F6-5E6FE80795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1405" y="1587982"/>
            <a:ext cx="9089191" cy="92333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lang="zh-CN" altLang="en-US" sz="5400" b="1" kern="1200" spc="300" dirty="0">
                <a:gradFill>
                  <a:gsLst>
                    <a:gs pos="57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科技创造幸福未来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976451-DEB5-474B-B888-13614A4DA7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5134" y="2424323"/>
            <a:ext cx="6541732" cy="52322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杭州海康威视数字技术股份有限公司</a:t>
            </a:r>
          </a:p>
        </p:txBody>
      </p:sp>
    </p:spTree>
    <p:extLst>
      <p:ext uri="{BB962C8B-B14F-4D97-AF65-F5344CB8AC3E}">
        <p14:creationId xmlns:p14="http://schemas.microsoft.com/office/powerpoint/2010/main" val="1157177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47FDC1A-B83C-4B5E-80A3-924FB5C82F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252B3B3-1330-4CB1-A85B-E9E8EEF28CA3}"/>
              </a:ext>
            </a:extLst>
          </p:cNvPr>
          <p:cNvSpPr/>
          <p:nvPr userDrawn="1"/>
        </p:nvSpPr>
        <p:spPr>
          <a:xfrm>
            <a:off x="0" y="4477027"/>
            <a:ext cx="12192000" cy="85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D80E11D-06D0-48C1-BDF7-CE0495061CD8}"/>
              </a:ext>
            </a:extLst>
          </p:cNvPr>
          <p:cNvSpPr/>
          <p:nvPr userDrawn="1"/>
        </p:nvSpPr>
        <p:spPr>
          <a:xfrm>
            <a:off x="0" y="4534177"/>
            <a:ext cx="12192000" cy="85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57CCDA9-458A-4307-823D-606EEBF326C8}"/>
              </a:ext>
            </a:extLst>
          </p:cNvPr>
          <p:cNvSpPr/>
          <p:nvPr userDrawn="1"/>
        </p:nvSpPr>
        <p:spPr>
          <a:xfrm rot="5400000">
            <a:off x="2250038" y="2228030"/>
            <a:ext cx="891810" cy="891808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26000">
                <a:schemeClr val="accent2">
                  <a:alpha val="20000"/>
                </a:schemeClr>
              </a:gs>
              <a:gs pos="54000">
                <a:srgbClr val="00B0F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C0393C1-6F43-4E53-89B5-EAED53DF9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9" b="42276"/>
          <a:stretch/>
        </p:blipFill>
        <p:spPr>
          <a:xfrm flipH="1" flipV="1">
            <a:off x="0" y="4577171"/>
            <a:ext cx="12192000" cy="2280829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83C8B065-761B-442C-AD63-41E8DD1475BB}"/>
              </a:ext>
            </a:extLst>
          </p:cNvPr>
          <p:cNvGrpSpPr/>
          <p:nvPr userDrawn="1"/>
        </p:nvGrpSpPr>
        <p:grpSpPr>
          <a:xfrm>
            <a:off x="1290864" y="3971696"/>
            <a:ext cx="921075" cy="86531"/>
            <a:chOff x="-4108450" y="3289300"/>
            <a:chExt cx="3041650" cy="285750"/>
          </a:xfrm>
        </p:grpSpPr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0B632D99-48BA-4317-A816-FE03FEF79444}"/>
                </a:ext>
              </a:extLst>
            </p:cNvPr>
            <p:cNvSpPr/>
            <p:nvPr/>
          </p:nvSpPr>
          <p:spPr>
            <a:xfrm>
              <a:off x="-4108450" y="3289300"/>
              <a:ext cx="1263650" cy="285750"/>
            </a:xfrm>
            <a:prstGeom prst="parallelogram">
              <a:avLst>
                <a:gd name="adj" fmla="val 622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22679149-7A6B-4B34-9EED-4FB63332B69B}"/>
                </a:ext>
              </a:extLst>
            </p:cNvPr>
            <p:cNvSpPr/>
            <p:nvPr/>
          </p:nvSpPr>
          <p:spPr>
            <a:xfrm>
              <a:off x="-2920177" y="3289300"/>
              <a:ext cx="494477" cy="285750"/>
            </a:xfrm>
            <a:prstGeom prst="parallelogram">
              <a:avLst>
                <a:gd name="adj" fmla="val 622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7536C968-4A70-4D9A-A0DD-7C55E699B927}"/>
                </a:ext>
              </a:extLst>
            </p:cNvPr>
            <p:cNvSpPr/>
            <p:nvPr/>
          </p:nvSpPr>
          <p:spPr>
            <a:xfrm>
              <a:off x="-2482935" y="3289300"/>
              <a:ext cx="362035" cy="285750"/>
            </a:xfrm>
            <a:prstGeom prst="parallelogram">
              <a:avLst>
                <a:gd name="adj" fmla="val 622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318768-2253-400F-8519-CA96832DAEC9}"/>
                </a:ext>
              </a:extLst>
            </p:cNvPr>
            <p:cNvSpPr/>
            <p:nvPr/>
          </p:nvSpPr>
          <p:spPr>
            <a:xfrm>
              <a:off x="-2165435" y="3289300"/>
              <a:ext cx="260435" cy="285750"/>
            </a:xfrm>
            <a:prstGeom prst="parallelogram">
              <a:avLst>
                <a:gd name="adj" fmla="val 64703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AE8958F3-DB63-406E-A438-ED4C26DC2371}"/>
                </a:ext>
              </a:extLst>
            </p:cNvPr>
            <p:cNvSpPr/>
            <p:nvPr/>
          </p:nvSpPr>
          <p:spPr>
            <a:xfrm>
              <a:off x="-1898650" y="3289300"/>
              <a:ext cx="831850" cy="285750"/>
            </a:xfrm>
            <a:prstGeom prst="parallelogram">
              <a:avLst>
                <a:gd name="adj" fmla="val 6226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占位符 12">
            <a:extLst>
              <a:ext uri="{FF2B5EF4-FFF2-40B4-BE49-F238E27FC236}">
                <a16:creationId xmlns:a16="http://schemas.microsoft.com/office/drawing/2014/main" id="{BB7DC1EC-1F8E-4912-A50F-D26D12D3E3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9826" y="2324573"/>
            <a:ext cx="699466" cy="68273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zh-CN" altLang="en-US" sz="4800" kern="1200" dirty="0">
                <a:solidFill>
                  <a:srgbClr val="02205C"/>
                </a:solidFill>
                <a:latin typeface="Impact" panose="020B0806030902050204" pitchFamily="34" charset="0"/>
                <a:ea typeface="Kozuka Gothic Pr6N EL" panose="020B0200000000000000" pitchFamily="34" charset="-128"/>
                <a:cs typeface="+mn-cs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A368BB-0F20-4EFD-9DDA-D1A8523B18CF}"/>
              </a:ext>
            </a:extLst>
          </p:cNvPr>
          <p:cNvSpPr/>
          <p:nvPr userDrawn="1"/>
        </p:nvSpPr>
        <p:spPr>
          <a:xfrm>
            <a:off x="1176675" y="2247364"/>
            <a:ext cx="1490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4800" dirty="0">
                <a:solidFill>
                  <a:srgbClr val="02205C"/>
                </a:solidFill>
                <a:latin typeface="Impact" panose="020B0806030902050204" pitchFamily="34" charset="0"/>
                <a:ea typeface="Kozuka Gothic Pr6N EL" panose="020B0200000000000000" pitchFamily="34" charset="-128"/>
              </a:rPr>
              <a:t>PART   </a:t>
            </a:r>
          </a:p>
        </p:txBody>
      </p:sp>
      <p:sp>
        <p:nvSpPr>
          <p:cNvPr id="25" name="文本占位符 12">
            <a:extLst>
              <a:ext uri="{FF2B5EF4-FFF2-40B4-BE49-F238E27FC236}">
                <a16:creationId xmlns:a16="http://schemas.microsoft.com/office/drawing/2014/main" id="{5D4A2436-8636-41D8-AC85-4A36BDDB8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6675" y="3058700"/>
            <a:ext cx="5100300" cy="512103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lang="zh-CN" altLang="en-US" sz="3200" b="1" kern="1200" dirty="0">
                <a:solidFill>
                  <a:srgbClr val="02205C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点击插入章节标题</a:t>
            </a:r>
          </a:p>
        </p:txBody>
      </p:sp>
      <p:sp>
        <p:nvSpPr>
          <p:cNvPr id="27" name="文本占位符 12">
            <a:extLst>
              <a:ext uri="{FF2B5EF4-FFF2-40B4-BE49-F238E27FC236}">
                <a16:creationId xmlns:a16="http://schemas.microsoft.com/office/drawing/2014/main" id="{E7FB55B7-768C-41D9-93D7-944FBB85BA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4775" y="3583503"/>
            <a:ext cx="5081249" cy="324551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zh-CN" alt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 sz="1600" dirty="0">
                <a:solidFill>
                  <a:srgbClr val="02205C"/>
                </a:solidFill>
                <a:ea typeface="微软雅黑" panose="020B0503020204020204" pitchFamily="34" charset="-122"/>
                <a:cs typeface="+mn-ea"/>
                <a:sym typeface="+mn-lt"/>
              </a:rPr>
              <a:t>Click Here To Add Your Title</a:t>
            </a:r>
          </a:p>
        </p:txBody>
      </p:sp>
      <p:sp>
        <p:nvSpPr>
          <p:cNvPr id="30" name="图片占位符 28">
            <a:extLst>
              <a:ext uri="{FF2B5EF4-FFF2-40B4-BE49-F238E27FC236}">
                <a16:creationId xmlns:a16="http://schemas.microsoft.com/office/drawing/2014/main" id="{2DF98FDA-855C-4C4F-9FE3-4086B98C647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577171"/>
            <a:ext cx="12192000" cy="2280829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点击插入图片</a:t>
            </a:r>
          </a:p>
        </p:txBody>
      </p:sp>
      <p:pic>
        <p:nvPicPr>
          <p:cNvPr id="23" name="图片占位符 14">
            <a:extLst>
              <a:ext uri="{FF2B5EF4-FFF2-40B4-BE49-F238E27FC236}">
                <a16:creationId xmlns:a16="http://schemas.microsoft.com/office/drawing/2014/main" id="{AE324BDF-A658-455A-88E9-58FBF35A0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4576763"/>
            <a:ext cx="12192000" cy="2281237"/>
          </a:xfrm>
          <a:prstGeom prst="rect">
            <a:avLst/>
          </a:prstGeom>
        </p:spPr>
      </p:pic>
      <p:sp>
        <p:nvSpPr>
          <p:cNvPr id="29" name="图片占位符 28">
            <a:extLst>
              <a:ext uri="{FF2B5EF4-FFF2-40B4-BE49-F238E27FC236}">
                <a16:creationId xmlns:a16="http://schemas.microsoft.com/office/drawing/2014/main" id="{D6D224F4-013F-48A7-9BE2-793A9BF0F0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73875" y="1938338"/>
            <a:ext cx="4257675" cy="3194050"/>
          </a:xfrm>
          <a:pattFill prst="pct5">
            <a:fgClr>
              <a:srgbClr val="E4E6EA"/>
            </a:fgClr>
            <a:bgClr>
              <a:srgbClr val="ADB5BF"/>
            </a:bgClr>
          </a:pattFill>
          <a:ln w="12700">
            <a:solidFill>
              <a:schemeClr val="bg1"/>
            </a:solidFill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zh-CN" altLang="en-US" dirty="0"/>
              <a:t>点击插入图片</a:t>
            </a:r>
          </a:p>
        </p:txBody>
      </p:sp>
    </p:spTree>
    <p:extLst>
      <p:ext uri="{BB962C8B-B14F-4D97-AF65-F5344CB8AC3E}">
        <p14:creationId xmlns:p14="http://schemas.microsoft.com/office/powerpoint/2010/main" val="4140150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7E63A-72E2-4501-B75A-7EAC2C553E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单击此处编辑标题样式 </a:t>
            </a:r>
            <a:r>
              <a:rPr lang="en-US" altLang="zh-CN" dirty="0"/>
              <a:t>-24pt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C5714B-6FA0-4E16-9272-0AEA9CB0610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r>
              <a:rPr lang="zh-CN" altLang="en-US" sz="2000" dirty="0"/>
              <a:t>一级标题</a:t>
            </a:r>
            <a:r>
              <a:rPr lang="ja-JP" altLang="en-US" sz="2000" dirty="0"/>
              <a:t> </a:t>
            </a:r>
            <a:r>
              <a:rPr lang="en-US" altLang="zh-CN" sz="2000" dirty="0"/>
              <a:t>-20pt</a:t>
            </a:r>
          </a:p>
          <a:p>
            <a:pPr lvl="1"/>
            <a:r>
              <a:rPr lang="zh-CN" altLang="en-US" sz="1800" dirty="0"/>
              <a:t>二级标题</a:t>
            </a:r>
            <a:r>
              <a:rPr lang="en-US" altLang="zh-CN" sz="1800" dirty="0"/>
              <a:t> -18pt</a:t>
            </a:r>
          </a:p>
          <a:p>
            <a:pPr lvl="2"/>
            <a:r>
              <a:rPr lang="zh-CN" altLang="en-US" sz="1600" dirty="0"/>
              <a:t>三级</a:t>
            </a:r>
            <a:r>
              <a:rPr lang="zh-CN" altLang="en-US" sz="100" dirty="0"/>
              <a:t> </a:t>
            </a:r>
            <a:r>
              <a:rPr lang="zh-CN" altLang="en-US" sz="1600" dirty="0"/>
              <a:t>标题</a:t>
            </a:r>
            <a:r>
              <a:rPr lang="en-US" altLang="zh-CN" sz="1600" dirty="0"/>
              <a:t> -16pt</a:t>
            </a:r>
          </a:p>
          <a:p>
            <a:pPr lvl="3"/>
            <a:r>
              <a:rPr lang="zh-CN" altLang="en-US" sz="1400" dirty="0"/>
              <a:t>四级标题</a:t>
            </a:r>
            <a:r>
              <a:rPr lang="en-US" altLang="zh-CN" sz="1400" dirty="0"/>
              <a:t> -14pt</a:t>
            </a:r>
          </a:p>
          <a:p>
            <a:pPr lvl="4"/>
            <a:r>
              <a:rPr lang="en-US" altLang="zh-CN" dirty="0"/>
              <a:t>…</a:t>
            </a:r>
          </a:p>
          <a:p>
            <a:pPr lvl="4"/>
            <a:r>
              <a:rPr lang="zh-CN" altLang="en-US" sz="1100" dirty="0"/>
              <a:t>正文</a:t>
            </a:r>
            <a:r>
              <a:rPr lang="en-US" altLang="zh-CN" sz="1100" dirty="0"/>
              <a:t> -11pt</a:t>
            </a:r>
            <a:endParaRPr lang="zh-CN" altLang="en-US" sz="1100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4D9AA1-9B69-462C-971C-96687522B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© </a:t>
            </a:r>
            <a:r>
              <a:rPr lang="zh-CN" altLang="en-US" dirty="0"/>
              <a:t>杭州海康威视数字技术股份有限公司版权所有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2B8A68-5F1E-4CCF-9318-51E68CCD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8CC2-36C0-483F-8C44-5AE3749A6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319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4BABAE-2220-419B-BF72-FFAD46258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单击此处编辑标题样式 </a:t>
            </a:r>
            <a:r>
              <a:rPr lang="en-US" altLang="zh-CN" dirty="0"/>
              <a:t>-24pt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01AC3F1-0FA1-4A26-B923-5EFB06020D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dirty="0"/>
              <a:t>© </a:t>
            </a:r>
            <a:r>
              <a:rPr lang="zh-CN" altLang="en-US"/>
              <a:t>杭州海康威视数字技术股份有限公司版权所有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FE24D8-D1A0-461E-8BF0-1C2CB8C967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078CC2-36C0-483F-8C44-5AE3749A6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037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360935C4-0A69-4F5B-BF68-801351B1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500" y="6515100"/>
            <a:ext cx="2743200" cy="342900"/>
          </a:xfrm>
        </p:spPr>
        <p:txBody>
          <a:bodyPr/>
          <a:lstStyle/>
          <a:p>
            <a:fld id="{64078CC2-36C0-483F-8C44-5AE3749A6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136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88D092-DBFA-4928-82DF-5B992C971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8053" r="4481" b="90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069" y="461155"/>
            <a:ext cx="1980194" cy="4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72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蓝_内容页-标准化园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6"/>
          <a:stretch/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100000">
                <a:srgbClr val="00B0F0">
                  <a:alpha val="0"/>
                </a:srgbClr>
              </a:gs>
              <a:gs pos="0">
                <a:srgbClr val="00B0F0">
                  <a:alpha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45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55" name="标题 1"/>
          <p:cNvSpPr>
            <a:spLocks noGrp="1"/>
          </p:cNvSpPr>
          <p:nvPr>
            <p:ph type="title"/>
          </p:nvPr>
        </p:nvSpPr>
        <p:spPr>
          <a:xfrm>
            <a:off x="279968" y="176546"/>
            <a:ext cx="10052766" cy="512986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10200456" y="6481808"/>
            <a:ext cx="2220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BEBE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版权所有</a:t>
            </a:r>
            <a:r>
              <a:rPr lang="en-US" altLang="zh-CN" sz="1200" dirty="0" smtClean="0">
                <a:solidFill>
                  <a:srgbClr val="BEBE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©</a:t>
            </a:r>
            <a:r>
              <a:rPr lang="zh-CN" altLang="en-US" sz="1200" dirty="0" smtClean="0">
                <a:solidFill>
                  <a:srgbClr val="BEBE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海康威视</a:t>
            </a:r>
            <a:r>
              <a:rPr lang="en-US" altLang="zh-CN" sz="1200" dirty="0" smtClean="0">
                <a:solidFill>
                  <a:srgbClr val="BEBE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endParaRPr lang="zh-CN" altLang="en-US" sz="1200" dirty="0">
              <a:solidFill>
                <a:srgbClr val="BEBE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631504" y="2060848"/>
            <a:ext cx="29523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93" y="161505"/>
            <a:ext cx="1243835" cy="529982"/>
          </a:xfrm>
          <a:prstGeom prst="rect">
            <a:avLst/>
          </a:prstGeom>
        </p:spPr>
      </p:pic>
      <p:grpSp>
        <p:nvGrpSpPr>
          <p:cNvPr id="10" name="成组"/>
          <p:cNvGrpSpPr/>
          <p:nvPr userDrawn="1"/>
        </p:nvGrpSpPr>
        <p:grpSpPr>
          <a:xfrm>
            <a:off x="21393" y="89005"/>
            <a:ext cx="1942729" cy="312010"/>
            <a:chOff x="0" y="0"/>
            <a:chExt cx="1942728" cy="312009"/>
          </a:xfrm>
        </p:grpSpPr>
        <p:sp>
          <p:nvSpPr>
            <p:cNvPr id="11" name="正方形"/>
            <p:cNvSpPr/>
            <p:nvPr/>
          </p:nvSpPr>
          <p:spPr>
            <a:xfrm>
              <a:off x="474200" y="-1"/>
              <a:ext cx="27758" cy="27758"/>
            </a:xfrm>
            <a:prstGeom prst="rect">
              <a:avLst/>
            </a:prstGeom>
            <a:solidFill>
              <a:srgbClr val="54B8E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405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12" name="成组"/>
            <p:cNvGrpSpPr/>
            <p:nvPr/>
          </p:nvGrpSpPr>
          <p:grpSpPr>
            <a:xfrm>
              <a:off x="0" y="15048"/>
              <a:ext cx="1942729" cy="296962"/>
              <a:chOff x="0" y="0"/>
              <a:chExt cx="1942728" cy="296961"/>
            </a:xfrm>
          </p:grpSpPr>
          <p:sp>
            <p:nvSpPr>
              <p:cNvPr id="13" name="正方形"/>
              <p:cNvSpPr/>
              <p:nvPr/>
            </p:nvSpPr>
            <p:spPr>
              <a:xfrm>
                <a:off x="1914971" y="30948"/>
                <a:ext cx="27758" cy="27758"/>
              </a:xfrm>
              <a:prstGeom prst="rect">
                <a:avLst/>
              </a:prstGeom>
              <a:solidFill>
                <a:srgbClr val="54B8E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4051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4" name="线条"/>
              <p:cNvSpPr/>
              <p:nvPr/>
            </p:nvSpPr>
            <p:spPr>
              <a:xfrm>
                <a:off x="0" y="42817"/>
                <a:ext cx="1915254" cy="254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562" y="0"/>
                    </a:lnTo>
                    <a:lnTo>
                      <a:pt x="21600" y="156"/>
                    </a:lnTo>
                  </a:path>
                </a:pathLst>
              </a:custGeom>
              <a:noFill/>
              <a:ln w="12700" cap="flat">
                <a:solidFill>
                  <a:srgbClr val="54B8E7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4051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5" name="线条"/>
              <p:cNvSpPr/>
              <p:nvPr/>
            </p:nvSpPr>
            <p:spPr>
              <a:xfrm>
                <a:off x="192573" y="-1"/>
                <a:ext cx="288421" cy="39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596" y="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54B8E7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4051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6" name="线条"/>
              <p:cNvSpPr/>
              <p:nvPr/>
            </p:nvSpPr>
            <p:spPr>
              <a:xfrm flipH="1">
                <a:off x="67674" y="64097"/>
                <a:ext cx="115606" cy="210627"/>
              </a:xfrm>
              <a:prstGeom prst="line">
                <a:avLst/>
              </a:prstGeom>
              <a:noFill/>
              <a:ln w="12700" cap="flat">
                <a:solidFill>
                  <a:srgbClr val="54B8E7"/>
                </a:solidFill>
                <a:prstDash val="solid"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4139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784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83BA-8F6B-4C50-93B9-D2691DF9FDE3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0EF5-B791-4453-A73B-9332420AAF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563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D417-81B7-429C-BAD3-964E1EED1086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7B9F-9004-4A71-8328-A455E8C45E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911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D417-81B7-429C-BAD3-964E1EED1086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7B9F-9004-4A71-8328-A455E8C45E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709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D417-81B7-429C-BAD3-964E1EED1086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7B9F-9004-4A71-8328-A455E8C45E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34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D417-81B7-429C-BAD3-964E1EED1086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7B9F-9004-4A71-8328-A455E8C45E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013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D417-81B7-429C-BAD3-964E1EED1086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7B9F-9004-4A71-8328-A455E8C45E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542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D417-81B7-429C-BAD3-964E1EED1086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7B9F-9004-4A71-8328-A455E8C45E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22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D417-81B7-429C-BAD3-964E1EED1086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7B9F-9004-4A71-8328-A455E8C45E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306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D417-81B7-429C-BAD3-964E1EED1086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7B9F-9004-4A71-8328-A455E8C45E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785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D417-81B7-429C-BAD3-964E1EED1086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7B9F-9004-4A71-8328-A455E8C45E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503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D417-81B7-429C-BAD3-964E1EED1086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7B9F-9004-4A71-8328-A455E8C45E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66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83BA-8F6B-4C50-93B9-D2691DF9FDE3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0EF5-B791-4453-A73B-9332420AAF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628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D417-81B7-429C-BAD3-964E1EED1086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7B9F-9004-4A71-8328-A455E8C45E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422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88D092-DBFA-4928-82DF-5B992C971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8053" r="4481" b="90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069" y="461155"/>
            <a:ext cx="1980194" cy="4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78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83BA-8F6B-4C50-93B9-D2691DF9FDE3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0EF5-B791-4453-A73B-9332420AAF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09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83BA-8F6B-4C50-93B9-D2691DF9FDE3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0EF5-B791-4453-A73B-9332420AAF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283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83BA-8F6B-4C50-93B9-D2691DF9FDE3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0EF5-B791-4453-A73B-9332420AAF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856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83BA-8F6B-4C50-93B9-D2691DF9FDE3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0EF5-B791-4453-A73B-9332420AAF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24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83BA-8F6B-4C50-93B9-D2691DF9FDE3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0EF5-B791-4453-A73B-9332420AAF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83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83BA-8F6B-4C50-93B9-D2691DF9FDE3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0EF5-B791-4453-A73B-9332420AAF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201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283BA-8F6B-4C50-93B9-D2691DF9FDE3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20EF5-B791-4453-A73B-9332420AAF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59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F46B8F7-D851-4250-AFF1-3304157103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1C5D490-CBFC-4AC3-AEEC-9EB00114CDD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100000">
                <a:schemeClr val="bg1">
                  <a:alpha val="85000"/>
                </a:schemeClr>
              </a:gs>
              <a:gs pos="81000">
                <a:srgbClr val="FFFFFF">
                  <a:alpha val="99000"/>
                </a:srgbClr>
              </a:gs>
              <a:gs pos="44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68ED53-BB9D-4A91-A59E-35F4CB14E4FD}"/>
              </a:ext>
            </a:extLst>
          </p:cNvPr>
          <p:cNvSpPr/>
          <p:nvPr userDrawn="1"/>
        </p:nvSpPr>
        <p:spPr>
          <a:xfrm>
            <a:off x="0" y="0"/>
            <a:ext cx="12192000" cy="8128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7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452CB1A-E05A-480A-98E7-4EF2BC7E7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797" y="153970"/>
            <a:ext cx="9325876" cy="581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单击此处编辑标题样式 </a:t>
            </a:r>
            <a:r>
              <a:rPr lang="en-US" altLang="zh-CN" dirty="0"/>
              <a:t>-24pt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177074-B26C-4B05-9384-335DDE308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" y="952500"/>
            <a:ext cx="11468100" cy="5422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sz="2000" dirty="0"/>
              <a:t>一级标题</a:t>
            </a:r>
            <a:r>
              <a:rPr lang="ja-JP" altLang="en-US" sz="2000" dirty="0"/>
              <a:t> </a:t>
            </a:r>
            <a:r>
              <a:rPr lang="en-US" altLang="zh-CN" sz="2000" dirty="0"/>
              <a:t>-20pt</a:t>
            </a:r>
          </a:p>
          <a:p>
            <a:pPr lvl="1"/>
            <a:r>
              <a:rPr lang="zh-CN" altLang="en-US" sz="1800" dirty="0"/>
              <a:t>二级标题</a:t>
            </a:r>
            <a:r>
              <a:rPr lang="en-US" altLang="zh-CN" sz="1800" dirty="0"/>
              <a:t> -18pt</a:t>
            </a:r>
          </a:p>
          <a:p>
            <a:pPr lvl="2"/>
            <a:r>
              <a:rPr lang="zh-CN" altLang="en-US" sz="1600" dirty="0"/>
              <a:t>三级</a:t>
            </a:r>
            <a:r>
              <a:rPr lang="zh-CN" altLang="en-US" sz="100" dirty="0"/>
              <a:t> </a:t>
            </a:r>
            <a:r>
              <a:rPr lang="zh-CN" altLang="en-US" sz="1600" dirty="0"/>
              <a:t>标题</a:t>
            </a:r>
            <a:r>
              <a:rPr lang="en-US" altLang="zh-CN" sz="1600" dirty="0"/>
              <a:t> -16pt</a:t>
            </a:r>
          </a:p>
          <a:p>
            <a:pPr lvl="3"/>
            <a:r>
              <a:rPr lang="zh-CN" altLang="en-US" sz="1400" dirty="0"/>
              <a:t>四级标题</a:t>
            </a:r>
            <a:r>
              <a:rPr lang="en-US" altLang="zh-CN" sz="1400" dirty="0"/>
              <a:t> -14pt</a:t>
            </a:r>
          </a:p>
          <a:p>
            <a:pPr lvl="4"/>
            <a:r>
              <a:rPr lang="en-US" altLang="zh-CN" dirty="0"/>
              <a:t>…</a:t>
            </a:r>
          </a:p>
          <a:p>
            <a:pPr lvl="4"/>
            <a:r>
              <a:rPr lang="zh-CN" altLang="en-US" sz="1100" dirty="0"/>
              <a:t>正文</a:t>
            </a:r>
            <a:r>
              <a:rPr lang="en-US" altLang="zh-CN" sz="1100" dirty="0"/>
              <a:t> -11pt</a:t>
            </a:r>
            <a:endParaRPr lang="zh-CN" altLang="en-US" sz="1100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47D7CD-A741-4257-A6AC-C026E49F5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600" y="6515100"/>
            <a:ext cx="41148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© </a:t>
            </a:r>
            <a:r>
              <a:rPr lang="zh-CN" altLang="en-US"/>
              <a:t>杭州海康威视数字技术股份有限公司版权所有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67D5A2-42A7-45DF-8F20-2EC9A041B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0500" y="6515100"/>
            <a:ext cx="27432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78CC2-36C0-483F-8C44-5AE3749A6FBD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21400CE-DD1F-4DDC-89C5-95D6EDB44940}"/>
              </a:ext>
            </a:extLst>
          </p:cNvPr>
          <p:cNvGrpSpPr/>
          <p:nvPr userDrawn="1"/>
        </p:nvGrpSpPr>
        <p:grpSpPr>
          <a:xfrm rot="5400000">
            <a:off x="181735" y="414008"/>
            <a:ext cx="435101" cy="67083"/>
            <a:chOff x="-2920177" y="3289300"/>
            <a:chExt cx="1853377" cy="285750"/>
          </a:xfrm>
          <a:solidFill>
            <a:srgbClr val="1F4E79"/>
          </a:solidFill>
        </p:grpSpPr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66DFAC9B-BEC4-43AC-BA09-B53C73E046B9}"/>
                </a:ext>
              </a:extLst>
            </p:cNvPr>
            <p:cNvSpPr/>
            <p:nvPr/>
          </p:nvSpPr>
          <p:spPr>
            <a:xfrm>
              <a:off x="-2920177" y="3289300"/>
              <a:ext cx="494477" cy="285750"/>
            </a:xfrm>
            <a:prstGeom prst="parallelogram">
              <a:avLst>
                <a:gd name="adj" fmla="val 622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861E8112-3444-4EEB-81E4-F6FBC97B41AA}"/>
                </a:ext>
              </a:extLst>
            </p:cNvPr>
            <p:cNvSpPr/>
            <p:nvPr/>
          </p:nvSpPr>
          <p:spPr>
            <a:xfrm>
              <a:off x="-2482935" y="3289300"/>
              <a:ext cx="362035" cy="285750"/>
            </a:xfrm>
            <a:prstGeom prst="parallelogram">
              <a:avLst>
                <a:gd name="adj" fmla="val 622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B9B4110B-7D3C-4B91-8584-DF0324E33C3F}"/>
                </a:ext>
              </a:extLst>
            </p:cNvPr>
            <p:cNvSpPr/>
            <p:nvPr/>
          </p:nvSpPr>
          <p:spPr>
            <a:xfrm>
              <a:off x="-2165435" y="3289300"/>
              <a:ext cx="260435" cy="285750"/>
            </a:xfrm>
            <a:prstGeom prst="parallelogram">
              <a:avLst>
                <a:gd name="adj" fmla="val 6470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19FB93F6-A40A-48EF-8DE7-659179E494C9}"/>
                </a:ext>
              </a:extLst>
            </p:cNvPr>
            <p:cNvSpPr/>
            <p:nvPr/>
          </p:nvSpPr>
          <p:spPr>
            <a:xfrm>
              <a:off x="-1898650" y="3289300"/>
              <a:ext cx="831850" cy="285750"/>
            </a:xfrm>
            <a:prstGeom prst="parallelogram">
              <a:avLst>
                <a:gd name="adj" fmla="val 622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047" y="235930"/>
            <a:ext cx="1873653" cy="42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5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400" b="1" kern="1200" dirty="0">
          <a:solidFill>
            <a:schemeClr val="accent1"/>
          </a:solidFill>
          <a:latin typeface="+mn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4">
          <p15:clr>
            <a:srgbClr val="F26B43"/>
          </p15:clr>
        </p15:guide>
        <p15:guide id="2" pos="7448">
          <p15:clr>
            <a:srgbClr val="F26B43"/>
          </p15:clr>
        </p15:guide>
        <p15:guide id="3" orient="horz" pos="512">
          <p15:clr>
            <a:srgbClr val="F26B43"/>
          </p15:clr>
        </p15:guide>
        <p15:guide id="4" orient="horz" pos="600">
          <p15:clr>
            <a:srgbClr val="F26B43"/>
          </p15:clr>
        </p15:guide>
        <p15:guide id="5" orient="horz" pos="4104">
          <p15:clr>
            <a:srgbClr val="F26B43"/>
          </p15:clr>
        </p15:guide>
        <p15:guide id="6" orient="horz" pos="40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0D417-81B7-429C-BAD3-964E1EED1086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C7B9F-9004-4A71-8328-A455E8C45E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79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diagramData" Target="../diagrams/data1.xml"/><Relationship Id="rId21" Type="http://schemas.openxmlformats.org/officeDocument/2006/relationships/image" Target="../media/image20.png"/><Relationship Id="rId7" Type="http://schemas.microsoft.com/office/2007/relationships/diagramDrawing" Target="../diagrams/drawing1.xm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20" Type="http://schemas.microsoft.com/office/2007/relationships/hdphoto" Target="../media/hdphoto2.wdp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19" Type="http://schemas.openxmlformats.org/officeDocument/2006/relationships/image" Target="../media/image1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eg"/><Relationship Id="rId14" Type="http://schemas.openxmlformats.org/officeDocument/2006/relationships/image" Target="../media/image15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NOV., 2024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 smtClean="0"/>
              <a:t>HIKFIRE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371475" y="1292772"/>
            <a:ext cx="11268590" cy="1627083"/>
          </a:xfrm>
        </p:spPr>
        <p:txBody>
          <a:bodyPr/>
          <a:lstStyle/>
          <a:p>
            <a:r>
              <a:rPr lang="en-US" altLang="zh-CN" sz="4800" dirty="0" smtClean="0"/>
              <a:t>Multi-IR Flame Camera Series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515100"/>
            <a:ext cx="2743200" cy="3429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078CC2-36C0-483F-8C44-5AE3749A6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33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图示 42"/>
          <p:cNvGraphicFramePr/>
          <p:nvPr>
            <p:extLst/>
          </p:nvPr>
        </p:nvGraphicFramePr>
        <p:xfrm>
          <a:off x="135688" y="3210107"/>
          <a:ext cx="12056312" cy="3239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9" name="标题 1"/>
          <p:cNvSpPr>
            <a:spLocks noGrp="1"/>
          </p:cNvSpPr>
          <p:nvPr>
            <p:ph type="title"/>
          </p:nvPr>
        </p:nvSpPr>
        <p:spPr>
          <a:xfrm>
            <a:off x="520151" y="139715"/>
            <a:ext cx="9586423" cy="642333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ahoma" panose="020B0604030504040204" pitchFamily="34" charset="0"/>
              </a:rPr>
              <a:t>Product family: combination of </a:t>
            </a: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ahoma" panose="020B0604030504040204" pitchFamily="34" charset="0"/>
              </a:rPr>
              <a:t>image processing, heat detection, 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ahoma" panose="020B0604030504040204" pitchFamily="34" charset="0"/>
              </a:rPr>
              <a:t>and</a:t>
            </a: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ahoma" panose="020B0604030504040204" pitchFamily="34" charset="0"/>
              </a:rPr>
              <a:t> multi-IR sensor fusion 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ahoma" panose="020B0604030504040204" pitchFamily="34" charset="0"/>
              </a:rPr>
              <a:t>technologies to realize early fire detection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ahom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7311" y="707270"/>
            <a:ext cx="11501464" cy="127221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31" y="2207038"/>
            <a:ext cx="2094216" cy="1263319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72" y="1825197"/>
            <a:ext cx="2093799" cy="1263320"/>
          </a:xfrm>
          <a:prstGeom prst="rect">
            <a:avLst/>
          </a:prstGeom>
        </p:spPr>
      </p:pic>
      <p:sp>
        <p:nvSpPr>
          <p:cNvPr id="60" name="圆角矩形 59"/>
          <p:cNvSpPr/>
          <p:nvPr/>
        </p:nvSpPr>
        <p:spPr>
          <a:xfrm>
            <a:off x="7028044" y="3175998"/>
            <a:ext cx="1497866" cy="2538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33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rPr>
              <a:t>Open flame detection</a:t>
            </a:r>
            <a:endParaRPr kumimoji="0" lang="zh-CN" altLang="en-US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61" name="圆角矩形 60"/>
          <p:cNvSpPr/>
          <p:nvPr/>
        </p:nvSpPr>
        <p:spPr>
          <a:xfrm>
            <a:off x="9857268" y="2819095"/>
            <a:ext cx="1709554" cy="2295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33" dirty="0" smtClean="0">
                <a:solidFill>
                  <a:srgbClr val="000000"/>
                </a:solidFill>
                <a:latin typeface="微软雅黑" panose="020F0502020204030204"/>
                <a:ea typeface="微软雅黑"/>
                <a:cs typeface="+mn-ea"/>
                <a:sym typeface="+mn-lt"/>
              </a:rPr>
              <a:t>Non-contact heat sensing</a:t>
            </a:r>
            <a:endParaRPr kumimoji="0" lang="zh-CN" altLang="en-US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3778925" y="3006298"/>
            <a:ext cx="2102785" cy="1274652"/>
            <a:chOff x="3942962" y="2908033"/>
            <a:chExt cx="2102785" cy="1274652"/>
          </a:xfrm>
        </p:grpSpPr>
        <p:grpSp>
          <p:nvGrpSpPr>
            <p:cNvPr id="63" name="组合 62"/>
            <p:cNvGrpSpPr/>
            <p:nvPr/>
          </p:nvGrpSpPr>
          <p:grpSpPr>
            <a:xfrm>
              <a:off x="3942962" y="2908033"/>
              <a:ext cx="2102625" cy="1274652"/>
              <a:chOff x="4049399" y="2515137"/>
              <a:chExt cx="2102625" cy="1274652"/>
            </a:xfrm>
          </p:grpSpPr>
          <p:pic>
            <p:nvPicPr>
              <p:cNvPr id="65" name="Picture 21" descr="https://img1.baidu.com/it/u=3856199798,2390135179&amp;fm=253&amp;fmt=auto&amp;app=120&amp;f=JPEG?w=500&amp;h=281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9399" y="2515137"/>
                <a:ext cx="2091937" cy="1274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" name="任意多边形 65"/>
              <p:cNvSpPr/>
              <p:nvPr/>
            </p:nvSpPr>
            <p:spPr>
              <a:xfrm>
                <a:off x="4084012" y="2541666"/>
                <a:ext cx="2068012" cy="949833"/>
              </a:xfrm>
              <a:custGeom>
                <a:avLst/>
                <a:gdLst>
                  <a:gd name="connsiteX0" fmla="*/ 0 w 1679330"/>
                  <a:gd name="connsiteY0" fmla="*/ 672612 h 712375"/>
                  <a:gd name="connsiteX1" fmla="*/ 483577 w 1679330"/>
                  <a:gd name="connsiteY1" fmla="*/ 672612 h 712375"/>
                  <a:gd name="connsiteX2" fmla="*/ 619857 w 1679330"/>
                  <a:gd name="connsiteY2" fmla="*/ 259373 h 712375"/>
                  <a:gd name="connsiteX3" fmla="*/ 720969 w 1679330"/>
                  <a:gd name="connsiteY3" fmla="*/ 404446 h 712375"/>
                  <a:gd name="connsiteX4" fmla="*/ 760534 w 1679330"/>
                  <a:gd name="connsiteY4" fmla="*/ 21981 h 712375"/>
                  <a:gd name="connsiteX5" fmla="*/ 839665 w 1679330"/>
                  <a:gd name="connsiteY5" fmla="*/ 140677 h 712375"/>
                  <a:gd name="connsiteX6" fmla="*/ 958361 w 1679330"/>
                  <a:gd name="connsiteY6" fmla="*/ 30773 h 712375"/>
                  <a:gd name="connsiteX7" fmla="*/ 1156188 w 1679330"/>
                  <a:gd name="connsiteY7" fmla="*/ 118696 h 712375"/>
                  <a:gd name="connsiteX8" fmla="*/ 1235319 w 1679330"/>
                  <a:gd name="connsiteY8" fmla="*/ 0 h 712375"/>
                  <a:gd name="connsiteX9" fmla="*/ 1314450 w 1679330"/>
                  <a:gd name="connsiteY9" fmla="*/ 118696 h 712375"/>
                  <a:gd name="connsiteX10" fmla="*/ 1521069 w 1679330"/>
                  <a:gd name="connsiteY10" fmla="*/ 149469 h 712375"/>
                  <a:gd name="connsiteX11" fmla="*/ 1679330 w 1679330"/>
                  <a:gd name="connsiteY11" fmla="*/ 118696 h 71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79330" h="712375">
                    <a:moveTo>
                      <a:pt x="0" y="672612"/>
                    </a:moveTo>
                    <a:cubicBezTo>
                      <a:pt x="190133" y="707048"/>
                      <a:pt x="380267" y="741485"/>
                      <a:pt x="483577" y="672612"/>
                    </a:cubicBezTo>
                    <a:cubicBezTo>
                      <a:pt x="586887" y="603739"/>
                      <a:pt x="580292" y="304067"/>
                      <a:pt x="619857" y="259373"/>
                    </a:cubicBezTo>
                    <a:cubicBezTo>
                      <a:pt x="659422" y="214679"/>
                      <a:pt x="697523" y="444011"/>
                      <a:pt x="720969" y="404446"/>
                    </a:cubicBezTo>
                    <a:cubicBezTo>
                      <a:pt x="744415" y="364881"/>
                      <a:pt x="740751" y="65942"/>
                      <a:pt x="760534" y="21981"/>
                    </a:cubicBezTo>
                    <a:cubicBezTo>
                      <a:pt x="780317" y="-21980"/>
                      <a:pt x="806694" y="139212"/>
                      <a:pt x="839665" y="140677"/>
                    </a:cubicBezTo>
                    <a:cubicBezTo>
                      <a:pt x="872636" y="142142"/>
                      <a:pt x="905607" y="34436"/>
                      <a:pt x="958361" y="30773"/>
                    </a:cubicBezTo>
                    <a:cubicBezTo>
                      <a:pt x="1011115" y="27110"/>
                      <a:pt x="1110028" y="123825"/>
                      <a:pt x="1156188" y="118696"/>
                    </a:cubicBezTo>
                    <a:cubicBezTo>
                      <a:pt x="1202348" y="113567"/>
                      <a:pt x="1208942" y="0"/>
                      <a:pt x="1235319" y="0"/>
                    </a:cubicBezTo>
                    <a:cubicBezTo>
                      <a:pt x="1261696" y="0"/>
                      <a:pt x="1266825" y="93785"/>
                      <a:pt x="1314450" y="118696"/>
                    </a:cubicBezTo>
                    <a:cubicBezTo>
                      <a:pt x="1362075" y="143607"/>
                      <a:pt x="1460256" y="149469"/>
                      <a:pt x="1521069" y="149469"/>
                    </a:cubicBezTo>
                    <a:cubicBezTo>
                      <a:pt x="1581882" y="149469"/>
                      <a:pt x="1638299" y="105507"/>
                      <a:pt x="1679330" y="11869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4" name="任意多边形 63"/>
            <p:cNvSpPr/>
            <p:nvPr/>
          </p:nvSpPr>
          <p:spPr>
            <a:xfrm>
              <a:off x="3977735" y="3072222"/>
              <a:ext cx="2068012" cy="883980"/>
            </a:xfrm>
            <a:custGeom>
              <a:avLst/>
              <a:gdLst>
                <a:gd name="connsiteX0" fmla="*/ 0 w 1573823"/>
                <a:gd name="connsiteY0" fmla="*/ 642087 h 662985"/>
                <a:gd name="connsiteX1" fmla="*/ 474784 w 1573823"/>
                <a:gd name="connsiteY1" fmla="*/ 633295 h 662985"/>
                <a:gd name="connsiteX2" fmla="*/ 545123 w 1573823"/>
                <a:gd name="connsiteY2" fmla="*/ 356337 h 662985"/>
                <a:gd name="connsiteX3" fmla="*/ 650630 w 1573823"/>
                <a:gd name="connsiteY3" fmla="*/ 365129 h 662985"/>
                <a:gd name="connsiteX4" fmla="*/ 720969 w 1573823"/>
                <a:gd name="connsiteY4" fmla="*/ 167303 h 662985"/>
                <a:gd name="connsiteX5" fmla="*/ 848457 w 1573823"/>
                <a:gd name="connsiteY5" fmla="*/ 158510 h 662985"/>
                <a:gd name="connsiteX6" fmla="*/ 997927 w 1573823"/>
                <a:gd name="connsiteY6" fmla="*/ 127737 h 662985"/>
                <a:gd name="connsiteX7" fmla="*/ 1164980 w 1573823"/>
                <a:gd name="connsiteY7" fmla="*/ 140926 h 662985"/>
                <a:gd name="connsiteX8" fmla="*/ 1226527 w 1573823"/>
                <a:gd name="connsiteY8" fmla="*/ 249 h 662985"/>
                <a:gd name="connsiteX9" fmla="*/ 1323242 w 1573823"/>
                <a:gd name="connsiteY9" fmla="*/ 180491 h 662985"/>
                <a:gd name="connsiteX10" fmla="*/ 1521069 w 1573823"/>
                <a:gd name="connsiteY10" fmla="*/ 127737 h 662985"/>
                <a:gd name="connsiteX11" fmla="*/ 1573823 w 1573823"/>
                <a:gd name="connsiteY11" fmla="*/ 127737 h 66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3823" h="662985">
                  <a:moveTo>
                    <a:pt x="0" y="642087"/>
                  </a:moveTo>
                  <a:cubicBezTo>
                    <a:pt x="191965" y="661503"/>
                    <a:pt x="383930" y="680920"/>
                    <a:pt x="474784" y="633295"/>
                  </a:cubicBezTo>
                  <a:cubicBezTo>
                    <a:pt x="565638" y="585670"/>
                    <a:pt x="515815" y="401031"/>
                    <a:pt x="545123" y="356337"/>
                  </a:cubicBezTo>
                  <a:cubicBezTo>
                    <a:pt x="574431" y="311643"/>
                    <a:pt x="621323" y="396634"/>
                    <a:pt x="650630" y="365129"/>
                  </a:cubicBezTo>
                  <a:cubicBezTo>
                    <a:pt x="679937" y="333624"/>
                    <a:pt x="687998" y="201739"/>
                    <a:pt x="720969" y="167303"/>
                  </a:cubicBezTo>
                  <a:cubicBezTo>
                    <a:pt x="753940" y="132867"/>
                    <a:pt x="802297" y="165104"/>
                    <a:pt x="848457" y="158510"/>
                  </a:cubicBezTo>
                  <a:cubicBezTo>
                    <a:pt x="894617" y="151916"/>
                    <a:pt x="945173" y="130668"/>
                    <a:pt x="997927" y="127737"/>
                  </a:cubicBezTo>
                  <a:cubicBezTo>
                    <a:pt x="1050681" y="124806"/>
                    <a:pt x="1126880" y="162174"/>
                    <a:pt x="1164980" y="140926"/>
                  </a:cubicBezTo>
                  <a:cubicBezTo>
                    <a:pt x="1203080" y="119678"/>
                    <a:pt x="1200150" y="-6345"/>
                    <a:pt x="1226527" y="249"/>
                  </a:cubicBezTo>
                  <a:cubicBezTo>
                    <a:pt x="1252904" y="6843"/>
                    <a:pt x="1274152" y="159243"/>
                    <a:pt x="1323242" y="180491"/>
                  </a:cubicBezTo>
                  <a:cubicBezTo>
                    <a:pt x="1372332" y="201739"/>
                    <a:pt x="1479306" y="136529"/>
                    <a:pt x="1521069" y="127737"/>
                  </a:cubicBezTo>
                  <a:cubicBezTo>
                    <a:pt x="1562832" y="118945"/>
                    <a:pt x="1568327" y="123341"/>
                    <a:pt x="1573823" y="127737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886782" y="3158706"/>
            <a:ext cx="2089976" cy="1263319"/>
            <a:chOff x="1266612" y="2573281"/>
            <a:chExt cx="2089976" cy="1263319"/>
          </a:xfrm>
        </p:grpSpPr>
        <p:pic>
          <p:nvPicPr>
            <p:cNvPr id="68" name="Picture 18" descr="https://pic.rmb.bdstatic.com/bjh/4829c71863f1fd81033389d2e457da9a.jpe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612" y="2573281"/>
              <a:ext cx="2089976" cy="1263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任意多边形 69"/>
            <p:cNvSpPr/>
            <p:nvPr/>
          </p:nvSpPr>
          <p:spPr>
            <a:xfrm>
              <a:off x="1266873" y="2700279"/>
              <a:ext cx="2056951" cy="627184"/>
            </a:xfrm>
            <a:custGeom>
              <a:avLst/>
              <a:gdLst>
                <a:gd name="connsiteX0" fmla="*/ 0 w 1947496"/>
                <a:gd name="connsiteY0" fmla="*/ 936381 h 936427"/>
                <a:gd name="connsiteX1" fmla="*/ 593481 w 1947496"/>
                <a:gd name="connsiteY1" fmla="*/ 848458 h 936427"/>
                <a:gd name="connsiteX2" fmla="*/ 958361 w 1947496"/>
                <a:gd name="connsiteY2" fmla="*/ 404446 h 936427"/>
                <a:gd name="connsiteX3" fmla="*/ 1252904 w 1947496"/>
                <a:gd name="connsiteY3" fmla="*/ 294542 h 936427"/>
                <a:gd name="connsiteX4" fmla="*/ 1529861 w 1947496"/>
                <a:gd name="connsiteY4" fmla="*/ 48358 h 936427"/>
                <a:gd name="connsiteX5" fmla="*/ 1947496 w 1947496"/>
                <a:gd name="connsiteY5" fmla="*/ 0 h 93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7496" h="936427">
                  <a:moveTo>
                    <a:pt x="0" y="936381"/>
                  </a:moveTo>
                  <a:cubicBezTo>
                    <a:pt x="216877" y="936747"/>
                    <a:pt x="433754" y="937114"/>
                    <a:pt x="593481" y="848458"/>
                  </a:cubicBezTo>
                  <a:cubicBezTo>
                    <a:pt x="753208" y="759802"/>
                    <a:pt x="848457" y="496765"/>
                    <a:pt x="958361" y="404446"/>
                  </a:cubicBezTo>
                  <a:cubicBezTo>
                    <a:pt x="1068265" y="312127"/>
                    <a:pt x="1157654" y="353890"/>
                    <a:pt x="1252904" y="294542"/>
                  </a:cubicBezTo>
                  <a:cubicBezTo>
                    <a:pt x="1348154" y="235194"/>
                    <a:pt x="1414096" y="97448"/>
                    <a:pt x="1529861" y="48358"/>
                  </a:cubicBezTo>
                  <a:cubicBezTo>
                    <a:pt x="1645626" y="-732"/>
                    <a:pt x="1874959" y="1465"/>
                    <a:pt x="1947496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cxnSp>
        <p:nvCxnSpPr>
          <p:cNvPr id="71" name="直接连接符 70"/>
          <p:cNvCxnSpPr/>
          <p:nvPr/>
        </p:nvCxnSpPr>
        <p:spPr>
          <a:xfrm>
            <a:off x="228600" y="2074502"/>
            <a:ext cx="1" cy="4669336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triangle"/>
          </a:ln>
          <a:effectLst/>
        </p:spPr>
      </p:cxnSp>
      <p:sp>
        <p:nvSpPr>
          <p:cNvPr id="72" name="ïşļíḑe">
            <a:extLst>
              <a:ext uri="{FF2B5EF4-FFF2-40B4-BE49-F238E27FC236}">
                <a16:creationId xmlns:a16="http://schemas.microsoft.com/office/drawing/2014/main" id="{33EF5239-FF99-E58D-626A-E45FF321E541}"/>
              </a:ext>
            </a:extLst>
          </p:cNvPr>
          <p:cNvSpPr txBox="1"/>
          <p:nvPr/>
        </p:nvSpPr>
        <p:spPr>
          <a:xfrm>
            <a:off x="9514" y="2194333"/>
            <a:ext cx="964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1" kern="0" dirty="0" smtClean="0">
                <a:solidFill>
                  <a:srgbClr val="FF0000"/>
                </a:solidFill>
                <a:latin typeface="微软雅黑" panose="020F0502020204030204"/>
                <a:ea typeface="微软雅黑"/>
                <a:cs typeface="+mn-ea"/>
                <a:sym typeface="+mn-lt"/>
              </a:rPr>
              <a:t>Price</a:t>
            </a:r>
            <a:endParaRPr kumimoji="1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73" name="标题 5">
            <a:extLst>
              <a:ext uri="{FF2B5EF4-FFF2-40B4-BE49-F238E27FC236}">
                <a16:creationId xmlns:a16="http://schemas.microsoft.com/office/drawing/2014/main" id="{04333001-5DBA-7549-B00A-046B60D22414}"/>
              </a:ext>
            </a:extLst>
          </p:cNvPr>
          <p:cNvSpPr>
            <a:spLocks noGrp="1"/>
          </p:cNvSpPr>
          <p:nvPr/>
        </p:nvSpPr>
        <p:spPr>
          <a:xfrm>
            <a:off x="280056" y="5321507"/>
            <a:ext cx="3276750" cy="892089"/>
          </a:xfrm>
          <a:prstGeom prst="rect">
            <a:avLst/>
          </a:prstGeom>
          <a:noFill/>
          <a:ln w="25400" cap="flat" cmpd="sng" algn="ctr">
            <a:gradFill>
              <a:gsLst>
                <a:gs pos="73000">
                  <a:srgbClr val="BBCCE9">
                    <a:alpha val="0"/>
                  </a:srgbClr>
                </a:gs>
                <a:gs pos="28000">
                  <a:srgbClr val="B8CAE8">
                    <a:alpha val="0"/>
                  </a:srgbClr>
                </a:gs>
                <a:gs pos="0">
                  <a:srgbClr val="00A2FF">
                    <a:lumMod val="45000"/>
                    <a:lumOff val="55000"/>
                  </a:srgbClr>
                </a:gs>
                <a:gs pos="100000">
                  <a:srgbClr val="00A2FF">
                    <a:lumMod val="30000"/>
                    <a:lumOff val="70000"/>
                  </a:srgbClr>
                </a:gs>
              </a:gsLst>
              <a:lin ang="0" scaled="0"/>
            </a:gradFill>
            <a:prstDash val="solid"/>
          </a:ln>
          <a:effectLst/>
        </p:spPr>
        <p:txBody>
          <a:bodyPr rtlCol="0" anchor="t" anchorCtr="0"/>
          <a:lstStyle/>
          <a:p>
            <a:pPr marL="171450" marR="0" lvl="0" indent="-17145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Thermopile / NTC heat</a:t>
            </a:r>
            <a:r>
              <a:rPr kumimoji="0" lang="en-US" altLang="zh-CN" sz="10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 sensor</a:t>
            </a:r>
            <a:r>
              <a:rPr lang="en-US" altLang="zh-CN" sz="1000" b="1" dirty="0" smtClean="0"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: high temperature / differential temperature alarm</a:t>
            </a: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3FBC"/>
                  </a:gs>
                  <a:gs pos="100000">
                    <a:srgbClr val="1FB8DF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  <a:p>
            <a:pPr marL="171450" marR="0" lvl="0" indent="-17145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AI visual analysis (</a:t>
            </a:r>
            <a:r>
              <a:rPr lang="en-US" altLang="zh-CN" sz="1000" b="1" dirty="0" smtClean="0"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common type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)</a:t>
            </a:r>
            <a:r>
              <a:rPr kumimoji="0" lang="zh-CN" altLang="en-US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：</a:t>
            </a:r>
            <a:r>
              <a:rPr lang="en-US" altLang="zh-CN" sz="1000" b="1" dirty="0" smtClean="0"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smoke and fire identification, electric bicycle detection , on-duty status detection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3FBC"/>
                  </a:gs>
                  <a:gs pos="100000">
                    <a:srgbClr val="1FB8DF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  <a:p>
            <a:pPr marL="0" marR="0" lvl="0" indent="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74" name="标题 5">
            <a:extLst>
              <a:ext uri="{FF2B5EF4-FFF2-40B4-BE49-F238E27FC236}">
                <a16:creationId xmlns:a16="http://schemas.microsoft.com/office/drawing/2014/main" id="{04333001-5DBA-7549-B00A-046B60D22414}"/>
              </a:ext>
            </a:extLst>
          </p:cNvPr>
          <p:cNvSpPr>
            <a:spLocks noGrp="1"/>
          </p:cNvSpPr>
          <p:nvPr/>
        </p:nvSpPr>
        <p:spPr>
          <a:xfrm>
            <a:off x="6321980" y="4386508"/>
            <a:ext cx="2563576" cy="886782"/>
          </a:xfrm>
          <a:prstGeom prst="rect">
            <a:avLst/>
          </a:prstGeom>
          <a:noFill/>
          <a:ln w="25400" cap="flat" cmpd="sng" algn="ctr">
            <a:gradFill>
              <a:gsLst>
                <a:gs pos="73000">
                  <a:srgbClr val="BBCCE9">
                    <a:alpha val="0"/>
                  </a:srgbClr>
                </a:gs>
                <a:gs pos="28000">
                  <a:srgbClr val="B8CAE8">
                    <a:alpha val="0"/>
                  </a:srgbClr>
                </a:gs>
                <a:gs pos="0">
                  <a:srgbClr val="00A2FF">
                    <a:lumMod val="45000"/>
                    <a:lumOff val="55000"/>
                  </a:srgbClr>
                </a:gs>
                <a:gs pos="100000">
                  <a:srgbClr val="00A2FF">
                    <a:lumMod val="30000"/>
                    <a:lumOff val="70000"/>
                  </a:srgbClr>
                </a:gs>
              </a:gsLst>
              <a:lin ang="0" scaled="0"/>
            </a:gradFill>
            <a:prstDash val="solid"/>
          </a:ln>
          <a:effectLst/>
        </p:spPr>
        <p:txBody>
          <a:bodyPr rtlCol="0" anchor="t" anchorCtr="0"/>
          <a:lstStyle/>
          <a:p>
            <a:pPr marL="171450" marR="0" lvl="0" indent="-17145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Multi-band infrared pyroelectric flame detection</a:t>
            </a: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3FBC"/>
                  </a:gs>
                  <a:gs pos="100000">
                    <a:srgbClr val="1FB8DF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  <a:p>
            <a:pPr marL="171450" marR="0" lvl="0" indent="-17145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AI visual intelligent analysis</a:t>
            </a: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3FBC"/>
                  </a:gs>
                  <a:gs pos="100000">
                    <a:srgbClr val="1FB8DF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  <a:p>
            <a:pPr marL="171450" marR="0" lvl="0" indent="-17145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Flame detection range: 30m~50m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3FBC"/>
                  </a:gs>
                  <a:gs pos="100000">
                    <a:srgbClr val="1FB8DF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  <a:p>
            <a:pPr marL="171450" marR="0" lvl="0" indent="-17145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Wi-Fi</a:t>
            </a:r>
            <a:r>
              <a:rPr lang="en-US" altLang="zh-CN" sz="1000" b="1" noProof="0" dirty="0" smtClean="0"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, 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4G</a:t>
            </a:r>
            <a:r>
              <a:rPr lang="zh-CN" altLang="en-US" sz="1000" b="1" dirty="0"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 </a:t>
            </a:r>
            <a:r>
              <a:rPr lang="en-US" altLang="zh-CN" sz="1000" b="1" dirty="0" smtClean="0"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optional</a:t>
            </a: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3FBC"/>
                  </a:gs>
                  <a:gs pos="100000">
                    <a:srgbClr val="1FB8DF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</p:txBody>
      </p:sp>
      <p:sp>
        <p:nvSpPr>
          <p:cNvPr id="75" name="标题 5">
            <a:extLst>
              <a:ext uri="{FF2B5EF4-FFF2-40B4-BE49-F238E27FC236}">
                <a16:creationId xmlns:a16="http://schemas.microsoft.com/office/drawing/2014/main" id="{04333001-5DBA-7549-B00A-046B60D22414}"/>
              </a:ext>
            </a:extLst>
          </p:cNvPr>
          <p:cNvSpPr>
            <a:spLocks noGrp="1"/>
          </p:cNvSpPr>
          <p:nvPr/>
        </p:nvSpPr>
        <p:spPr>
          <a:xfrm>
            <a:off x="9025468" y="4144433"/>
            <a:ext cx="3073068" cy="1152463"/>
          </a:xfrm>
          <a:prstGeom prst="rect">
            <a:avLst/>
          </a:prstGeom>
          <a:noFill/>
          <a:ln w="25400" cap="flat" cmpd="sng" algn="ctr">
            <a:gradFill>
              <a:gsLst>
                <a:gs pos="73000">
                  <a:srgbClr val="BBCCE9">
                    <a:alpha val="0"/>
                  </a:srgbClr>
                </a:gs>
                <a:gs pos="28000">
                  <a:srgbClr val="B8CAE8">
                    <a:alpha val="0"/>
                  </a:srgbClr>
                </a:gs>
                <a:gs pos="0">
                  <a:srgbClr val="00A2FF">
                    <a:lumMod val="45000"/>
                    <a:lumOff val="55000"/>
                  </a:srgbClr>
                </a:gs>
                <a:gs pos="100000">
                  <a:srgbClr val="00A2FF">
                    <a:lumMod val="30000"/>
                    <a:lumOff val="70000"/>
                  </a:srgbClr>
                </a:gs>
              </a:gsLst>
              <a:lin ang="0" scaled="0"/>
            </a:gradFill>
            <a:prstDash val="solid"/>
          </a:ln>
          <a:effectLst/>
        </p:spPr>
        <p:txBody>
          <a:bodyPr rtlCol="0" anchor="t" anchorCtr="0"/>
          <a:lstStyle/>
          <a:p>
            <a:pPr marL="171450" marR="0" lvl="0" indent="-17145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Thermal imaging + triple</a:t>
            </a:r>
            <a:r>
              <a:rPr kumimoji="0" lang="en-US" altLang="zh-CN" sz="10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 IR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 + AI smoke and fire</a:t>
            </a:r>
            <a:r>
              <a:rPr kumimoji="0" lang="en-US" altLang="zh-CN" sz="10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 identification</a:t>
            </a: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3FBC"/>
                  </a:gs>
                  <a:gs pos="100000">
                    <a:srgbClr val="1FB8DF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  <a:p>
            <a:pPr marL="171450" marR="0" lvl="0" indent="-17145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Non-contact high temperature / differential temperature alarm</a:t>
            </a:r>
          </a:p>
          <a:p>
            <a:pPr marL="171450" marR="0" lvl="0" indent="-17145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Flame</a:t>
            </a:r>
            <a:r>
              <a:rPr kumimoji="0" lang="en-US" altLang="zh-CN" sz="10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 detection range: 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50m</a:t>
            </a:r>
          </a:p>
          <a:p>
            <a:pPr marL="171450" marR="0" lvl="0" indent="-17145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Multispectral</a:t>
            </a:r>
            <a:r>
              <a:rPr kumimoji="0" lang="en-US" altLang="zh-CN" sz="10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 review ensures accurate flame identification</a:t>
            </a:r>
            <a:endParaRPr kumimoji="0" lang="en-US" altLang="zh-CN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76" name="标题 5">
            <a:extLst>
              <a:ext uri="{FF2B5EF4-FFF2-40B4-BE49-F238E27FC236}">
                <a16:creationId xmlns:a16="http://schemas.microsoft.com/office/drawing/2014/main" id="{04333001-5DBA-7549-B00A-046B60D22414}"/>
              </a:ext>
            </a:extLst>
          </p:cNvPr>
          <p:cNvSpPr>
            <a:spLocks noGrp="1"/>
          </p:cNvSpPr>
          <p:nvPr/>
        </p:nvSpPr>
        <p:spPr>
          <a:xfrm>
            <a:off x="3843776" y="5094685"/>
            <a:ext cx="2004265" cy="820370"/>
          </a:xfrm>
          <a:prstGeom prst="rect">
            <a:avLst/>
          </a:prstGeom>
          <a:noFill/>
          <a:ln w="25400" cap="flat" cmpd="sng" algn="ctr">
            <a:gradFill>
              <a:gsLst>
                <a:gs pos="73000">
                  <a:srgbClr val="BBCCE9">
                    <a:alpha val="0"/>
                  </a:srgbClr>
                </a:gs>
                <a:gs pos="28000">
                  <a:srgbClr val="B8CAE8">
                    <a:alpha val="0"/>
                  </a:srgbClr>
                </a:gs>
                <a:gs pos="0">
                  <a:srgbClr val="00A2FF">
                    <a:lumMod val="45000"/>
                    <a:lumOff val="55000"/>
                  </a:srgbClr>
                </a:gs>
                <a:gs pos="100000">
                  <a:srgbClr val="00A2FF">
                    <a:lumMod val="30000"/>
                    <a:lumOff val="70000"/>
                  </a:srgbClr>
                </a:gs>
              </a:gsLst>
              <a:lin ang="0" scaled="0"/>
            </a:gradFill>
            <a:prstDash val="solid"/>
          </a:ln>
          <a:effectLst/>
        </p:spPr>
        <p:txBody>
          <a:bodyPr rtlCol="0" anchor="t" anchorCtr="0"/>
          <a:lstStyle/>
          <a:p>
            <a:pPr marL="171450" marR="0" lvl="0" indent="-17145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Smoke detector + image verification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3FBC"/>
                  </a:gs>
                  <a:gs pos="100000">
                    <a:srgbClr val="1FB8DF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  <a:p>
            <a:pPr marL="171450" marR="0" lvl="0" indent="-17145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GB20517-2006</a:t>
            </a: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3FBC"/>
                  </a:gs>
                  <a:gs pos="100000">
                    <a:srgbClr val="1FB8DF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  <a:p>
            <a:pPr marL="171450" marR="0" lvl="0" indent="-17145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Network access license (distribution</a:t>
            </a:r>
            <a:r>
              <a:rPr kumimoji="0" lang="en-US" altLang="zh-CN" sz="10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 type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3FBC"/>
                    </a:gs>
                    <a:gs pos="100000">
                      <a:srgbClr val="1FB8DF"/>
                    </a:gs>
                  </a:gsLst>
                  <a:lin ang="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)</a:t>
            </a: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3FBC"/>
                  </a:gs>
                  <a:gs pos="100000">
                    <a:srgbClr val="1FB8DF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</p:txBody>
      </p:sp>
      <p:pic>
        <p:nvPicPr>
          <p:cNvPr id="77" name="Picture 6" descr="NP-FVR112-P(3mm)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t="10435" r="13727" b="8870"/>
          <a:stretch/>
        </p:blipFill>
        <p:spPr bwMode="auto">
          <a:xfrm>
            <a:off x="9346776" y="3401318"/>
            <a:ext cx="679044" cy="64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NP-FVY300(4G Cat1)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437" y="4292257"/>
            <a:ext cx="1229372" cy="8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圆角矩形 78"/>
          <p:cNvSpPr/>
          <p:nvPr/>
        </p:nvSpPr>
        <p:spPr>
          <a:xfrm>
            <a:off x="4344466" y="4032404"/>
            <a:ext cx="1498828" cy="2106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33" dirty="0" smtClean="0">
                <a:solidFill>
                  <a:srgbClr val="000000"/>
                </a:solidFill>
                <a:latin typeface="微软雅黑" panose="020F0502020204030204"/>
                <a:ea typeface="微软雅黑"/>
                <a:cs typeface="+mn-ea"/>
                <a:sym typeface="+mn-lt"/>
              </a:rPr>
              <a:t>Smoke concentration</a:t>
            </a:r>
            <a:endParaRPr kumimoji="0" lang="en-US" altLang="zh-CN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80" name="圆角矩形 79"/>
          <p:cNvSpPr/>
          <p:nvPr/>
        </p:nvSpPr>
        <p:spPr>
          <a:xfrm>
            <a:off x="1826215" y="4167500"/>
            <a:ext cx="1122631" cy="18870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33" dirty="0" smtClean="0">
                <a:solidFill>
                  <a:srgbClr val="000000"/>
                </a:solidFill>
                <a:latin typeface="微软雅黑" panose="020F0502020204030204"/>
                <a:ea typeface="微软雅黑"/>
                <a:cs typeface="+mn-ea"/>
                <a:sym typeface="+mn-lt"/>
              </a:rPr>
              <a:t>Abnormal heat</a:t>
            </a:r>
            <a:endParaRPr kumimoji="0" lang="en-US" altLang="zh-CN" sz="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98" y="4307037"/>
            <a:ext cx="1647405" cy="1235554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18" b="80505" l="22343" r="70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96" t="11080" r="29554" b="20188"/>
          <a:stretch/>
        </p:blipFill>
        <p:spPr>
          <a:xfrm>
            <a:off x="6537053" y="3471921"/>
            <a:ext cx="839175" cy="892844"/>
          </a:xfrm>
          <a:prstGeom prst="rect">
            <a:avLst/>
          </a:prstGeom>
        </p:spPr>
      </p:pic>
      <p:pic>
        <p:nvPicPr>
          <p:cNvPr id="87" name="Picture 4" descr="NP-FVR213-P(3mm)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311" y="2837197"/>
            <a:ext cx="1866884" cy="124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NP-FVR212-P(3mm)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30" y="3138706"/>
            <a:ext cx="1705076" cy="113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NP-FVR213-P(3mm)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786" y="3385268"/>
            <a:ext cx="1795999" cy="11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矩形 91"/>
          <p:cNvSpPr/>
          <p:nvPr/>
        </p:nvSpPr>
        <p:spPr>
          <a:xfrm>
            <a:off x="895665" y="2639585"/>
            <a:ext cx="2078998" cy="454344"/>
          </a:xfrm>
          <a:prstGeom prst="rect">
            <a:avLst/>
          </a:prstGeom>
          <a:solidFill>
            <a:srgbClr val="C850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914125" y="2602354"/>
            <a:ext cx="2078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spc="300" dirty="0">
                <a:solidFill>
                  <a:srgbClr val="FFFF00"/>
                </a:solidFill>
                <a:latin typeface="Arial"/>
                <a:ea typeface="微软雅黑"/>
              </a:rPr>
              <a:t>H</a:t>
            </a:r>
            <a:r>
              <a:rPr lang="en-US" altLang="zh-CN" sz="1400" b="1" spc="300" dirty="0" smtClean="0">
                <a:solidFill>
                  <a:srgbClr val="FFFF00"/>
                </a:solidFill>
                <a:latin typeface="Arial"/>
                <a:ea typeface="微软雅黑"/>
              </a:rPr>
              <a:t>eat sensing type</a:t>
            </a:r>
            <a:endParaRPr kumimoji="0" lang="zh-CN" altLang="en-US" sz="14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3776927" y="2483295"/>
            <a:ext cx="2078998" cy="464540"/>
          </a:xfrm>
          <a:prstGeom prst="rect">
            <a:avLst/>
          </a:prstGeom>
          <a:solidFill>
            <a:srgbClr val="C850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3918239" y="2455179"/>
            <a:ext cx="1852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Smoke sensing type</a:t>
            </a:r>
            <a:endParaRPr kumimoji="0" lang="zh-CN" altLang="en-US" sz="1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6463831" y="1695021"/>
            <a:ext cx="2078998" cy="464539"/>
          </a:xfrm>
          <a:prstGeom prst="rect">
            <a:avLst/>
          </a:prstGeom>
          <a:solidFill>
            <a:srgbClr val="C850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6554810" y="1774962"/>
            <a:ext cx="1927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Multi-IR type</a:t>
            </a:r>
            <a:endParaRPr kumimoji="0" lang="zh-CN" altLang="en-US" sz="14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9502972" y="1048932"/>
            <a:ext cx="2078998" cy="697520"/>
          </a:xfrm>
          <a:prstGeom prst="rect">
            <a:avLst/>
          </a:prstGeom>
          <a:solidFill>
            <a:srgbClr val="C850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9346776" y="1178653"/>
            <a:ext cx="2438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spc="300" dirty="0" smtClean="0">
                <a:solidFill>
                  <a:srgbClr val="FFFFFF"/>
                </a:solidFill>
                <a:latin typeface="Arial"/>
                <a:ea typeface="微软雅黑"/>
              </a:rPr>
              <a:t>Far IR heat sensing type</a:t>
            </a:r>
            <a:endParaRPr kumimoji="0" lang="zh-CN" altLang="en-US" sz="1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26" name="Picture 2" descr="NP-FVY210-P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299" y="4326893"/>
            <a:ext cx="1134124" cy="7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80207" y="4412875"/>
            <a:ext cx="938265" cy="938265"/>
          </a:xfrm>
          <a:prstGeom prst="rect">
            <a:avLst/>
          </a:prstGeom>
        </p:spPr>
      </p:pic>
      <p:sp>
        <p:nvSpPr>
          <p:cNvPr id="49" name="标题 5">
            <a:extLst>
              <a:ext uri="{FF2B5EF4-FFF2-40B4-BE49-F238E27FC236}">
                <a16:creationId xmlns:a16="http://schemas.microsoft.com/office/drawing/2014/main" id="{04333001-5DBA-7549-B00A-046B60D22414}"/>
              </a:ext>
            </a:extLst>
          </p:cNvPr>
          <p:cNvSpPr>
            <a:spLocks noGrp="1"/>
          </p:cNvSpPr>
          <p:nvPr/>
        </p:nvSpPr>
        <p:spPr>
          <a:xfrm>
            <a:off x="363603" y="6263099"/>
            <a:ext cx="3030812" cy="539400"/>
          </a:xfrm>
          <a:prstGeom prst="rect">
            <a:avLst/>
          </a:prstGeom>
          <a:noFill/>
          <a:ln w="25400" cap="flat" cmpd="sng" algn="ctr">
            <a:gradFill>
              <a:gsLst>
                <a:gs pos="73000">
                  <a:srgbClr val="C00000">
                    <a:alpha val="0"/>
                  </a:srgbClr>
                </a:gs>
                <a:gs pos="28000">
                  <a:srgbClr val="C00000">
                    <a:alpha val="0"/>
                  </a:srgbClr>
                </a:gs>
                <a:gs pos="0">
                  <a:srgbClr val="C00000"/>
                </a:gs>
                <a:gs pos="100000">
                  <a:srgbClr val="C00000"/>
                </a:gs>
              </a:gsLst>
              <a:lin ang="0" scaled="0"/>
            </a:gra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【</a:t>
            </a:r>
            <a:r>
              <a:rPr lang="en-US" altLang="zh-CN" sz="1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Pros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】 </a:t>
            </a:r>
            <a:r>
              <a:rPr lang="en-US" altLang="zh-CN" sz="1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C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ost-effective</a:t>
            </a:r>
            <a:r>
              <a:rPr kumimoji="0" lang="en-US" altLang="zh-CN" sz="1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 and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 reliable</a:t>
            </a:r>
          </a:p>
          <a:p>
            <a:pPr marL="0" marR="0" lvl="0" indent="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【</a:t>
            </a:r>
            <a:r>
              <a:rPr lang="en-US" altLang="zh-CN" sz="1000" b="1" noProof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Cons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】 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Contac</a:t>
            </a:r>
            <a:r>
              <a:rPr lang="en-US" altLang="zh-CN" sz="1000" b="1" noProof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 heat sensing type can’t identify the initial stage of fire</a:t>
            </a: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</p:txBody>
      </p:sp>
      <p:sp>
        <p:nvSpPr>
          <p:cNvPr id="50" name="标题 5">
            <a:extLst>
              <a:ext uri="{FF2B5EF4-FFF2-40B4-BE49-F238E27FC236}">
                <a16:creationId xmlns:a16="http://schemas.microsoft.com/office/drawing/2014/main" id="{04333001-5DBA-7549-B00A-046B60D22414}"/>
              </a:ext>
            </a:extLst>
          </p:cNvPr>
          <p:cNvSpPr>
            <a:spLocks noGrp="1"/>
          </p:cNvSpPr>
          <p:nvPr/>
        </p:nvSpPr>
        <p:spPr>
          <a:xfrm>
            <a:off x="3608260" y="5980591"/>
            <a:ext cx="2444155" cy="824941"/>
          </a:xfrm>
          <a:prstGeom prst="rect">
            <a:avLst/>
          </a:prstGeom>
          <a:noFill/>
          <a:ln w="25400" cap="flat" cmpd="sng" algn="ctr">
            <a:gradFill>
              <a:gsLst>
                <a:gs pos="73000">
                  <a:srgbClr val="C00000">
                    <a:alpha val="0"/>
                  </a:srgbClr>
                </a:gs>
                <a:gs pos="28000">
                  <a:srgbClr val="C00000">
                    <a:alpha val="0"/>
                  </a:srgbClr>
                </a:gs>
                <a:gs pos="0">
                  <a:srgbClr val="C00000"/>
                </a:gs>
                <a:gs pos="100000">
                  <a:srgbClr val="C00000"/>
                </a:gs>
              </a:gsLst>
              <a:lin ang="0" scaled="0"/>
            </a:gra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【</a:t>
            </a:r>
            <a:r>
              <a:rPr lang="en-US" altLang="zh-CN" sz="1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Pros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】 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Accurate smoke detection</a:t>
            </a:r>
            <a:endParaRPr kumimoji="0" lang="en-US" altLang="zh-CN" sz="1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  <a:p>
            <a:pPr marL="0" marR="0" lvl="0" indent="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【</a:t>
            </a:r>
            <a:r>
              <a:rPr lang="en-US" altLang="zh-CN" sz="1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Cons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】 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Not suitable for places with little smoke </a:t>
            </a:r>
            <a:r>
              <a:rPr lang="en-US" altLang="zh-CN" sz="1000" b="1" noProof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during 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deflagration or combustion / large</a:t>
            </a:r>
            <a:r>
              <a:rPr kumimoji="0" lang="en-US" altLang="zh-CN" sz="1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spaces / outdoors</a:t>
            </a: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</p:txBody>
      </p:sp>
      <p:sp>
        <p:nvSpPr>
          <p:cNvPr id="51" name="标题 5">
            <a:extLst>
              <a:ext uri="{FF2B5EF4-FFF2-40B4-BE49-F238E27FC236}">
                <a16:creationId xmlns:a16="http://schemas.microsoft.com/office/drawing/2014/main" id="{04333001-5DBA-7549-B00A-046B60D22414}"/>
              </a:ext>
            </a:extLst>
          </p:cNvPr>
          <p:cNvSpPr>
            <a:spLocks noGrp="1"/>
          </p:cNvSpPr>
          <p:nvPr/>
        </p:nvSpPr>
        <p:spPr>
          <a:xfrm>
            <a:off x="6153550" y="5343686"/>
            <a:ext cx="2900436" cy="1458814"/>
          </a:xfrm>
          <a:prstGeom prst="rect">
            <a:avLst/>
          </a:prstGeom>
          <a:noFill/>
          <a:ln w="25400" cap="flat" cmpd="sng" algn="ctr">
            <a:gradFill>
              <a:gsLst>
                <a:gs pos="73000">
                  <a:srgbClr val="C00000">
                    <a:alpha val="0"/>
                  </a:srgbClr>
                </a:gs>
                <a:gs pos="28000">
                  <a:srgbClr val="C00000">
                    <a:alpha val="0"/>
                  </a:srgbClr>
                </a:gs>
                <a:gs pos="0">
                  <a:srgbClr val="C00000"/>
                </a:gs>
                <a:gs pos="100000">
                  <a:srgbClr val="C00000"/>
                </a:gs>
              </a:gsLst>
              <a:lin ang="0" scaled="0"/>
            </a:gra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【</a:t>
            </a:r>
            <a:r>
              <a:rPr lang="en-US" altLang="zh-CN" sz="1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Pros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】 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Accurate flame detection</a:t>
            </a:r>
            <a:r>
              <a:rPr kumimoji="0" lang="en-US" altLang="zh-CN" sz="1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 free of interferences of high temperature, sunlight and other environmental factors; </a:t>
            </a:r>
          </a:p>
          <a:p>
            <a:pPr marL="0" marR="0" lvl="0" indent="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high performance-cost ratio; </a:t>
            </a:r>
          </a:p>
          <a:p>
            <a:pPr marL="0" marR="0" lvl="0" indent="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abundant communication modes and alarm interfaces</a:t>
            </a:r>
            <a:r>
              <a:rPr lang="en-US" altLang="zh-CN" sz="1000" b="1" noProof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 </a:t>
            </a:r>
            <a:r>
              <a:rPr lang="en-US" altLang="zh-CN" sz="1000" b="1" noProof="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can match the personalized needs of various scenarios</a:t>
            </a:r>
            <a:endParaRPr kumimoji="0" lang="en-US" altLang="zh-CN" sz="1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  <a:p>
            <a:pPr marL="0" marR="0" lvl="0" indent="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【Cons】 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Unable to detect abnormal temperature</a:t>
            </a: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</p:txBody>
      </p:sp>
      <p:sp>
        <p:nvSpPr>
          <p:cNvPr id="52" name="标题 5">
            <a:extLst>
              <a:ext uri="{FF2B5EF4-FFF2-40B4-BE49-F238E27FC236}">
                <a16:creationId xmlns:a16="http://schemas.microsoft.com/office/drawing/2014/main" id="{04333001-5DBA-7549-B00A-046B60D22414}"/>
              </a:ext>
            </a:extLst>
          </p:cNvPr>
          <p:cNvSpPr>
            <a:spLocks noGrp="1"/>
          </p:cNvSpPr>
          <p:nvPr/>
        </p:nvSpPr>
        <p:spPr>
          <a:xfrm>
            <a:off x="9155121" y="5359543"/>
            <a:ext cx="2943414" cy="1442956"/>
          </a:xfrm>
          <a:prstGeom prst="rect">
            <a:avLst/>
          </a:prstGeom>
          <a:noFill/>
          <a:ln w="25400" cap="flat" cmpd="sng" algn="ctr">
            <a:gradFill>
              <a:gsLst>
                <a:gs pos="73000">
                  <a:srgbClr val="C00000">
                    <a:alpha val="0"/>
                  </a:srgbClr>
                </a:gs>
                <a:gs pos="28000">
                  <a:srgbClr val="C00000">
                    <a:alpha val="0"/>
                  </a:srgbClr>
                </a:gs>
                <a:gs pos="0">
                  <a:srgbClr val="C00000"/>
                </a:gs>
                <a:gs pos="100000">
                  <a:srgbClr val="C00000"/>
                </a:gs>
              </a:gsLst>
              <a:lin ang="0" scaled="0"/>
            </a:gra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【</a:t>
            </a:r>
            <a:r>
              <a:rPr lang="en-US" altLang="zh-CN" sz="1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Pros</a:t>
            </a: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】</a:t>
            </a:r>
            <a:r>
              <a:rPr lang="en-US" altLang="zh-CN" sz="1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Millisecond 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response </a:t>
            </a:r>
            <a:r>
              <a:rPr lang="en-US" altLang="zh-CN" sz="1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speed to detect abnormal temperature; 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support thermal </a:t>
            </a:r>
            <a:r>
              <a:rPr lang="en-US" altLang="zh-CN" sz="1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imaging, 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assist visible light AI </a:t>
            </a:r>
            <a:r>
              <a:rPr lang="en-US" altLang="zh-CN" sz="1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ZWAdobeF" pitchFamily="2" charset="0"/>
                <a:sym typeface="+mn-lt"/>
              </a:rPr>
              <a:t>recognition</a:t>
            </a:r>
            <a:endParaRPr kumimoji="0" lang="en-US" altLang="zh-CN" sz="1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  <a:p>
            <a:pPr marL="0" marR="0" lvl="0" indent="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【Cons】</a:t>
            </a:r>
            <a:r>
              <a:rPr lang="en-US" altLang="zh-CN" sz="1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Relatively high price; trigger false alarm affected 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by sunlight and high temperature </a:t>
            </a:r>
            <a:r>
              <a:rPr lang="en-US" altLang="zh-CN" sz="1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objects; 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if there is a fire </a:t>
            </a:r>
            <a:r>
              <a:rPr lang="en-US" altLang="zh-CN" sz="1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in 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the sunlight reflection area, </a:t>
            </a:r>
            <a:r>
              <a:rPr lang="en-US" altLang="zh-CN" sz="1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there is possibility of missing alarm.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  <a:p>
            <a:pPr marL="0" marR="0" lvl="0" indent="0" algn="l" defTabSz="12192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ZWAdobeF" pitchFamily="2" charset="0"/>
              <a:sym typeface="+mn-l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24691" y="1908430"/>
            <a:ext cx="4591876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24" lvl="0" indent="-135024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zh-CN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rPr>
              <a:t>There is no best sensor, but only the most suitable sensor</a:t>
            </a:r>
            <a:r>
              <a:rPr kumimoji="1" lang="en-US" altLang="zh-CN" sz="1600" dirty="0" smtClean="0">
                <a:solidFill>
                  <a:srgbClr val="FF0000"/>
                </a:solidFill>
                <a:latin typeface="微软雅黑" panose="020F0502020204030204"/>
                <a:cs typeface="+mn-ea"/>
                <a:sym typeface="+mn-lt"/>
              </a:rPr>
              <a:t>!</a:t>
            </a:r>
            <a:endParaRPr kumimoji="1" lang="en-US" altLang="zh-CN" sz="1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59" y="4116031"/>
            <a:ext cx="1373148" cy="1373148"/>
          </a:xfrm>
          <a:prstGeom prst="rect">
            <a:avLst/>
          </a:prstGeom>
        </p:spPr>
      </p:pic>
      <p:sp>
        <p:nvSpPr>
          <p:cNvPr id="89" name="矩形 88"/>
          <p:cNvSpPr/>
          <p:nvPr/>
        </p:nvSpPr>
        <p:spPr>
          <a:xfrm>
            <a:off x="827513" y="681334"/>
            <a:ext cx="7192537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rPr>
              <a:t>Core concepts</a:t>
            </a:r>
            <a:r>
              <a:rPr kumimoji="1" lang="zh-CN" alt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rPr>
              <a:t>：</a:t>
            </a:r>
            <a:endParaRPr kumimoji="1" lang="en-US" altLang="zh-CN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  <a:p>
            <a:pPr marL="135024" marR="0" lvl="0" indent="-135024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rPr>
              <a:t>1+N integrated design</a:t>
            </a:r>
            <a:r>
              <a:rPr kumimoji="1" lang="zh-CN" altLang="en-US" sz="1600" dirty="0">
                <a:solidFill>
                  <a:srgbClr val="000000"/>
                </a:solidFill>
                <a:latin typeface="微软雅黑" panose="020F0502020204030204"/>
                <a:ea typeface="微软雅黑"/>
                <a:cs typeface="+mn-ea"/>
                <a:sym typeface="+mn-lt"/>
              </a:rPr>
              <a:t> </a:t>
            </a:r>
            <a:r>
              <a:rPr kumimoji="1" lang="en-US" altLang="zh-CN" sz="1600" dirty="0" smtClean="0">
                <a:solidFill>
                  <a:srgbClr val="000000"/>
                </a:solidFill>
                <a:latin typeface="微软雅黑" panose="020F0502020204030204"/>
                <a:ea typeface="微软雅黑"/>
                <a:cs typeface="+mn-ea"/>
                <a:sym typeface="+mn-lt"/>
              </a:rPr>
              <a:t>(</a:t>
            </a:r>
            <a:r>
              <a:rPr kumimoji="1" lang="en-US" altLang="zh-CN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rPr>
              <a:t>AI vision + various multispectral</a:t>
            </a:r>
            <a:r>
              <a:rPr kumimoji="1" lang="en-US" altLang="zh-CN" sz="16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rPr>
              <a:t> detector)</a:t>
            </a:r>
            <a:endParaRPr kumimoji="1" lang="en-US" altLang="zh-CN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  <a:p>
            <a:pPr marL="135024" marR="0" lvl="0" indent="-135024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rPr>
              <a:t>Professional pyrotechnic deep learning algorithm based on massive industrial scene material</a:t>
            </a:r>
            <a:r>
              <a:rPr kumimoji="1" lang="en-US" altLang="zh-CN" sz="16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rPr>
              <a:t> training</a:t>
            </a: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07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占位符 2"/>
          <p:cNvSpPr txBox="1">
            <a:spLocks/>
          </p:cNvSpPr>
          <p:nvPr/>
        </p:nvSpPr>
        <p:spPr>
          <a:xfrm>
            <a:off x="522436" y="180877"/>
            <a:ext cx="10585520" cy="572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lvl="0">
              <a:lnSpc>
                <a:spcPct val="90000"/>
              </a:lnSpc>
              <a:spcBef>
                <a:spcPct val="0"/>
              </a:spcBef>
              <a:buNone/>
              <a:defRPr sz="24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 panose="020B0604020202020204" pitchFamily="34" charset="0"/>
              </a:rPr>
              <a:t>Comparison of Parameters between Products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60830"/>
              </p:ext>
            </p:extLst>
          </p:nvPr>
        </p:nvGraphicFramePr>
        <p:xfrm>
          <a:off x="800956" y="1661052"/>
          <a:ext cx="10440330" cy="48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9346">
                  <a:extLst>
                    <a:ext uri="{9D8B030D-6E8A-4147-A177-3AD203B41FA5}">
                      <a16:colId xmlns:a16="http://schemas.microsoft.com/office/drawing/2014/main" val="1334220722"/>
                    </a:ext>
                  </a:extLst>
                </a:gridCol>
                <a:gridCol w="4690874">
                  <a:extLst>
                    <a:ext uri="{9D8B030D-6E8A-4147-A177-3AD203B41FA5}">
                      <a16:colId xmlns:a16="http://schemas.microsoft.com/office/drawing/2014/main" val="546193940"/>
                    </a:ext>
                  </a:extLst>
                </a:gridCol>
                <a:gridCol w="3480110">
                  <a:extLst>
                    <a:ext uri="{9D8B030D-6E8A-4147-A177-3AD203B41FA5}">
                      <a16:colId xmlns:a16="http://schemas.microsoft.com/office/drawing/2014/main" val="2486193388"/>
                    </a:ext>
                  </a:extLst>
                </a:gridCol>
              </a:tblGrid>
              <a:tr h="41939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HF-VR343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HF-VR244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518599"/>
                  </a:ext>
                </a:extLst>
              </a:tr>
              <a:tr h="3614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Sensor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Duel</a:t>
                      </a:r>
                      <a:r>
                        <a:rPr lang="en-US" altLang="zh-CN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-IR: 4.3 um + 3.8 um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Triple-IR: </a:t>
                      </a:r>
                      <a:r>
                        <a:rPr lang="en-US" altLang="zh-CN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4.3 um + 3.8 um+5.0um</a:t>
                      </a:r>
                      <a:endParaRPr lang="zh-CN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1786438"/>
                  </a:ext>
                </a:extLst>
              </a:tr>
              <a:tr h="3484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Detection Range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within 30 meters(0.1 m</a:t>
                      </a:r>
                      <a:r>
                        <a:rPr lang="en-US" altLang="zh-CN" sz="1200" baseline="3000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altLang="zh-CN" sz="120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fire pan)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within 50 meters(0.1 m</a:t>
                      </a:r>
                      <a:r>
                        <a:rPr lang="en-US" altLang="zh-CN" sz="1200" baseline="300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fire pan)</a:t>
                      </a:r>
                      <a:endParaRPr lang="zh-CN" altLang="en-US" sz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6007004"/>
                  </a:ext>
                </a:extLst>
              </a:tr>
              <a:tr h="40607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Professional intelligence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AI Smoke and flame detection</a:t>
                      </a:r>
                    </a:p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20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on-duty/off-duty status, channel occupation, dangerous behaviors</a:t>
                      </a:r>
                      <a:endParaRPr lang="zh-CN" altLang="en-US" sz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20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AI Smoke and fire detection</a:t>
                      </a:r>
                      <a:endParaRPr lang="zh-CN" altLang="en-US" sz="1200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195456"/>
                  </a:ext>
                </a:extLst>
              </a:tr>
              <a:tr h="3856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zh-CN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image size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2688×1520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2560 × 1440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961403"/>
                  </a:ext>
                </a:extLst>
              </a:tr>
              <a:tr h="41200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Communication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Wired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Wired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1258459"/>
                  </a:ext>
                </a:extLst>
              </a:tr>
              <a:tr h="3625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Alarm</a:t>
                      </a:r>
                      <a:r>
                        <a:rPr lang="en-US" altLang="zh-CN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interfaces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input,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zh-CN" alt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outputs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 inputs,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zh-CN" alt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outputs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6300848"/>
                  </a:ext>
                </a:extLst>
              </a:tr>
              <a:tr h="445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Audio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built-in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microphone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，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built-in speaker,</a:t>
                      </a:r>
                    </a:p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input (Line in),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zh-CN" alt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outputs (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Line out)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built-in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microphone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，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built-in speaker,</a:t>
                      </a:r>
                    </a:p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input (Line in),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zh-CN" alt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outputs (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Line out)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4643560"/>
                  </a:ext>
                </a:extLst>
              </a:tr>
              <a:tr h="3755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Protection</a:t>
                      </a:r>
                      <a:r>
                        <a:rPr lang="en-US" altLang="zh-CN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degree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IP67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IP67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390996"/>
                  </a:ext>
                </a:extLst>
              </a:tr>
              <a:tr h="41200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SD</a:t>
                      </a:r>
                      <a:r>
                        <a:rPr lang="zh-CN" altLang="en-US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baseline="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card expansion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Support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256GB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Support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（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128GB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555024"/>
                  </a:ext>
                </a:extLst>
              </a:tr>
              <a:tr h="3495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Reverse power supply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Support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×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4506692"/>
                  </a:ext>
                </a:extLst>
              </a:tr>
              <a:tr h="5468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Sensor Ad Hoc network</a:t>
                      </a:r>
                      <a:endParaRPr lang="zh-CN" altLang="en-US" sz="12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DC12V</a:t>
                      </a:r>
                      <a:r>
                        <a:rPr lang="zh-CN" alt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reverse power supply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×</a:t>
                      </a:r>
                      <a:endParaRPr lang="zh-CN" altLang="en-US" sz="1200" dirty="0" smtClean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035589"/>
                  </a:ext>
                </a:extLst>
              </a:tr>
            </a:tbl>
          </a:graphicData>
        </a:graphic>
      </p:graphicFrame>
      <p:pic>
        <p:nvPicPr>
          <p:cNvPr id="11" name="Picture 2" descr="双波段红外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076" y="760762"/>
            <a:ext cx="1335913" cy="100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NP-FVR213-P(3mm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609" y="760762"/>
            <a:ext cx="1690439" cy="109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94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 descr="NP-FVR213-P(3mm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1384" flipH="1">
            <a:off x="522439" y="1591441"/>
            <a:ext cx="3135240" cy="209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双波段红外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5" y="1327306"/>
            <a:ext cx="3335134" cy="250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圆角矩形 21"/>
          <p:cNvSpPr/>
          <p:nvPr/>
        </p:nvSpPr>
        <p:spPr>
          <a:xfrm rot="5400000">
            <a:off x="5444365" y="-4501853"/>
            <a:ext cx="1303271" cy="12191999"/>
          </a:xfrm>
          <a:prstGeom prst="roundRect">
            <a:avLst>
              <a:gd name="adj" fmla="val 0"/>
            </a:avLst>
          </a:prstGeom>
          <a:solidFill>
            <a:srgbClr val="C850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文本占位符 2"/>
          <p:cNvSpPr txBox="1">
            <a:spLocks/>
          </p:cNvSpPr>
          <p:nvPr/>
        </p:nvSpPr>
        <p:spPr>
          <a:xfrm>
            <a:off x="544738" y="147892"/>
            <a:ext cx="6101390" cy="572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2400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 panose="020B0604020202020204" pitchFamily="34" charset="0"/>
              </a:rPr>
              <a:t>Multi-</a:t>
            </a:r>
            <a:r>
              <a:rPr lang="en-US" altLang="zh-CN" dirty="0" smtClean="0">
                <a:solidFill>
                  <a:srgbClr val="000000"/>
                </a:solidFill>
                <a:latin typeface="Arial"/>
                <a:ea typeface="微软雅黑"/>
                <a:sym typeface="Arial" panose="020B0604020202020204" pitchFamily="34" charset="0"/>
              </a:rPr>
              <a:t>IR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 panose="020B0604020202020204" pitchFamily="34" charset="0"/>
              </a:rPr>
              <a:t>flame detection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76323" y="1118384"/>
            <a:ext cx="9838041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zh-CN" altLang="en-US" sz="1600" dirty="0" smtClean="0">
                <a:solidFill>
                  <a:srgbClr val="FFFFFF"/>
                </a:solidFill>
              </a:rPr>
              <a:t>Using</a:t>
            </a:r>
            <a:r>
              <a:rPr lang="en-US" altLang="zh-CN" sz="1600" dirty="0" smtClean="0">
                <a:solidFill>
                  <a:srgbClr val="FFFFFF"/>
                </a:solidFill>
              </a:rPr>
              <a:t> multi-IR </a:t>
            </a:r>
            <a:r>
              <a:rPr lang="en-US" altLang="zh-CN" sz="1600" dirty="0">
                <a:solidFill>
                  <a:srgbClr val="FFFFFF"/>
                </a:solidFill>
              </a:rPr>
              <a:t>infrared pyroelectric sensor and AI deep learning algorithm</a:t>
            </a:r>
            <a:r>
              <a:rPr lang="zh-CN" altLang="en-US" sz="1600" dirty="0" smtClean="0">
                <a:solidFill>
                  <a:srgbClr val="FFFFFF"/>
                </a:solidFill>
              </a:rPr>
              <a:t>, </a:t>
            </a:r>
            <a:r>
              <a:rPr lang="zh-CN" altLang="en-US" sz="1600" dirty="0">
                <a:solidFill>
                  <a:srgbClr val="FFFFFF"/>
                </a:solidFill>
              </a:rPr>
              <a:t>the ambient temperature around the sensor can be detected in real time</a:t>
            </a:r>
            <a:r>
              <a:rPr lang="zh-CN" altLang="en-US" sz="1600" dirty="0" smtClean="0">
                <a:solidFill>
                  <a:srgbClr val="FFFFFF"/>
                </a:solidFill>
              </a:rPr>
              <a:t>.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lvl="0" algn="just">
              <a:lnSpc>
                <a:spcPct val="110000"/>
              </a:lnSpc>
              <a:defRPr/>
            </a:pPr>
            <a:r>
              <a:rPr lang="en-US" altLang="zh-CN" sz="1600" dirty="0">
                <a:solidFill>
                  <a:srgbClr val="FFFFFF"/>
                </a:solidFill>
              </a:rPr>
              <a:t>Detection range: 100 ° cone (covering visible </a:t>
            </a:r>
            <a:r>
              <a:rPr lang="en-US" altLang="zh-CN" sz="1600" dirty="0" smtClean="0">
                <a:solidFill>
                  <a:srgbClr val="FFFFFF"/>
                </a:solidFill>
              </a:rPr>
              <a:t>lens), 30m/50m </a:t>
            </a:r>
            <a:r>
              <a:rPr lang="en-US" altLang="zh-CN" sz="1600" dirty="0">
                <a:solidFill>
                  <a:srgbClr val="FFFFFF"/>
                </a:solidFill>
              </a:rPr>
              <a:t>detection range (0.1 ㎡ fire pan)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>
          <a:xfrm>
            <a:off x="276168" y="1110743"/>
            <a:ext cx="1621021" cy="893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srgbClr val="FFFFFF"/>
                </a:solidFill>
                <a:latin typeface="Arial"/>
                <a:ea typeface="微软雅黑"/>
              </a:rPr>
              <a:t>Flame Identification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等腰三角形 29"/>
          <p:cNvSpPr/>
          <p:nvPr/>
        </p:nvSpPr>
        <p:spPr>
          <a:xfrm rot="19188583">
            <a:off x="-244036" y="3065202"/>
            <a:ext cx="4706417" cy="1520704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876784" y="3032361"/>
            <a:ext cx="479246" cy="48046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159" y="5066675"/>
            <a:ext cx="1772581" cy="900393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1897385" y="5993682"/>
            <a:ext cx="1102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30m</a:t>
            </a:r>
            <a:r>
              <a:rPr lang="en-US" altLang="zh-CN" sz="1400" noProof="0" dirty="0" smtClean="0">
                <a:solidFill>
                  <a:srgbClr val="000000"/>
                </a:solidFill>
                <a:latin typeface="Arial"/>
                <a:ea typeface="微软雅黑"/>
              </a:rPr>
              <a:t>/50m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>
            <a:off x="1272209" y="5967068"/>
            <a:ext cx="213271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3658334" y="6001116"/>
            <a:ext cx="172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400" dirty="0">
                <a:solidFill>
                  <a:srgbClr val="000000"/>
                </a:solidFill>
              </a:rPr>
              <a:t>0.1 ㎡ fire pan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 rot="19065262">
            <a:off x="1211616" y="3599883"/>
            <a:ext cx="2320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 smtClean="0">
                <a:solidFill>
                  <a:srgbClr val="000000"/>
                </a:solidFill>
              </a:rPr>
              <a:t>100° </a:t>
            </a:r>
            <a:r>
              <a:rPr lang="en-US" altLang="zh-CN" dirty="0">
                <a:solidFill>
                  <a:srgbClr val="000000"/>
                </a:solidFill>
              </a:rPr>
              <a:t>ultra wide detection angle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16" y="2464666"/>
            <a:ext cx="3115275" cy="1868051"/>
          </a:xfrm>
          <a:prstGeom prst="rect">
            <a:avLst/>
          </a:prstGeom>
        </p:spPr>
      </p:pic>
      <p:cxnSp>
        <p:nvCxnSpPr>
          <p:cNvPr id="42" name="直接箭头连接符 41"/>
          <p:cNvCxnSpPr/>
          <p:nvPr/>
        </p:nvCxnSpPr>
        <p:spPr>
          <a:xfrm flipH="1">
            <a:off x="7826766" y="2717353"/>
            <a:ext cx="547919" cy="1007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7021770" y="2471594"/>
            <a:ext cx="2498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39">
              <a:defRPr/>
            </a:pPr>
            <a:r>
              <a:rPr lang="en-US" altLang="zh-CN" sz="1200" dirty="0">
                <a:solidFill>
                  <a:srgbClr val="FF0000"/>
                </a:solidFill>
                <a:cs typeface="+mn-ea"/>
                <a:sym typeface="+mn-lt"/>
              </a:rPr>
              <a:t>CO</a:t>
            </a:r>
            <a:r>
              <a:rPr lang="en-US" altLang="zh-CN" sz="1200" baseline="-25000" dirty="0">
                <a:solidFill>
                  <a:srgbClr val="FF0000"/>
                </a:solidFill>
                <a:cs typeface="+mn-ea"/>
                <a:sym typeface="+mn-lt"/>
              </a:rPr>
              <a:t>2</a:t>
            </a:r>
            <a:r>
              <a:rPr lang="en-US" altLang="zh-CN" sz="1200" dirty="0">
                <a:solidFill>
                  <a:srgbClr val="FF0000"/>
                </a:solidFill>
                <a:cs typeface="+mn-ea"/>
                <a:sym typeface="+mn-lt"/>
              </a:rPr>
              <a:t> radiation in the 4.3um band</a:t>
            </a:r>
          </a:p>
        </p:txBody>
      </p:sp>
      <p:cxnSp>
        <p:nvCxnSpPr>
          <p:cNvPr id="44" name="直接箭头连接符 43"/>
          <p:cNvCxnSpPr/>
          <p:nvPr/>
        </p:nvCxnSpPr>
        <p:spPr>
          <a:xfrm flipV="1">
            <a:off x="7597798" y="4082833"/>
            <a:ext cx="0" cy="2059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7444339" y="4296238"/>
            <a:ext cx="1771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3.8um ref band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2906" y="4842494"/>
            <a:ext cx="2950720" cy="1690707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9463840" y="2842329"/>
            <a:ext cx="2286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400" noProof="0" dirty="0" smtClean="0">
                <a:solidFill>
                  <a:srgbClr val="000000"/>
                </a:solidFill>
                <a:latin typeface="Arial"/>
                <a:ea typeface="微软雅黑"/>
              </a:rPr>
              <a:t>Fire check model: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5377579" y="2419424"/>
            <a:ext cx="3962200" cy="4307599"/>
          </a:xfrm>
          <a:prstGeom prst="roundRect">
            <a:avLst>
              <a:gd name="adj" fmla="val 682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50" name="直接箭头连接符 49"/>
          <p:cNvCxnSpPr/>
          <p:nvPr/>
        </p:nvCxnSpPr>
        <p:spPr>
          <a:xfrm flipV="1">
            <a:off x="8958146" y="4460488"/>
            <a:ext cx="639337" cy="14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9772279" y="3229265"/>
            <a:ext cx="187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b="1" dirty="0" smtClean="0">
                <a:solidFill>
                  <a:srgbClr val="182866">
                    <a:lumMod val="60000"/>
                    <a:lumOff val="40000"/>
                  </a:srgbClr>
                </a:solidFill>
              </a:rPr>
              <a:t>True </a:t>
            </a:r>
            <a:r>
              <a:rPr lang="en-US" altLang="zh-CN" b="1" dirty="0">
                <a:solidFill>
                  <a:srgbClr val="182866">
                    <a:lumMod val="60000"/>
                    <a:lumOff val="40000"/>
                  </a:srgbClr>
                </a:solidFill>
              </a:rPr>
              <a:t>flame only</a:t>
            </a:r>
          </a:p>
        </p:txBody>
      </p:sp>
      <p:sp>
        <p:nvSpPr>
          <p:cNvPr id="52" name="矩形 51"/>
          <p:cNvSpPr/>
          <p:nvPr/>
        </p:nvSpPr>
        <p:spPr>
          <a:xfrm>
            <a:off x="5377578" y="2962789"/>
            <a:ext cx="353943" cy="127214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lvl="0">
              <a:defRPr/>
            </a:pPr>
            <a:r>
              <a:rPr lang="en-US" altLang="zh-CN" sz="1100" b="1" dirty="0">
                <a:solidFill>
                  <a:srgbClr val="000000"/>
                </a:solidFill>
              </a:rPr>
              <a:t>IR flame detector </a:t>
            </a:r>
          </a:p>
        </p:txBody>
      </p:sp>
      <p:sp>
        <p:nvSpPr>
          <p:cNvPr id="53" name="矩形 52"/>
          <p:cNvSpPr/>
          <p:nvPr/>
        </p:nvSpPr>
        <p:spPr>
          <a:xfrm>
            <a:off x="5443660" y="5209119"/>
            <a:ext cx="353943" cy="127214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lvl="0">
              <a:defRPr/>
            </a:pPr>
            <a:r>
              <a:rPr lang="en-US" altLang="zh-CN" sz="1100" b="1" dirty="0">
                <a:solidFill>
                  <a:srgbClr val="000000"/>
                </a:solidFill>
              </a:rPr>
              <a:t>IR flame detector 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9463840" y="3677756"/>
            <a:ext cx="24900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solidFill>
                  <a:srgbClr val="000000"/>
                </a:solidFill>
              </a:rPr>
              <a:t>Detect time</a:t>
            </a:r>
            <a:r>
              <a:rPr lang="zh-CN" altLang="en-US" sz="1400" dirty="0">
                <a:solidFill>
                  <a:srgbClr val="000000"/>
                </a:solidFill>
              </a:rPr>
              <a:t>：</a:t>
            </a:r>
            <a:r>
              <a:rPr lang="en-US" altLang="zh-CN" sz="1400" dirty="0">
                <a:solidFill>
                  <a:srgbClr val="000000"/>
                </a:solidFill>
              </a:rPr>
              <a:t>in </a:t>
            </a:r>
            <a:r>
              <a:rPr lang="en-US" altLang="zh-CN" sz="1400" dirty="0">
                <a:solidFill>
                  <a:srgbClr val="FF0000"/>
                </a:solidFill>
              </a:rPr>
              <a:t>5s</a:t>
            </a:r>
          </a:p>
          <a:p>
            <a:pPr lvl="0">
              <a:defRPr/>
            </a:pPr>
            <a:endParaRPr lang="en-US" altLang="zh-CN" sz="1400" dirty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solidFill>
                  <a:srgbClr val="000000"/>
                </a:solidFill>
              </a:rPr>
              <a:t>Organic combustion detection rate </a:t>
            </a:r>
            <a:r>
              <a:rPr lang="zh-CN" altLang="en-US" sz="1400" dirty="0">
                <a:solidFill>
                  <a:srgbClr val="000000"/>
                </a:solidFill>
              </a:rPr>
              <a:t>： </a:t>
            </a:r>
            <a:r>
              <a:rPr lang="en-US" altLang="zh-CN" sz="1400" dirty="0">
                <a:solidFill>
                  <a:srgbClr val="FF0000"/>
                </a:solidFill>
              </a:rPr>
              <a:t>99%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solidFill>
                  <a:srgbClr val="000000"/>
                </a:solidFill>
              </a:rPr>
              <a:t>Not affected by sunlight spots and high temperatures in summer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2202677" y="2598558"/>
            <a:ext cx="491512" cy="487542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59" name="直接箭头连接符 58"/>
          <p:cNvCxnSpPr/>
          <p:nvPr/>
        </p:nvCxnSpPr>
        <p:spPr>
          <a:xfrm flipV="1">
            <a:off x="8129550" y="3923049"/>
            <a:ext cx="0" cy="2059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7976091" y="4129020"/>
            <a:ext cx="1771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5.0um ref band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47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【14】HF-VR343 FIRE det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46" y="1423555"/>
            <a:ext cx="8600206" cy="4862944"/>
          </a:xfrm>
          <a:prstGeom prst="rect">
            <a:avLst/>
          </a:prstGeom>
        </p:spPr>
      </p:pic>
      <p:sp>
        <p:nvSpPr>
          <p:cNvPr id="3" name="文本占位符 2"/>
          <p:cNvSpPr txBox="1">
            <a:spLocks/>
          </p:cNvSpPr>
          <p:nvPr/>
        </p:nvSpPr>
        <p:spPr>
          <a:xfrm>
            <a:off x="544738" y="147892"/>
            <a:ext cx="6101390" cy="572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2400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 panose="020B0604020202020204" pitchFamily="34" charset="0"/>
              </a:rPr>
              <a:t>Video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 panose="020B0604020202020204" pitchFamily="34" charset="0"/>
              </a:rPr>
              <a:t> Demo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" name="Picture 2" descr="双波段红外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8249" y="812800"/>
            <a:ext cx="2486161" cy="18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9740743" y="3024133"/>
            <a:ext cx="1762164" cy="282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Multi-IR</a:t>
            </a:r>
            <a:r>
              <a:rPr kumimoji="0" lang="en-US" altLang="zh-CN" sz="1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Sensor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239961" y="2146548"/>
            <a:ext cx="763729" cy="763729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33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 txBox="1">
            <a:spLocks/>
          </p:cNvSpPr>
          <p:nvPr/>
        </p:nvSpPr>
        <p:spPr>
          <a:xfrm>
            <a:off x="593834" y="221131"/>
            <a:ext cx="6101390" cy="572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2400"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en-US" altLang="zh-CN" dirty="0">
                <a:solidFill>
                  <a:srgbClr val="000000"/>
                </a:solidFill>
                <a:sym typeface="Arial" panose="020B0604020202020204" pitchFamily="34" charset="0"/>
              </a:rPr>
              <a:t> AI </a:t>
            </a:r>
            <a:r>
              <a:rPr lang="en-US" altLang="zh-CN" dirty="0" smtClean="0">
                <a:solidFill>
                  <a:srgbClr val="000000"/>
                </a:solidFill>
                <a:sym typeface="Arial" panose="020B0604020202020204" pitchFamily="34" charset="0"/>
              </a:rPr>
              <a:t>Algorithm Warehouse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 rot="5400000">
            <a:off x="5266968" y="-4391299"/>
            <a:ext cx="1658062" cy="12192002"/>
          </a:xfrm>
          <a:prstGeom prst="roundRect">
            <a:avLst>
              <a:gd name="adj" fmla="val 0"/>
            </a:avLst>
          </a:prstGeom>
          <a:solidFill>
            <a:srgbClr val="C850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43200" y="1133697"/>
            <a:ext cx="9980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1600" dirty="0">
                <a:solidFill>
                  <a:srgbClr val="FFFFFF"/>
                </a:solidFill>
              </a:rPr>
              <a:t>1.5T surging computing power, creating a super strong end-to-end security and consumer integrated detector, allowing AI intelligent recognition to break through performance limitations and achieve more than just a little bit of accuracy!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4290" y="4226019"/>
            <a:ext cx="2175310" cy="830317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srgbClr val="FFFFFF"/>
                </a:solidFill>
                <a:latin typeface="Arial"/>
                <a:ea typeface="微软雅黑"/>
              </a:rPr>
              <a:t>Smoke Detection Algorithm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5199" y="3173626"/>
            <a:ext cx="4029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rgbClr val="000000"/>
                </a:solidFill>
              </a:rPr>
              <a:t>100% </a:t>
            </a:r>
            <a:r>
              <a:rPr lang="en-US" altLang="zh-CN" dirty="0" smtClean="0">
                <a:solidFill>
                  <a:srgbClr val="000000"/>
                </a:solidFill>
              </a:rPr>
              <a:t>Computing Power Performance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左大括号 8"/>
          <p:cNvSpPr/>
          <p:nvPr/>
        </p:nvSpPr>
        <p:spPr>
          <a:xfrm rot="5400000">
            <a:off x="2496536" y="1448094"/>
            <a:ext cx="378373" cy="4782866"/>
          </a:xfrm>
          <a:prstGeom prst="leftBrace">
            <a:avLst>
              <a:gd name="adj1" fmla="val 265231"/>
              <a:gd name="adj2" fmla="val 4969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69600" y="4226018"/>
            <a:ext cx="1154829" cy="830317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srgbClr val="FFFFFF"/>
                </a:solidFill>
                <a:latin typeface="Arial"/>
                <a:ea typeface="微软雅黑"/>
              </a:rPr>
              <a:t>Smoke Detection</a:t>
            </a:r>
            <a:r>
              <a:rPr lang="en-US" altLang="zh-CN" noProof="0" dirty="0" smtClean="0">
                <a:solidFill>
                  <a:srgbClr val="FFFFFF"/>
                </a:solidFill>
                <a:latin typeface="Arial"/>
                <a:ea typeface="微软雅黑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624429" y="4238389"/>
            <a:ext cx="882336" cy="830317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On</a:t>
            </a:r>
            <a:r>
              <a:rPr lang="en-US" altLang="zh-CN" dirty="0" smtClean="0">
                <a:solidFill>
                  <a:srgbClr val="FFFFFF"/>
                </a:solidFill>
                <a:latin typeface="Arial"/>
                <a:ea typeface="微软雅黑"/>
              </a:rPr>
              <a:t>/Off Duty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06765" y="4238389"/>
            <a:ext cx="779017" cy="830317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45392" y="5147874"/>
            <a:ext cx="82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50%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11083" y="5147874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20%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96160" y="5147874"/>
            <a:ext cx="90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10%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345330" y="5147874"/>
            <a:ext cx="113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20%Free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标题 1"/>
          <p:cNvSpPr txBox="1">
            <a:spLocks/>
          </p:cNvSpPr>
          <p:nvPr/>
        </p:nvSpPr>
        <p:spPr>
          <a:xfrm>
            <a:off x="86400" y="1251344"/>
            <a:ext cx="1792800" cy="893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defRPr/>
            </a:pPr>
            <a:r>
              <a:rPr lang="en-US" altLang="zh-CN" dirty="0" smtClean="0">
                <a:solidFill>
                  <a:srgbClr val="FFFFFF"/>
                </a:solidFill>
              </a:rPr>
              <a:t>Intelligence</a:t>
            </a:r>
          </a:p>
          <a:p>
            <a:pPr lvl="0" algn="ctr">
              <a:defRPr/>
            </a:pPr>
            <a:r>
              <a:rPr lang="en-US" altLang="zh-CN" dirty="0" smtClean="0">
                <a:solidFill>
                  <a:srgbClr val="FFFFFF"/>
                </a:solidFill>
              </a:rPr>
              <a:t>Algorithm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19814" y="5724934"/>
            <a:ext cx="4805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altLang="zh-CN" b="1" dirty="0" smtClean="0">
                <a:solidFill>
                  <a:srgbClr val="FF0000"/>
                </a:solidFill>
              </a:rPr>
              <a:t>10+ Al algorithms dynamically loading 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altLang="zh-CN" b="1" dirty="0" smtClean="0">
                <a:solidFill>
                  <a:srgbClr val="FF0000"/>
                </a:solidFill>
              </a:rPr>
              <a:t>On-demand configuration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45330" y="392808"/>
            <a:ext cx="1348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/>
              <a:t>For </a:t>
            </a:r>
            <a:r>
              <a:rPr lang="en-US" altLang="zh-CN" sz="1400" dirty="0" smtClean="0"/>
              <a:t>HF-VR343</a:t>
            </a:r>
            <a:endParaRPr lang="zh-CN" altLang="en-US" sz="1400" dirty="0"/>
          </a:p>
        </p:txBody>
      </p:sp>
      <p:pic>
        <p:nvPicPr>
          <p:cNvPr id="27" name="【16】 Al allocation-HE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9546" y="2841032"/>
            <a:ext cx="5964153" cy="3482743"/>
          </a:xfrm>
          <a:prstGeom prst="rect">
            <a:avLst/>
          </a:prstGeom>
        </p:spPr>
      </p:pic>
      <p:sp>
        <p:nvSpPr>
          <p:cNvPr id="28" name="圆角矩形 27"/>
          <p:cNvSpPr/>
          <p:nvPr/>
        </p:nvSpPr>
        <p:spPr>
          <a:xfrm>
            <a:off x="233498" y="2704699"/>
            <a:ext cx="5541129" cy="3878981"/>
          </a:xfrm>
          <a:prstGeom prst="roundRect">
            <a:avLst>
              <a:gd name="adj" fmla="val 3860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29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 txBox="1">
            <a:spLocks/>
          </p:cNvSpPr>
          <p:nvPr/>
        </p:nvSpPr>
        <p:spPr>
          <a:xfrm>
            <a:off x="544738" y="176692"/>
            <a:ext cx="6101390" cy="572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zh-CN" altLang="en-US" sz="2400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srgbClr val="000000"/>
                </a:solidFill>
                <a:latin typeface="Arial"/>
                <a:ea typeface="微软雅黑"/>
                <a:sym typeface="Arial" panose="020B0604020202020204" pitchFamily="34" charset="0"/>
              </a:rPr>
              <a:t>Reverse Power Supply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圆角矩形 3"/>
          <p:cNvSpPr/>
          <p:nvPr/>
        </p:nvSpPr>
        <p:spPr>
          <a:xfrm rot="5400000">
            <a:off x="5275085" y="-4467640"/>
            <a:ext cx="1641831" cy="12191999"/>
          </a:xfrm>
          <a:prstGeom prst="roundRect">
            <a:avLst>
              <a:gd name="adj" fmla="val 0"/>
            </a:avLst>
          </a:prstGeom>
          <a:solidFill>
            <a:srgbClr val="C850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82490" y="1041793"/>
            <a:ext cx="103095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zh-CN" sz="1600" dirty="0" smtClean="0">
                <a:solidFill>
                  <a:srgbClr val="FFFFFF"/>
                </a:solidFill>
              </a:rPr>
              <a:t>1 </a:t>
            </a:r>
            <a:r>
              <a:rPr lang="zh-CN" altLang="en-US" sz="1600" dirty="0" smtClean="0">
                <a:solidFill>
                  <a:srgbClr val="FFFFFF"/>
                </a:solidFill>
              </a:rPr>
              <a:t> </a:t>
            </a:r>
            <a:r>
              <a:rPr lang="en-US" altLang="zh-CN" sz="1600" dirty="0" smtClean="0">
                <a:solidFill>
                  <a:srgbClr val="FFFFFF"/>
                </a:solidFill>
              </a:rPr>
              <a:t>input &amp; 2 outputs isolation</a:t>
            </a:r>
            <a:r>
              <a:rPr lang="zh-CN" altLang="en-US" sz="1600" dirty="0" smtClean="0">
                <a:solidFill>
                  <a:srgbClr val="FFFFFF"/>
                </a:solidFill>
              </a:rPr>
              <a:t> </a:t>
            </a:r>
            <a:r>
              <a:rPr lang="zh-CN" altLang="en-US" sz="1600" dirty="0">
                <a:solidFill>
                  <a:srgbClr val="FFFFFF"/>
                </a:solidFill>
              </a:rPr>
              <a:t>design, strong anti-interference ability, </a:t>
            </a:r>
            <a:r>
              <a:rPr lang="zh-CN" altLang="en-US" sz="1600" dirty="0" smtClean="0">
                <a:solidFill>
                  <a:srgbClr val="FFFFFF"/>
                </a:solidFill>
              </a:rPr>
              <a:t>maximum output </a:t>
            </a:r>
            <a:r>
              <a:rPr lang="en-US" altLang="zh-CN" sz="1600" dirty="0" smtClean="0">
                <a:solidFill>
                  <a:srgbClr val="FFFFFF"/>
                </a:solidFill>
              </a:rPr>
              <a:t>of alarm up to</a:t>
            </a:r>
            <a:r>
              <a:rPr lang="zh-CN" altLang="en-US" sz="1600" dirty="0" smtClean="0">
                <a:solidFill>
                  <a:srgbClr val="FFFFFF"/>
                </a:solidFill>
              </a:rPr>
              <a:t> </a:t>
            </a:r>
            <a:r>
              <a:rPr lang="zh-CN" altLang="en-US" sz="1600" dirty="0">
                <a:solidFill>
                  <a:srgbClr val="FFFFFF"/>
                </a:solidFill>
              </a:rPr>
              <a:t>DC30</a:t>
            </a:r>
            <a:r>
              <a:rPr lang="zh-CN" altLang="en-US" sz="1600" dirty="0" smtClean="0">
                <a:solidFill>
                  <a:srgbClr val="FFFFFF"/>
                </a:solidFill>
              </a:rPr>
              <a:t>V / 1A</a:t>
            </a:r>
            <a:r>
              <a:rPr lang="en-US" altLang="zh-CN" sz="1600" dirty="0" smtClean="0">
                <a:solidFill>
                  <a:srgbClr val="FFFFFF"/>
                </a:solidFill>
              </a:rPr>
              <a:t>.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600" dirty="0" smtClean="0">
                <a:solidFill>
                  <a:srgbClr val="FFFFFF"/>
                </a:solidFill>
              </a:rPr>
              <a:t>Built</a:t>
            </a:r>
            <a:r>
              <a:rPr lang="zh-CN" altLang="en-US" sz="1600" dirty="0">
                <a:solidFill>
                  <a:srgbClr val="FFFFFF"/>
                </a:solidFill>
              </a:rPr>
              <a:t>-in </a:t>
            </a:r>
            <a:r>
              <a:rPr lang="en-US" altLang="zh-CN" sz="1600" dirty="0" smtClean="0">
                <a:solidFill>
                  <a:srgbClr val="FFFFFF"/>
                </a:solidFill>
              </a:rPr>
              <a:t>Hi-Fi </a:t>
            </a:r>
            <a:r>
              <a:rPr lang="zh-CN" altLang="en-US" sz="1600" dirty="0" smtClean="0">
                <a:solidFill>
                  <a:srgbClr val="FFFFFF"/>
                </a:solidFill>
              </a:rPr>
              <a:t>microphone </a:t>
            </a:r>
            <a:r>
              <a:rPr lang="zh-CN" altLang="en-US" sz="1600" dirty="0">
                <a:solidFill>
                  <a:srgbClr val="FFFFFF"/>
                </a:solidFill>
              </a:rPr>
              <a:t>and speaker, support two-way voice </a:t>
            </a:r>
            <a:r>
              <a:rPr lang="zh-CN" altLang="en-US" sz="1600" dirty="0" smtClean="0">
                <a:solidFill>
                  <a:srgbClr val="FFFFFF"/>
                </a:solidFill>
              </a:rPr>
              <a:t>intercom</a:t>
            </a:r>
            <a:r>
              <a:rPr lang="en-US" altLang="zh-CN" sz="1600" dirty="0">
                <a:solidFill>
                  <a:srgbClr val="FFFFFF"/>
                </a:solidFill>
              </a:rPr>
              <a:t>.</a:t>
            </a:r>
            <a:endParaRPr lang="en-US" altLang="zh-CN" sz="1600" dirty="0">
              <a:solidFill>
                <a:srgbClr val="FFFFFF"/>
              </a:solidFill>
              <a:latin typeface="Arial"/>
              <a:ea typeface="微软雅黑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600" dirty="0" smtClean="0">
                <a:solidFill>
                  <a:srgbClr val="FFFFFF"/>
                </a:solidFill>
              </a:rPr>
              <a:t>Support </a:t>
            </a:r>
            <a:r>
              <a:rPr lang="zh-CN" altLang="en-US" sz="1600" dirty="0">
                <a:solidFill>
                  <a:srgbClr val="FFFFFF"/>
                </a:solidFill>
              </a:rPr>
              <a:t>up to 256G TF card local storage </a:t>
            </a:r>
            <a:r>
              <a:rPr lang="zh-CN" altLang="en-US" sz="1600" dirty="0" smtClean="0">
                <a:solidFill>
                  <a:srgbClr val="FFFFFF"/>
                </a:solidFill>
              </a:rPr>
              <a:t>expansion</a:t>
            </a:r>
            <a:r>
              <a:rPr lang="en-US" altLang="zh-CN" sz="1600" dirty="0" smtClean="0">
                <a:solidFill>
                  <a:srgbClr val="FFFFFF"/>
                </a:solidFill>
              </a:rPr>
              <a:t>.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319287" y="1174365"/>
            <a:ext cx="1399325" cy="893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srgbClr val="FFFFFF"/>
                </a:solidFill>
                <a:latin typeface="Arial"/>
                <a:ea typeface="微软雅黑"/>
              </a:rPr>
              <a:t>Interface design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3601" y="5381927"/>
            <a:ext cx="51742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dirty="0" smtClean="0">
                <a:solidFill>
                  <a:srgbClr val="000000"/>
                </a:solidFill>
              </a:rPr>
              <a:t>Supports </a:t>
            </a:r>
            <a:r>
              <a:rPr lang="zh-CN" altLang="en-US" sz="1400" dirty="0" smtClean="0">
                <a:solidFill>
                  <a:srgbClr val="000000"/>
                </a:solidFill>
              </a:rPr>
              <a:t>DC</a:t>
            </a:r>
            <a:r>
              <a:rPr lang="zh-CN" altLang="en-US" sz="1400" dirty="0">
                <a:solidFill>
                  <a:srgbClr val="000000"/>
                </a:solidFill>
              </a:rPr>
              <a:t>12V reverse power </a:t>
            </a:r>
            <a:r>
              <a:rPr lang="zh-CN" altLang="en-US" sz="1400" dirty="0" smtClean="0">
                <a:solidFill>
                  <a:srgbClr val="000000"/>
                </a:solidFill>
              </a:rPr>
              <a:t>supply </a:t>
            </a:r>
            <a:r>
              <a:rPr lang="en-US" altLang="zh-CN" sz="1400" dirty="0" smtClean="0">
                <a:solidFill>
                  <a:srgbClr val="000000"/>
                </a:solidFill>
              </a:rPr>
              <a:t>for</a:t>
            </a:r>
            <a:r>
              <a:rPr lang="zh-CN" altLang="en-US" sz="1400" dirty="0" smtClean="0">
                <a:solidFill>
                  <a:srgbClr val="000000"/>
                </a:solidFill>
              </a:rPr>
              <a:t> four-</a:t>
            </a:r>
            <a:r>
              <a:rPr lang="en-US" altLang="zh-CN" sz="1400" dirty="0" smtClean="0">
                <a:solidFill>
                  <a:srgbClr val="000000"/>
                </a:solidFill>
              </a:rPr>
              <a:t>bus</a:t>
            </a:r>
            <a:r>
              <a:rPr lang="zh-CN" altLang="en-US" sz="1400" dirty="0" smtClean="0">
                <a:solidFill>
                  <a:srgbClr val="000000"/>
                </a:solidFill>
              </a:rPr>
              <a:t> </a:t>
            </a:r>
            <a:r>
              <a:rPr lang="zh-CN" altLang="en-US" sz="1400" dirty="0">
                <a:solidFill>
                  <a:srgbClr val="000000"/>
                </a:solidFill>
              </a:rPr>
              <a:t>smoke </a:t>
            </a:r>
            <a:r>
              <a:rPr lang="en-US" altLang="zh-CN" sz="1400" dirty="0" smtClean="0">
                <a:solidFill>
                  <a:srgbClr val="000000"/>
                </a:solidFill>
              </a:rPr>
              <a:t>detectors</a:t>
            </a:r>
            <a:r>
              <a:rPr lang="zh-CN" altLang="en-US" sz="1400" dirty="0" smtClean="0">
                <a:solidFill>
                  <a:srgbClr val="000000"/>
                </a:solidFill>
              </a:rPr>
              <a:t> </a:t>
            </a:r>
            <a:r>
              <a:rPr lang="zh-CN" altLang="en-US" sz="1400" dirty="0">
                <a:solidFill>
                  <a:srgbClr val="000000"/>
                </a:solidFill>
              </a:rPr>
              <a:t>power </a:t>
            </a:r>
            <a:r>
              <a:rPr lang="zh-CN" altLang="en-US" sz="1400" dirty="0" smtClean="0">
                <a:solidFill>
                  <a:srgbClr val="000000"/>
                </a:solidFill>
              </a:rPr>
              <a:t> </a:t>
            </a:r>
            <a:r>
              <a:rPr lang="zh-CN" altLang="en-US" sz="1400" dirty="0">
                <a:solidFill>
                  <a:srgbClr val="000000"/>
                </a:solidFill>
              </a:rPr>
              <a:t>at the same </a:t>
            </a:r>
            <a:r>
              <a:rPr lang="zh-CN" altLang="en-US" sz="1400" dirty="0" smtClean="0">
                <a:solidFill>
                  <a:srgbClr val="000000"/>
                </a:solidFill>
              </a:rPr>
              <a:t>time</a:t>
            </a:r>
            <a:r>
              <a:rPr lang="en-US" altLang="zh-CN" sz="1400" dirty="0" smtClean="0">
                <a:solidFill>
                  <a:srgbClr val="000000"/>
                </a:solidFill>
              </a:rPr>
              <a:t>,a</a:t>
            </a:r>
            <a:r>
              <a:rPr lang="zh-CN" altLang="en-US" sz="1400" dirty="0" smtClean="0">
                <a:solidFill>
                  <a:srgbClr val="000000"/>
                </a:solidFill>
              </a:rPr>
              <a:t>s </a:t>
            </a:r>
            <a:r>
              <a:rPr lang="zh-CN" altLang="en-US" sz="1400" dirty="0">
                <a:solidFill>
                  <a:srgbClr val="000000"/>
                </a:solidFill>
              </a:rPr>
              <a:t>well as CO detectors, </a:t>
            </a:r>
            <a:r>
              <a:rPr lang="zh-CN" altLang="en-US" sz="1400" dirty="0" smtClean="0">
                <a:solidFill>
                  <a:srgbClr val="000000"/>
                </a:solidFill>
              </a:rPr>
              <a:t>standalone </a:t>
            </a:r>
            <a:r>
              <a:rPr lang="zh-CN" altLang="en-US" sz="1400" dirty="0">
                <a:solidFill>
                  <a:srgbClr val="000000"/>
                </a:solidFill>
              </a:rPr>
              <a:t>gas </a:t>
            </a:r>
            <a:r>
              <a:rPr lang="en-US" altLang="zh-CN" sz="1400" dirty="0" smtClean="0">
                <a:solidFill>
                  <a:srgbClr val="000000"/>
                </a:solidFill>
              </a:rPr>
              <a:t>detectors, etc.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9287" y="2986165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286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Reverse power supply for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18286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lang="en-US" altLang="zh-CN" b="1" dirty="0" smtClean="0">
                <a:solidFill>
                  <a:srgbClr val="182866">
                    <a:lumMod val="60000"/>
                    <a:lumOff val="40000"/>
                  </a:srgbClr>
                </a:solidFill>
                <a:latin typeface="Arial"/>
                <a:ea typeface="微软雅黑"/>
              </a:rPr>
              <a:t>perception expansion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18286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6" name="Picture 8" descr="HK-SG-1124(Lora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487" y="3826872"/>
            <a:ext cx="995862" cy="66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直接连接符 46"/>
          <p:cNvCxnSpPr/>
          <p:nvPr/>
        </p:nvCxnSpPr>
        <p:spPr>
          <a:xfrm>
            <a:off x="3229651" y="4077670"/>
            <a:ext cx="1724772" cy="5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V="1">
            <a:off x="3187713" y="4207547"/>
            <a:ext cx="1847220" cy="153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H="1">
            <a:off x="4103947" y="4085447"/>
            <a:ext cx="1" cy="3585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H="1">
            <a:off x="4954423" y="4085447"/>
            <a:ext cx="1" cy="3585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H="1">
            <a:off x="4176691" y="4203071"/>
            <a:ext cx="1" cy="358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H="1">
            <a:off x="5034933" y="4200143"/>
            <a:ext cx="1" cy="358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6" descr="JTY-GF-HK10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236" y="4287812"/>
            <a:ext cx="941322" cy="62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直接连接符 58"/>
          <p:cNvCxnSpPr/>
          <p:nvPr/>
        </p:nvCxnSpPr>
        <p:spPr>
          <a:xfrm>
            <a:off x="2036599" y="4104591"/>
            <a:ext cx="3861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/>
          <p:cNvSpPr/>
          <p:nvPr/>
        </p:nvSpPr>
        <p:spPr>
          <a:xfrm>
            <a:off x="3294028" y="4954021"/>
            <a:ext cx="24032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400" dirty="0" smtClean="0">
                <a:solidFill>
                  <a:srgbClr val="000000"/>
                </a:solidFill>
              </a:rPr>
              <a:t>Detector of smoke 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/ gas / …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359695" y="4463336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 smtClean="0">
                <a:solidFill>
                  <a:srgbClr val="000000"/>
                </a:solidFill>
                <a:latin typeface="Arial"/>
                <a:ea typeface="微软雅黑"/>
              </a:rPr>
              <a:t>Sound &amp; light alarm bell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2036599" y="4232124"/>
            <a:ext cx="386130" cy="57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J-SAP-HK1104(Lora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5000" l="10000" r="90000">
                        <a14:foregroundMark x1="46000" y1="36250" x2="46000" y2="36250"/>
                        <a14:foregroundMark x1="58167" y1="41250" x2="58167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27" y="4314989"/>
            <a:ext cx="1028178" cy="68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圆角矩形 65"/>
          <p:cNvSpPr/>
          <p:nvPr/>
        </p:nvSpPr>
        <p:spPr>
          <a:xfrm>
            <a:off x="233498" y="2704699"/>
            <a:ext cx="5541129" cy="3878981"/>
          </a:xfrm>
          <a:prstGeom prst="roundRect">
            <a:avLst>
              <a:gd name="adj" fmla="val 3860"/>
            </a:avLst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360708" y="363822"/>
            <a:ext cx="1348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 smtClean="0"/>
              <a:t>For </a:t>
            </a:r>
            <a:r>
              <a:rPr lang="en-US" altLang="zh-CN" sz="1400" dirty="0" smtClean="0"/>
              <a:t>HF-VR343</a:t>
            </a:r>
            <a:endParaRPr lang="zh-CN" altLang="en-US" sz="1400" dirty="0"/>
          </a:p>
        </p:txBody>
      </p:sp>
      <p:pic>
        <p:nvPicPr>
          <p:cNvPr id="8" name="【18】Reverse Power Supply Smoke detect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16200000">
            <a:off x="7288318" y="1443258"/>
            <a:ext cx="3428462" cy="609504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749600" y="644518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 smtClean="0"/>
              <a:t>*</a:t>
            </a:r>
            <a:r>
              <a:rPr lang="zh-CN" altLang="en-US" sz="1200" dirty="0" smtClean="0"/>
              <a:t>Suggest </a:t>
            </a:r>
            <a:r>
              <a:rPr lang="zh-CN" altLang="en-US" sz="1200" dirty="0"/>
              <a:t>purchasing smoke detectors and alarm bells locally</a:t>
            </a:r>
          </a:p>
        </p:txBody>
      </p:sp>
      <p:pic>
        <p:nvPicPr>
          <p:cNvPr id="26" name="Picture 2" descr="双波段红外型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8790" y="3387125"/>
            <a:ext cx="1922664" cy="144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32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41180" y="952500"/>
            <a:ext cx="3395310" cy="6022315"/>
          </a:xfrm>
          <a:prstGeom prst="rect">
            <a:avLst/>
          </a:prstGeom>
          <a:gradFill flip="none" rotWithShape="1">
            <a:gsLst>
              <a:gs pos="0">
                <a:srgbClr val="C85064">
                  <a:tint val="66000"/>
                  <a:satMod val="160000"/>
                </a:srgbClr>
              </a:gs>
              <a:gs pos="50000">
                <a:srgbClr val="C85064">
                  <a:tint val="44500"/>
                  <a:satMod val="160000"/>
                </a:srgbClr>
              </a:gs>
              <a:gs pos="100000">
                <a:srgbClr val="C85064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0">
                    <a:srgbClr val="FFFFFF">
                      <a:lumMod val="65000"/>
                      <a:tint val="66000"/>
                      <a:satMod val="160000"/>
                    </a:srgbClr>
                  </a:gs>
                  <a:gs pos="50000">
                    <a:srgbClr val="FFFFFF">
                      <a:lumMod val="65000"/>
                      <a:tint val="44500"/>
                      <a:satMod val="160000"/>
                    </a:srgbClr>
                  </a:gs>
                  <a:gs pos="100000">
                    <a:srgbClr val="FFFFFF">
                      <a:lumMod val="65000"/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文本占位符 2"/>
          <p:cNvSpPr txBox="1">
            <a:spLocks/>
          </p:cNvSpPr>
          <p:nvPr/>
        </p:nvSpPr>
        <p:spPr>
          <a:xfrm>
            <a:off x="552172" y="237694"/>
            <a:ext cx="10585520" cy="572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lvl="0">
              <a:lnSpc>
                <a:spcPct val="90000"/>
              </a:lnSpc>
              <a:spcBef>
                <a:spcPct val="0"/>
              </a:spcBef>
              <a:buNone/>
              <a:defRPr sz="24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 panose="020B0604020202020204" pitchFamily="34" charset="0"/>
              </a:rPr>
              <a:t>Application Scenario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1178" y="2809357"/>
            <a:ext cx="33425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</a:rPr>
              <a:t>This series </a:t>
            </a:r>
            <a:r>
              <a:rPr lang="en-US" altLang="zh-CN" sz="1600" dirty="0" smtClean="0"/>
              <a:t>identifies </a:t>
            </a:r>
            <a:r>
              <a:rPr lang="en-US" altLang="zh-CN" sz="1600" dirty="0"/>
              <a:t>changes in infrared signals and image characteristics of flames in the monitored area, achieving early fire warning and alarm, as well as remote visual verification of fire </a:t>
            </a:r>
            <a:r>
              <a:rPr lang="en-US" altLang="zh-CN" sz="1600" dirty="0" smtClean="0"/>
              <a:t>scenes.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And is widely</a:t>
            </a:r>
            <a:r>
              <a:rPr kumimoji="0" lang="en-US" altLang="zh-CN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used in warehouse, charging station, tunnel, basements</a:t>
            </a:r>
            <a:r>
              <a:rPr lang="en-US" altLang="zh-CN" sz="1600" dirty="0" smtClean="0">
                <a:solidFill>
                  <a:srgbClr val="000000"/>
                </a:solidFill>
                <a:latin typeface="Arial"/>
                <a:ea typeface="微软雅黑"/>
              </a:rPr>
              <a:t>, construction fields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微软雅黑"/>
              </a:rPr>
              <a:t>.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448247" y="5668047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 smtClean="0">
                <a:solidFill>
                  <a:srgbClr val="000000"/>
                </a:solidFill>
                <a:latin typeface="Arial"/>
                <a:ea typeface="微软雅黑"/>
              </a:rPr>
              <a:t>Basement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123920" y="3616281"/>
            <a:ext cx="1093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rgbClr val="000000"/>
                </a:solidFill>
              </a:rPr>
              <a:t>Warehouse</a:t>
            </a:r>
          </a:p>
        </p:txBody>
      </p:sp>
      <p:sp>
        <p:nvSpPr>
          <p:cNvPr id="5" name="矩形 4"/>
          <p:cNvSpPr/>
          <p:nvPr/>
        </p:nvSpPr>
        <p:spPr>
          <a:xfrm>
            <a:off x="4632405" y="2169678"/>
            <a:ext cx="2137054" cy="2016224"/>
          </a:xfrm>
          <a:prstGeom prst="rect">
            <a:avLst/>
          </a:prstGeom>
          <a:noFill/>
          <a:ln w="1270" cap="flat" cmpd="sng" algn="ctr">
            <a:solidFill>
              <a:srgbClr val="18286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69459" y="2169678"/>
            <a:ext cx="2137054" cy="2016224"/>
          </a:xfrm>
          <a:prstGeom prst="rect">
            <a:avLst/>
          </a:prstGeom>
          <a:noFill/>
          <a:ln w="1270" cap="flat" cmpd="sng" algn="ctr">
            <a:solidFill>
              <a:srgbClr val="18286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948808" y="5602513"/>
            <a:ext cx="1608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rgbClr val="000000"/>
                </a:solidFill>
              </a:rPr>
              <a:t>Charging Stations</a:t>
            </a:r>
          </a:p>
          <a:p>
            <a:pPr lvl="0" algn="ctr">
              <a:defRPr/>
            </a:pPr>
            <a:r>
              <a:rPr lang="en-US" altLang="zh-CN" sz="1400" dirty="0">
                <a:solidFill>
                  <a:srgbClr val="000000"/>
                </a:solidFill>
              </a:rPr>
              <a:t>(Outdoor)</a:t>
            </a:r>
          </a:p>
        </p:txBody>
      </p:sp>
      <p:sp>
        <p:nvSpPr>
          <p:cNvPr id="38" name="矩形 37"/>
          <p:cNvSpPr/>
          <p:nvPr/>
        </p:nvSpPr>
        <p:spPr>
          <a:xfrm>
            <a:off x="8906513" y="2170480"/>
            <a:ext cx="2137054" cy="2016224"/>
          </a:xfrm>
          <a:prstGeom prst="rect">
            <a:avLst/>
          </a:prstGeom>
          <a:noFill/>
          <a:ln w="1270" cap="flat" cmpd="sng" algn="ctr">
            <a:solidFill>
              <a:srgbClr val="18286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868763" y="3624066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rgbClr val="000000"/>
                </a:solidFill>
              </a:rPr>
              <a:t>Manufacturing factory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308271" y="5712887"/>
            <a:ext cx="724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rgbClr val="000000"/>
                </a:solidFill>
              </a:rPr>
              <a:t>Tunnel</a:t>
            </a:r>
          </a:p>
        </p:txBody>
      </p:sp>
      <p:sp>
        <p:nvSpPr>
          <p:cNvPr id="47" name="矩形 46"/>
          <p:cNvSpPr/>
          <p:nvPr/>
        </p:nvSpPr>
        <p:spPr>
          <a:xfrm>
            <a:off x="4632405" y="4266284"/>
            <a:ext cx="2137054" cy="2016224"/>
          </a:xfrm>
          <a:prstGeom prst="rect">
            <a:avLst/>
          </a:prstGeom>
          <a:noFill/>
          <a:ln w="1270" cap="flat" cmpd="sng" algn="ctr">
            <a:solidFill>
              <a:srgbClr val="18286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769459" y="4266284"/>
            <a:ext cx="2137054" cy="2016224"/>
          </a:xfrm>
          <a:prstGeom prst="rect">
            <a:avLst/>
          </a:prstGeom>
          <a:noFill/>
          <a:ln w="1270" cap="flat" cmpd="sng" algn="ctr">
            <a:solidFill>
              <a:srgbClr val="18286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161358" y="3638450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 smtClean="0">
                <a:solidFill>
                  <a:srgbClr val="000000"/>
                </a:solidFill>
                <a:latin typeface="Arial"/>
                <a:ea typeface="微软雅黑"/>
              </a:rPr>
              <a:t>Construction Field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8906513" y="4267086"/>
            <a:ext cx="2137054" cy="2016224"/>
          </a:xfrm>
          <a:prstGeom prst="rect">
            <a:avLst/>
          </a:prstGeom>
          <a:noFill/>
          <a:ln w="1270" cap="flat" cmpd="sng" algn="ctr">
            <a:solidFill>
              <a:srgbClr val="18286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96010" y="1282471"/>
            <a:ext cx="7435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“Ordinary camera + fire monitoring” two-in-one product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-- aimed Flame sensitive, </a:t>
            </a:r>
            <a:r>
              <a:rPr lang="en-US" altLang="zh-CN" dirty="0" smtClean="0">
                <a:solidFill>
                  <a:srgbClr val="FF0000"/>
                </a:solidFill>
              </a:rPr>
              <a:t>avoiding </a:t>
            </a:r>
            <a:r>
              <a:rPr lang="en-US" altLang="zh-CN" dirty="0">
                <a:solidFill>
                  <a:srgbClr val="FF0000"/>
                </a:solidFill>
              </a:rPr>
              <a:t>false alarm by </a:t>
            </a:r>
            <a:r>
              <a:rPr lang="en-US" altLang="zh-CN" dirty="0" smtClean="0">
                <a:solidFill>
                  <a:srgbClr val="FF0000"/>
                </a:solidFill>
              </a:rPr>
              <a:t>temperature changes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28" name="Picture 2" descr="双波段红外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035" y="1436151"/>
            <a:ext cx="1787800" cy="134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Free Steel Coil photo and pictu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" b="3718"/>
          <a:stretch/>
        </p:blipFill>
        <p:spPr bwMode="auto">
          <a:xfrm>
            <a:off x="4858955" y="2471279"/>
            <a:ext cx="1611781" cy="9942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/>
          <a:srcRect t="8984" b="8984"/>
          <a:stretch/>
        </p:blipFill>
        <p:spPr>
          <a:xfrm>
            <a:off x="7017270" y="4539981"/>
            <a:ext cx="1611781" cy="994228"/>
          </a:xfrm>
          <a:prstGeom prst="rect">
            <a:avLst/>
          </a:prstGeom>
        </p:spPr>
      </p:pic>
      <p:pic>
        <p:nvPicPr>
          <p:cNvPr id="34" name="Picture 2" descr="Landslide chaos at Europe's Alpine Tunnel strains Italy to France travel  network | Travel - Hindustan Tim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 r="16410"/>
          <a:stretch/>
        </p:blipFill>
        <p:spPr bwMode="auto">
          <a:xfrm>
            <a:off x="4941950" y="4539981"/>
            <a:ext cx="1528786" cy="9942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NP-FVR213-P(3mm)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95" y="1498473"/>
            <a:ext cx="2091013" cy="139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s://t11.baidu.com/it/u=263345932,218328398&amp;fm=30&amp;app=106&amp;f=JPEG?w=640&amp;h=360&amp;s=E7F63E8943191BCC2EB4748E0100A08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r="4405"/>
          <a:stretch/>
        </p:blipFill>
        <p:spPr bwMode="auto">
          <a:xfrm>
            <a:off x="9137846" y="4547397"/>
            <a:ext cx="1611781" cy="99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Metal workers using a grinder - 免版稅製造圖庫照片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9" b="3759"/>
          <a:stretch/>
        </p:blipFill>
        <p:spPr bwMode="auto">
          <a:xfrm>
            <a:off x="7060625" y="2492137"/>
            <a:ext cx="1611781" cy="9942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ic.rmb.bdstatic.com/bjh/news/d1c8b62053cb05448330443855903d1e2140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2" b="3742"/>
          <a:stretch/>
        </p:blipFill>
        <p:spPr bwMode="auto">
          <a:xfrm>
            <a:off x="9205236" y="2492137"/>
            <a:ext cx="1611781" cy="99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9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DFF9978-19E4-4AC3-96BC-0CA6EE5336F0}"/>
              </a:ext>
            </a:extLst>
          </p:cNvPr>
          <p:cNvCxnSpPr/>
          <p:nvPr/>
        </p:nvCxnSpPr>
        <p:spPr>
          <a:xfrm>
            <a:off x="5929086" y="3184771"/>
            <a:ext cx="3338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74A73073-7EFB-461E-8CB7-130E1CFC3DE8}"/>
              </a:ext>
            </a:extLst>
          </p:cNvPr>
          <p:cNvSpPr txBox="1"/>
          <p:nvPr/>
        </p:nvSpPr>
        <p:spPr>
          <a:xfrm>
            <a:off x="4584434" y="4229419"/>
            <a:ext cx="130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海康</a:t>
            </a:r>
            <a:r>
              <a:rPr kumimoji="0" lang="zh-CN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消防 公众号</a:t>
            </a:r>
            <a:endParaRPr kumimoji="0" lang="zh-CN" alt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62" y="1959317"/>
            <a:ext cx="2692683" cy="11415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" t="6090" r="5725" b="5451"/>
          <a:stretch/>
        </p:blipFill>
        <p:spPr>
          <a:xfrm>
            <a:off x="4839130" y="3303201"/>
            <a:ext cx="896657" cy="8791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72" y="4732899"/>
            <a:ext cx="3319419" cy="7020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642" y="3303201"/>
            <a:ext cx="853778" cy="87910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4A73073-7EFB-461E-8CB7-130E1CFC3DE8}"/>
              </a:ext>
            </a:extLst>
          </p:cNvPr>
          <p:cNvSpPr txBox="1"/>
          <p:nvPr/>
        </p:nvSpPr>
        <p:spPr>
          <a:xfrm>
            <a:off x="6286763" y="4229419"/>
            <a:ext cx="130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海康</a:t>
            </a:r>
            <a:r>
              <a:rPr kumimoji="0" lang="zh-CN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消防 视频号</a:t>
            </a:r>
            <a:endParaRPr kumimoji="0" lang="zh-CN" alt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海康威视">
  <a:themeElements>
    <a:clrScheme name="海康威视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82866"/>
      </a:accent1>
      <a:accent2>
        <a:srgbClr val="2E75B6"/>
      </a:accent2>
      <a:accent3>
        <a:srgbClr val="148CC9"/>
      </a:accent3>
      <a:accent4>
        <a:srgbClr val="A9A9A9"/>
      </a:accent4>
      <a:accent5>
        <a:srgbClr val="C6C6C6"/>
      </a:accent5>
      <a:accent6>
        <a:srgbClr val="E2E2E2"/>
      </a:accent6>
      <a:hlink>
        <a:srgbClr val="D7000F"/>
      </a:hlink>
      <a:folHlink>
        <a:srgbClr val="717171"/>
      </a:folHlink>
    </a:clrScheme>
    <a:fontScheme name="主题字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10393</TotalTime>
  <Words>876</Words>
  <Application>Microsoft Office PowerPoint</Application>
  <PresentationFormat>宽屏</PresentationFormat>
  <Paragraphs>149</Paragraphs>
  <Slides>9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9</vt:i4>
      </vt:variant>
    </vt:vector>
  </HeadingPairs>
  <TitlesOfParts>
    <vt:vector size="25" baseType="lpstr">
      <vt:lpstr>Helvetica Neue Medium</vt:lpstr>
      <vt:lpstr>Kozuka Gothic Pr6N EL</vt:lpstr>
      <vt:lpstr>ZWAdobeF</vt:lpstr>
      <vt:lpstr>等线</vt:lpstr>
      <vt:lpstr>等线 Light</vt:lpstr>
      <vt:lpstr>微软雅黑</vt:lpstr>
      <vt:lpstr>优设标题黑</vt:lpstr>
      <vt:lpstr>Arial</vt:lpstr>
      <vt:lpstr>Calibri</vt:lpstr>
      <vt:lpstr>Helvetica</vt:lpstr>
      <vt:lpstr>Impact</vt:lpstr>
      <vt:lpstr>Tahoma</vt:lpstr>
      <vt:lpstr>Wingdings</vt:lpstr>
      <vt:lpstr>Office 主题​​</vt:lpstr>
      <vt:lpstr>海康威视</vt:lpstr>
      <vt:lpstr>1_Office 主题​​</vt:lpstr>
      <vt:lpstr>PowerPoint 演示文稿</vt:lpstr>
      <vt:lpstr>Product family: combination of image processing, heat detection, and multi-IR sensor fusion technologies to realize early fire detection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申力强</dc:creator>
  <cp:lastModifiedBy>王莎飞</cp:lastModifiedBy>
  <cp:revision>115</cp:revision>
  <dcterms:created xsi:type="dcterms:W3CDTF">2024-07-04T06:28:53Z</dcterms:created>
  <dcterms:modified xsi:type="dcterms:W3CDTF">2024-11-27T06:42:15Z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ileWhereFroms">
    <vt:lpwstr>PpjeLB1gRN0lwrPqMaCTkhQlrqcdebmvhoruJnF9SnDluDOHjLDOygazk6yoC0rXfARikyD3AAKJQHMpFA1FE9i5RUYJFGKmNHIC5PJnOVmL1Kex5PfDuKQOg5o6epURo8r8CJY1523eeWuwnnr9kNTwgXbtdUyZBFhJFsgV+JnBl0WktCWmF57UCyiqZrxSjgo8aKg5CnyIp/Ue8351Zaq5+UmO7d8PoKf5G39wx8TYwzE8alM2hv98b2nYVbM</vt:lpwstr>
  </property>
</Properties>
</file>